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22.xml" ContentType="application/vnd.openxmlformats-officedocument.presentationml.tag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4" r:id="rId4"/>
  </p:sldMasterIdLst>
  <p:notesMasterIdLst>
    <p:notesMasterId r:id="rId43"/>
  </p:notesMasterIdLst>
  <p:handoutMasterIdLst>
    <p:handoutMasterId r:id="rId44"/>
  </p:handoutMasterIdLst>
  <p:sldIdLst>
    <p:sldId id="256" r:id="rId5"/>
    <p:sldId id="4447" r:id="rId6"/>
    <p:sldId id="4446" r:id="rId7"/>
    <p:sldId id="4414" r:id="rId8"/>
    <p:sldId id="4419" r:id="rId9"/>
    <p:sldId id="4450" r:id="rId10"/>
    <p:sldId id="4391" r:id="rId11"/>
    <p:sldId id="452" r:id="rId12"/>
    <p:sldId id="2747" r:id="rId13"/>
    <p:sldId id="4490" r:id="rId14"/>
    <p:sldId id="4402" r:id="rId15"/>
    <p:sldId id="4320" r:id="rId16"/>
    <p:sldId id="4395" r:id="rId17"/>
    <p:sldId id="4427" r:id="rId18"/>
    <p:sldId id="4442" r:id="rId19"/>
    <p:sldId id="4428" r:id="rId20"/>
    <p:sldId id="4421" r:id="rId21"/>
    <p:sldId id="4422" r:id="rId22"/>
    <p:sldId id="4443" r:id="rId23"/>
    <p:sldId id="4444" r:id="rId24"/>
    <p:sldId id="4445" r:id="rId25"/>
    <p:sldId id="4430" r:id="rId26"/>
    <p:sldId id="4431" r:id="rId27"/>
    <p:sldId id="4432" r:id="rId28"/>
    <p:sldId id="4433" r:id="rId29"/>
    <p:sldId id="4411" r:id="rId30"/>
    <p:sldId id="4453" r:id="rId31"/>
    <p:sldId id="4417" r:id="rId32"/>
    <p:sldId id="4435" r:id="rId33"/>
    <p:sldId id="4438" r:id="rId34"/>
    <p:sldId id="4449" r:id="rId35"/>
    <p:sldId id="4452" r:id="rId36"/>
    <p:sldId id="4440" r:id="rId37"/>
    <p:sldId id="4426" r:id="rId38"/>
    <p:sldId id="4412" r:id="rId39"/>
    <p:sldId id="299" r:id="rId40"/>
    <p:sldId id="4448" r:id="rId41"/>
    <p:sldId id="302" r:id="rId4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60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21"/>
    <a:srgbClr val="1BACE4"/>
    <a:srgbClr val="82CBD4"/>
    <a:srgbClr val="000000"/>
    <a:srgbClr val="FDC304"/>
    <a:srgbClr val="EF7E05"/>
    <a:srgbClr val="E6E6E6"/>
    <a:srgbClr val="1D1E1C"/>
    <a:srgbClr val="E20C18"/>
    <a:srgbClr val="FAA8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77086" autoAdjust="0"/>
  </p:normalViewPr>
  <p:slideViewPr>
    <p:cSldViewPr snapToGrid="0">
      <p:cViewPr varScale="1">
        <p:scale>
          <a:sx n="44" d="100"/>
          <a:sy n="44" d="100"/>
        </p:scale>
        <p:origin x="848" y="32"/>
      </p:cViewPr>
      <p:guideLst>
        <p:guide orient="horz" pos="1706"/>
        <p:guide pos="6040"/>
      </p:guideLst>
    </p:cSldViewPr>
  </p:slideViewPr>
  <p:notesTextViewPr>
    <p:cViewPr>
      <p:scale>
        <a:sx n="3" d="2"/>
        <a:sy n="3" d="2"/>
      </p:scale>
      <p:origin x="0" y="0"/>
    </p:cViewPr>
  </p:notesTextViewPr>
  <p:sorterViewPr>
    <p:cViewPr varScale="1">
      <p:scale>
        <a:sx n="1" d="1"/>
        <a:sy n="1" d="1"/>
      </p:scale>
      <p:origin x="0" y="-22264"/>
    </p:cViewPr>
  </p:sorterViewPr>
  <p:notesViewPr>
    <p:cSldViewPr snapToGrid="0" showGuides="1">
      <p:cViewPr varScale="1">
        <p:scale>
          <a:sx n="83" d="100"/>
          <a:sy n="83" d="100"/>
        </p:scale>
        <p:origin x="210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56" Type="http://schemas.microsoft.com/office/2018/10/relationships/authors" Targe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Local Council</c:v>
                </c:pt>
              </c:strCache>
            </c:strRef>
          </c:tx>
          <c:spPr>
            <a:ln w="28575" cap="rnd">
              <a:solidFill>
                <a:schemeClr val="accent1"/>
              </a:solidFill>
              <a:round/>
            </a:ln>
            <a:effectLst/>
          </c:spPr>
          <c:marker>
            <c:symbol val="none"/>
          </c:marker>
          <c:cat>
            <c:strRef>
              <c:f>Sheet1!$A$2:$A$10</c:f>
              <c:strCache>
                <c:ptCount val="9"/>
                <c:pt idx="0">
                  <c:v>Take care of your personal data</c:v>
                </c:pt>
                <c:pt idx="1">
                  <c:v>Deliver major projects on time and budget</c:v>
                </c:pt>
                <c:pt idx="2">
                  <c:v>Generally do the right thing for society</c:v>
                </c:pt>
                <c:pt idx="3">
                  <c:v>Make decisions informed by evidence</c:v>
                </c:pt>
                <c:pt idx="4">
                  <c:v>Promptly respond to citizen concerns</c:v>
                </c:pt>
                <c:pt idx="5">
                  <c:v>Treat employees with respect</c:v>
                </c:pt>
                <c:pt idx="6">
                  <c:v>Treat citizens with respect</c:v>
                </c:pt>
                <c:pt idx="7">
                  <c:v>Use up-to-date technology</c:v>
                </c:pt>
                <c:pt idx="8">
                  <c:v>Take environmentally responsible decisions</c:v>
                </c:pt>
              </c:strCache>
            </c:strRef>
          </c:cat>
          <c:val>
            <c:numRef>
              <c:f>Sheet1!$B$2:$B$10</c:f>
              <c:numCache>
                <c:formatCode>General</c:formatCode>
                <c:ptCount val="9"/>
                <c:pt idx="0">
                  <c:v>19</c:v>
                </c:pt>
                <c:pt idx="1">
                  <c:v>-22</c:v>
                </c:pt>
                <c:pt idx="2">
                  <c:v>5</c:v>
                </c:pt>
                <c:pt idx="3">
                  <c:v>1</c:v>
                </c:pt>
                <c:pt idx="4">
                  <c:v>-6</c:v>
                </c:pt>
                <c:pt idx="5">
                  <c:v>25</c:v>
                </c:pt>
                <c:pt idx="6">
                  <c:v>12</c:v>
                </c:pt>
                <c:pt idx="7">
                  <c:v>9</c:v>
                </c:pt>
                <c:pt idx="8">
                  <c:v>10</c:v>
                </c:pt>
              </c:numCache>
            </c:numRef>
          </c:val>
          <c:smooth val="0"/>
          <c:extLst>
            <c:ext xmlns:c16="http://schemas.microsoft.com/office/drawing/2014/chart" uri="{C3380CC4-5D6E-409C-BE32-E72D297353CC}">
              <c16:uniqueId val="{00000000-4C37-4E06-ABA4-D52E4EB3316A}"/>
            </c:ext>
          </c:extLst>
        </c:ser>
        <c:ser>
          <c:idx val="1"/>
          <c:order val="1"/>
          <c:tx>
            <c:strRef>
              <c:f>Sheet1!$C$1</c:f>
              <c:strCache>
                <c:ptCount val="1"/>
                <c:pt idx="0">
                  <c:v>UK Government</c:v>
                </c:pt>
              </c:strCache>
            </c:strRef>
          </c:tx>
          <c:spPr>
            <a:ln w="28575" cap="rnd">
              <a:solidFill>
                <a:schemeClr val="tx1"/>
              </a:solidFill>
              <a:round/>
            </a:ln>
            <a:effectLst/>
          </c:spPr>
          <c:marker>
            <c:symbol val="none"/>
          </c:marker>
          <c:cat>
            <c:strRef>
              <c:f>Sheet1!$A$2:$A$10</c:f>
              <c:strCache>
                <c:ptCount val="9"/>
                <c:pt idx="0">
                  <c:v>Take care of your personal data</c:v>
                </c:pt>
                <c:pt idx="1">
                  <c:v>Deliver major projects on time and budget</c:v>
                </c:pt>
                <c:pt idx="2">
                  <c:v>Generally do the right thing for society</c:v>
                </c:pt>
                <c:pt idx="3">
                  <c:v>Make decisions informed by evidence</c:v>
                </c:pt>
                <c:pt idx="4">
                  <c:v>Promptly respond to citizen concerns</c:v>
                </c:pt>
                <c:pt idx="5">
                  <c:v>Treat employees with respect</c:v>
                </c:pt>
                <c:pt idx="6">
                  <c:v>Treat citizens with respect</c:v>
                </c:pt>
                <c:pt idx="7">
                  <c:v>Use up-to-date technology</c:v>
                </c:pt>
                <c:pt idx="8">
                  <c:v>Take environmentally responsible decisions</c:v>
                </c:pt>
              </c:strCache>
            </c:strRef>
          </c:cat>
          <c:val>
            <c:numRef>
              <c:f>Sheet1!$C$2:$C$10</c:f>
              <c:numCache>
                <c:formatCode>General</c:formatCode>
                <c:ptCount val="9"/>
                <c:pt idx="0">
                  <c:v>-1</c:v>
                </c:pt>
                <c:pt idx="1">
                  <c:v>-38</c:v>
                </c:pt>
                <c:pt idx="2">
                  <c:v>-15</c:v>
                </c:pt>
                <c:pt idx="3">
                  <c:v>-12</c:v>
                </c:pt>
                <c:pt idx="4">
                  <c:v>-26</c:v>
                </c:pt>
                <c:pt idx="5">
                  <c:v>2</c:v>
                </c:pt>
                <c:pt idx="6">
                  <c:v>-15</c:v>
                </c:pt>
                <c:pt idx="7">
                  <c:v>15</c:v>
                </c:pt>
                <c:pt idx="8">
                  <c:v>-10</c:v>
                </c:pt>
              </c:numCache>
            </c:numRef>
          </c:val>
          <c:smooth val="0"/>
          <c:extLst>
            <c:ext xmlns:c16="http://schemas.microsoft.com/office/drawing/2014/chart" uri="{C3380CC4-5D6E-409C-BE32-E72D297353CC}">
              <c16:uniqueId val="{00000001-4C37-4E06-ABA4-D52E4EB3316A}"/>
            </c:ext>
          </c:extLst>
        </c:ser>
        <c:ser>
          <c:idx val="2"/>
          <c:order val="2"/>
          <c:tx>
            <c:strRef>
              <c:f>Sheet1!$D$1</c:f>
              <c:strCache>
                <c:ptCount val="1"/>
                <c:pt idx="0">
                  <c:v>NHS</c:v>
                </c:pt>
              </c:strCache>
            </c:strRef>
          </c:tx>
          <c:spPr>
            <a:ln w="28575" cap="rnd">
              <a:solidFill>
                <a:srgbClr val="95C121"/>
              </a:solidFill>
              <a:round/>
            </a:ln>
            <a:effectLst/>
          </c:spPr>
          <c:marker>
            <c:symbol val="none"/>
          </c:marker>
          <c:cat>
            <c:strRef>
              <c:f>Sheet1!$A$2:$A$10</c:f>
              <c:strCache>
                <c:ptCount val="9"/>
                <c:pt idx="0">
                  <c:v>Take care of your personal data</c:v>
                </c:pt>
                <c:pt idx="1">
                  <c:v>Deliver major projects on time and budget</c:v>
                </c:pt>
                <c:pt idx="2">
                  <c:v>Generally do the right thing for society</c:v>
                </c:pt>
                <c:pt idx="3">
                  <c:v>Make decisions informed by evidence</c:v>
                </c:pt>
                <c:pt idx="4">
                  <c:v>Promptly respond to citizen concerns</c:v>
                </c:pt>
                <c:pt idx="5">
                  <c:v>Treat employees with respect</c:v>
                </c:pt>
                <c:pt idx="6">
                  <c:v>Treat citizens with respect</c:v>
                </c:pt>
                <c:pt idx="7">
                  <c:v>Use up-to-date technology</c:v>
                </c:pt>
                <c:pt idx="8">
                  <c:v>Take environmentally responsible decisions</c:v>
                </c:pt>
              </c:strCache>
            </c:strRef>
          </c:cat>
          <c:val>
            <c:numRef>
              <c:f>Sheet1!$D$2:$D$10</c:f>
              <c:numCache>
                <c:formatCode>General</c:formatCode>
                <c:ptCount val="9"/>
                <c:pt idx="0">
                  <c:v>41</c:v>
                </c:pt>
                <c:pt idx="1">
                  <c:v>17</c:v>
                </c:pt>
                <c:pt idx="2">
                  <c:v>47</c:v>
                </c:pt>
                <c:pt idx="3">
                  <c:v>45</c:v>
                </c:pt>
                <c:pt idx="4">
                  <c:v>25</c:v>
                </c:pt>
                <c:pt idx="5">
                  <c:v>50</c:v>
                </c:pt>
                <c:pt idx="6">
                  <c:v>39</c:v>
                </c:pt>
                <c:pt idx="7">
                  <c:v>46</c:v>
                </c:pt>
                <c:pt idx="8">
                  <c:v>13</c:v>
                </c:pt>
              </c:numCache>
            </c:numRef>
          </c:val>
          <c:smooth val="0"/>
          <c:extLst>
            <c:ext xmlns:c16="http://schemas.microsoft.com/office/drawing/2014/chart" uri="{C3380CC4-5D6E-409C-BE32-E72D297353CC}">
              <c16:uniqueId val="{00000002-4C37-4E06-ABA4-D52E4EB3316A}"/>
            </c:ext>
          </c:extLst>
        </c:ser>
        <c:ser>
          <c:idx val="3"/>
          <c:order val="3"/>
          <c:tx>
            <c:strRef>
              <c:f>Sheet1!$E$1</c:f>
              <c:strCache>
                <c:ptCount val="1"/>
                <c:pt idx="0">
                  <c:v>Big Business</c:v>
                </c:pt>
              </c:strCache>
            </c:strRef>
          </c:tx>
          <c:spPr>
            <a:ln w="28575" cap="rnd">
              <a:solidFill>
                <a:schemeClr val="tx2"/>
              </a:solidFill>
              <a:prstDash val="sysDash"/>
              <a:round/>
            </a:ln>
            <a:effectLst/>
          </c:spPr>
          <c:marker>
            <c:symbol val="none"/>
          </c:marker>
          <c:cat>
            <c:strRef>
              <c:f>Sheet1!$A$2:$A$10</c:f>
              <c:strCache>
                <c:ptCount val="9"/>
                <c:pt idx="0">
                  <c:v>Take care of your personal data</c:v>
                </c:pt>
                <c:pt idx="1">
                  <c:v>Deliver major projects on time and budget</c:v>
                </c:pt>
                <c:pt idx="2">
                  <c:v>Generally do the right thing for society</c:v>
                </c:pt>
                <c:pt idx="3">
                  <c:v>Make decisions informed by evidence</c:v>
                </c:pt>
                <c:pt idx="4">
                  <c:v>Promptly respond to citizen concerns</c:v>
                </c:pt>
                <c:pt idx="5">
                  <c:v>Treat employees with respect</c:v>
                </c:pt>
                <c:pt idx="6">
                  <c:v>Treat citizens with respect</c:v>
                </c:pt>
                <c:pt idx="7">
                  <c:v>Use up-to-date technology</c:v>
                </c:pt>
                <c:pt idx="8">
                  <c:v>Take environmentally responsible decisions</c:v>
                </c:pt>
              </c:strCache>
            </c:strRef>
          </c:cat>
          <c:val>
            <c:numRef>
              <c:f>Sheet1!$E$2:$E$10</c:f>
              <c:numCache>
                <c:formatCode>General</c:formatCode>
                <c:ptCount val="9"/>
                <c:pt idx="0">
                  <c:v>-1</c:v>
                </c:pt>
                <c:pt idx="1">
                  <c:v>11</c:v>
                </c:pt>
                <c:pt idx="2">
                  <c:v>-17</c:v>
                </c:pt>
                <c:pt idx="3">
                  <c:v>15</c:v>
                </c:pt>
                <c:pt idx="4">
                  <c:v>-3</c:v>
                </c:pt>
                <c:pt idx="5">
                  <c:v>-2</c:v>
                </c:pt>
                <c:pt idx="6">
                  <c:v>2</c:v>
                </c:pt>
                <c:pt idx="7">
                  <c:v>47</c:v>
                </c:pt>
                <c:pt idx="8">
                  <c:v>-18</c:v>
                </c:pt>
              </c:numCache>
            </c:numRef>
          </c:val>
          <c:smooth val="0"/>
          <c:extLst>
            <c:ext xmlns:c16="http://schemas.microsoft.com/office/drawing/2014/chart" uri="{C3380CC4-5D6E-409C-BE32-E72D297353CC}">
              <c16:uniqueId val="{00000003-4C37-4E06-ABA4-D52E4EB3316A}"/>
            </c:ext>
          </c:extLst>
        </c:ser>
        <c:dLbls>
          <c:showLegendKey val="0"/>
          <c:showVal val="0"/>
          <c:showCatName val="0"/>
          <c:showSerName val="0"/>
          <c:showPercent val="0"/>
          <c:showBubbleSize val="0"/>
        </c:dLbls>
        <c:smooth val="0"/>
        <c:axId val="1091910968"/>
        <c:axId val="1091908344"/>
      </c:lineChart>
      <c:catAx>
        <c:axId val="10919109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908344"/>
        <c:crosses val="autoZero"/>
        <c:auto val="1"/>
        <c:lblAlgn val="ctr"/>
        <c:lblOffset val="100"/>
        <c:noMultiLvlLbl val="0"/>
      </c:catAx>
      <c:valAx>
        <c:axId val="1091908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910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Customer Mail</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Was given wrong or incorrect information</c:v>
                </c:pt>
                <c:pt idx="1">
                  <c:v>Made a query about something I was sent</c:v>
                </c:pt>
                <c:pt idx="2">
                  <c:v>Didn't notice something I was sent</c:v>
                </c:pt>
              </c:strCache>
            </c:strRef>
          </c:cat>
          <c:val>
            <c:numRef>
              <c:f>Sheet1!$B$2:$B$4</c:f>
              <c:numCache>
                <c:formatCode>0%</c:formatCode>
                <c:ptCount val="3"/>
                <c:pt idx="0">
                  <c:v>0.15</c:v>
                </c:pt>
                <c:pt idx="1">
                  <c:v>0.27</c:v>
                </c:pt>
                <c:pt idx="2">
                  <c:v>0.15</c:v>
                </c:pt>
              </c:numCache>
            </c:numRef>
          </c:val>
          <c:extLst>
            <c:ext xmlns:c16="http://schemas.microsoft.com/office/drawing/2014/chart" uri="{C3380CC4-5D6E-409C-BE32-E72D297353CC}">
              <c16:uniqueId val="{00000000-479C-4229-BB5F-09229A9BDCD3}"/>
            </c:ext>
          </c:extLst>
        </c:ser>
        <c:ser>
          <c:idx val="1"/>
          <c:order val="1"/>
          <c:tx>
            <c:strRef>
              <c:f>Sheet1!$C$1</c:f>
              <c:strCache>
                <c:ptCount val="1"/>
                <c:pt idx="0">
                  <c:v>Digital</c:v>
                </c:pt>
              </c:strCache>
            </c:strRef>
          </c:tx>
          <c:spPr>
            <a:solidFill>
              <a:schemeClr val="accent1"/>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Was given wrong or incorrect information</c:v>
                </c:pt>
                <c:pt idx="1">
                  <c:v>Made a query about something I was sent</c:v>
                </c:pt>
                <c:pt idx="2">
                  <c:v>Didn't notice something I was sent</c:v>
                </c:pt>
              </c:strCache>
            </c:strRef>
          </c:cat>
          <c:val>
            <c:numRef>
              <c:f>Sheet1!$C$2:$C$4</c:f>
              <c:numCache>
                <c:formatCode>0%</c:formatCode>
                <c:ptCount val="3"/>
                <c:pt idx="0">
                  <c:v>0.24</c:v>
                </c:pt>
                <c:pt idx="1">
                  <c:v>0.32</c:v>
                </c:pt>
                <c:pt idx="2">
                  <c:v>0.26</c:v>
                </c:pt>
              </c:numCache>
            </c:numRef>
          </c:val>
          <c:extLst>
            <c:ext xmlns:c16="http://schemas.microsoft.com/office/drawing/2014/chart" uri="{C3380CC4-5D6E-409C-BE32-E72D297353CC}">
              <c16:uniqueId val="{00000001-479C-4229-BB5F-09229A9BDCD3}"/>
            </c:ext>
          </c:extLst>
        </c:ser>
        <c:dLbls>
          <c:showLegendKey val="0"/>
          <c:showVal val="0"/>
          <c:showCatName val="0"/>
          <c:showSerName val="0"/>
          <c:showPercent val="0"/>
          <c:showBubbleSize val="0"/>
        </c:dLbls>
        <c:gapWidth val="219"/>
        <c:overlap val="-27"/>
        <c:axId val="1306244200"/>
        <c:axId val="1306244528"/>
      </c:barChart>
      <c:catAx>
        <c:axId val="130624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6244528"/>
        <c:crosses val="autoZero"/>
        <c:auto val="1"/>
        <c:lblAlgn val="ctr"/>
        <c:lblOffset val="100"/>
        <c:noMultiLvlLbl val="0"/>
      </c:catAx>
      <c:valAx>
        <c:axId val="1306244528"/>
        <c:scaling>
          <c:orientation val="minMax"/>
        </c:scaling>
        <c:delete val="1"/>
        <c:axPos val="l"/>
        <c:numFmt formatCode="0%" sourceLinked="1"/>
        <c:majorTickMark val="none"/>
        <c:minorTickMark val="none"/>
        <c:tickLblPos val="nextTo"/>
        <c:crossAx val="1306244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Customer Mail</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Was given wrong or incorrect information</c:v>
                </c:pt>
                <c:pt idx="1">
                  <c:v>Made a query about something I was sent</c:v>
                </c:pt>
                <c:pt idx="2">
                  <c:v>Didn't notice something I was sent</c:v>
                </c:pt>
              </c:strCache>
            </c:strRef>
          </c:cat>
          <c:val>
            <c:numRef>
              <c:f>Sheet1!$B$2:$B$4</c:f>
              <c:numCache>
                <c:formatCode>0%</c:formatCode>
                <c:ptCount val="3"/>
                <c:pt idx="0">
                  <c:v>0.1</c:v>
                </c:pt>
                <c:pt idx="1">
                  <c:v>0.12</c:v>
                </c:pt>
                <c:pt idx="2">
                  <c:v>0.09</c:v>
                </c:pt>
              </c:numCache>
            </c:numRef>
          </c:val>
          <c:extLst>
            <c:ext xmlns:c16="http://schemas.microsoft.com/office/drawing/2014/chart" uri="{C3380CC4-5D6E-409C-BE32-E72D297353CC}">
              <c16:uniqueId val="{00000000-479C-4229-BB5F-09229A9BDCD3}"/>
            </c:ext>
          </c:extLst>
        </c:ser>
        <c:ser>
          <c:idx val="1"/>
          <c:order val="1"/>
          <c:tx>
            <c:strRef>
              <c:f>Sheet1!$C$1</c:f>
              <c:strCache>
                <c:ptCount val="1"/>
                <c:pt idx="0">
                  <c:v>Digital</c:v>
                </c:pt>
              </c:strCache>
            </c:strRef>
          </c:tx>
          <c:spPr>
            <a:solidFill>
              <a:schemeClr val="accent1"/>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Was given wrong or incorrect information</c:v>
                </c:pt>
                <c:pt idx="1">
                  <c:v>Made a query about something I was sent</c:v>
                </c:pt>
                <c:pt idx="2">
                  <c:v>Didn't notice something I was sent</c:v>
                </c:pt>
              </c:strCache>
            </c:strRef>
          </c:cat>
          <c:val>
            <c:numRef>
              <c:f>Sheet1!$C$2:$C$4</c:f>
              <c:numCache>
                <c:formatCode>0%</c:formatCode>
                <c:ptCount val="3"/>
                <c:pt idx="0">
                  <c:v>0.23</c:v>
                </c:pt>
                <c:pt idx="1">
                  <c:v>0.25</c:v>
                </c:pt>
                <c:pt idx="2">
                  <c:v>0.26</c:v>
                </c:pt>
              </c:numCache>
            </c:numRef>
          </c:val>
          <c:extLst>
            <c:ext xmlns:c16="http://schemas.microsoft.com/office/drawing/2014/chart" uri="{C3380CC4-5D6E-409C-BE32-E72D297353CC}">
              <c16:uniqueId val="{00000001-479C-4229-BB5F-09229A9BDCD3}"/>
            </c:ext>
          </c:extLst>
        </c:ser>
        <c:dLbls>
          <c:showLegendKey val="0"/>
          <c:showVal val="0"/>
          <c:showCatName val="0"/>
          <c:showSerName val="0"/>
          <c:showPercent val="0"/>
          <c:showBubbleSize val="0"/>
        </c:dLbls>
        <c:gapWidth val="219"/>
        <c:overlap val="-27"/>
        <c:axId val="1306244200"/>
        <c:axId val="1306244528"/>
      </c:barChart>
      <c:catAx>
        <c:axId val="130624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6244528"/>
        <c:crosses val="autoZero"/>
        <c:auto val="1"/>
        <c:lblAlgn val="ctr"/>
        <c:lblOffset val="100"/>
        <c:noMultiLvlLbl val="0"/>
      </c:catAx>
      <c:valAx>
        <c:axId val="1306244528"/>
        <c:scaling>
          <c:orientation val="minMax"/>
        </c:scaling>
        <c:delete val="1"/>
        <c:axPos val="l"/>
        <c:numFmt formatCode="0%" sourceLinked="1"/>
        <c:majorTickMark val="none"/>
        <c:minorTickMark val="none"/>
        <c:tickLblPos val="nextTo"/>
        <c:crossAx val="1306244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Leave as is</c:v>
                </c:pt>
              </c:strCache>
            </c:strRef>
          </c:tx>
          <c:spPr>
            <a:noFill/>
            <a:ln>
              <a:noFill/>
            </a:ln>
          </c:spPr>
          <c:dPt>
            <c:idx val="0"/>
            <c:bubble3D val="0"/>
            <c:spPr>
              <a:noFill/>
              <a:ln w="19050">
                <a:noFill/>
              </a:ln>
              <a:effectLst/>
            </c:spPr>
            <c:extLst>
              <c:ext xmlns:c16="http://schemas.microsoft.com/office/drawing/2014/chart" uri="{C3380CC4-5D6E-409C-BE32-E72D297353CC}">
                <c16:uniqueId val="{00000001-A27A-467B-BCBF-98CAA3DF3249}"/>
              </c:ext>
            </c:extLst>
          </c:dPt>
          <c:dPt>
            <c:idx val="1"/>
            <c:bubble3D val="0"/>
            <c:spPr>
              <a:noFill/>
              <a:ln w="19050">
                <a:noFill/>
              </a:ln>
              <a:effectLst/>
            </c:spPr>
            <c:extLst>
              <c:ext xmlns:c16="http://schemas.microsoft.com/office/drawing/2014/chart" uri="{C3380CC4-5D6E-409C-BE32-E72D297353CC}">
                <c16:uniqueId val="{00000003-A27A-467B-BCBF-98CAA3DF3249}"/>
              </c:ext>
            </c:extLst>
          </c:dPt>
          <c:cat>
            <c:strRef>
              <c:f>Sheet1!$A$2:$A$3</c:f>
              <c:strCache>
                <c:ptCount val="2"/>
                <c:pt idx="0">
                  <c:v>Score</c:v>
                </c:pt>
                <c:pt idx="1">
                  <c:v>Not score</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A27A-467B-BCBF-98CAA3DF3249}"/>
            </c:ext>
          </c:extLst>
        </c:ser>
        <c:ser>
          <c:idx val="1"/>
          <c:order val="1"/>
          <c:tx>
            <c:strRef>
              <c:f>Sheet1!$C$1</c:f>
              <c:strCache>
                <c:ptCount val="1"/>
                <c:pt idx="0">
                  <c:v>Leave as is2</c:v>
                </c:pt>
              </c:strCache>
            </c:strRef>
          </c:tx>
          <c:spPr>
            <a:noFill/>
            <a:ln>
              <a:noFill/>
            </a:ln>
          </c:spPr>
          <c:dPt>
            <c:idx val="0"/>
            <c:bubble3D val="0"/>
            <c:spPr>
              <a:noFill/>
              <a:ln w="19050">
                <a:noFill/>
              </a:ln>
              <a:effectLst/>
            </c:spPr>
            <c:extLst>
              <c:ext xmlns:c16="http://schemas.microsoft.com/office/drawing/2014/chart" uri="{C3380CC4-5D6E-409C-BE32-E72D297353CC}">
                <c16:uniqueId val="{00000006-A27A-467B-BCBF-98CAA3DF3249}"/>
              </c:ext>
            </c:extLst>
          </c:dPt>
          <c:dPt>
            <c:idx val="1"/>
            <c:bubble3D val="0"/>
            <c:spPr>
              <a:noFill/>
              <a:ln w="19050">
                <a:noFill/>
              </a:ln>
              <a:effectLst/>
            </c:spPr>
            <c:extLst>
              <c:ext xmlns:c16="http://schemas.microsoft.com/office/drawing/2014/chart" uri="{C3380CC4-5D6E-409C-BE32-E72D297353CC}">
                <c16:uniqueId val="{00000008-A27A-467B-BCBF-98CAA3DF3249}"/>
              </c:ext>
            </c:extLst>
          </c:dPt>
          <c:cat>
            <c:strRef>
              <c:f>Sheet1!$A$2:$A$3</c:f>
              <c:strCache>
                <c:ptCount val="2"/>
                <c:pt idx="0">
                  <c:v>Score</c:v>
                </c:pt>
                <c:pt idx="1">
                  <c:v>Not score</c:v>
                </c:pt>
              </c:strCache>
            </c:strRef>
          </c:cat>
          <c:val>
            <c:numRef>
              <c:f>Sheet1!$C$2:$C$3</c:f>
              <c:numCache>
                <c:formatCode>General</c:formatCode>
                <c:ptCount val="2"/>
                <c:pt idx="0">
                  <c:v>100</c:v>
                </c:pt>
                <c:pt idx="1">
                  <c:v>0</c:v>
                </c:pt>
              </c:numCache>
            </c:numRef>
          </c:val>
          <c:extLst>
            <c:ext xmlns:c16="http://schemas.microsoft.com/office/drawing/2014/chart" uri="{C3380CC4-5D6E-409C-BE32-E72D297353CC}">
              <c16:uniqueId val="{00000009-A27A-467B-BCBF-98CAA3DF3249}"/>
            </c:ext>
          </c:extLst>
        </c:ser>
        <c:ser>
          <c:idx val="2"/>
          <c:order val="2"/>
          <c:tx>
            <c:strRef>
              <c:f>Sheet1!$D$1</c:f>
              <c:strCache>
                <c:ptCount val="1"/>
                <c:pt idx="0">
                  <c:v>Leave as is3</c:v>
                </c:pt>
              </c:strCache>
            </c:strRef>
          </c:tx>
          <c:spPr>
            <a:noFill/>
            <a:ln>
              <a:noFill/>
            </a:ln>
          </c:spPr>
          <c:dPt>
            <c:idx val="0"/>
            <c:bubble3D val="0"/>
            <c:spPr>
              <a:noFill/>
              <a:ln w="19050">
                <a:noFill/>
              </a:ln>
              <a:effectLst/>
            </c:spPr>
            <c:extLst>
              <c:ext xmlns:c16="http://schemas.microsoft.com/office/drawing/2014/chart" uri="{C3380CC4-5D6E-409C-BE32-E72D297353CC}">
                <c16:uniqueId val="{0000000B-A27A-467B-BCBF-98CAA3DF3249}"/>
              </c:ext>
            </c:extLst>
          </c:dPt>
          <c:dPt>
            <c:idx val="1"/>
            <c:bubble3D val="0"/>
            <c:spPr>
              <a:noFill/>
              <a:ln w="19050">
                <a:noFill/>
              </a:ln>
              <a:effectLst/>
            </c:spPr>
            <c:extLst>
              <c:ext xmlns:c16="http://schemas.microsoft.com/office/drawing/2014/chart" uri="{C3380CC4-5D6E-409C-BE32-E72D297353CC}">
                <c16:uniqueId val="{0000000D-A27A-467B-BCBF-98CAA3DF3249}"/>
              </c:ext>
            </c:extLst>
          </c:dPt>
          <c:cat>
            <c:strRef>
              <c:f>Sheet1!$A$2:$A$3</c:f>
              <c:strCache>
                <c:ptCount val="2"/>
                <c:pt idx="0">
                  <c:v>Score</c:v>
                </c:pt>
                <c:pt idx="1">
                  <c:v>Not score</c:v>
                </c:pt>
              </c:strCache>
            </c:strRef>
          </c:cat>
          <c:val>
            <c:numRef>
              <c:f>Sheet1!$D$2:$D$3</c:f>
              <c:numCache>
                <c:formatCode>General</c:formatCode>
                <c:ptCount val="2"/>
                <c:pt idx="0">
                  <c:v>100</c:v>
                </c:pt>
                <c:pt idx="1">
                  <c:v>0</c:v>
                </c:pt>
              </c:numCache>
            </c:numRef>
          </c:val>
          <c:extLst>
            <c:ext xmlns:c16="http://schemas.microsoft.com/office/drawing/2014/chart" uri="{C3380CC4-5D6E-409C-BE32-E72D297353CC}">
              <c16:uniqueId val="{0000000E-A27A-467B-BCBF-98CAA3DF3249}"/>
            </c:ext>
          </c:extLst>
        </c:ser>
        <c:dLbls>
          <c:showLegendKey val="0"/>
          <c:showVal val="0"/>
          <c:showCatName val="0"/>
          <c:showSerName val="0"/>
          <c:showPercent val="0"/>
          <c:showBubbleSize val="0"/>
          <c:showLeaderLines val="1"/>
        </c:dLbls>
        <c:firstSliceAng val="0"/>
        <c:holeSize val="70"/>
      </c:doughnutChart>
      <c:doughnutChart>
        <c:varyColors val="1"/>
        <c:ser>
          <c:idx val="3"/>
          <c:order val="3"/>
          <c:tx>
            <c:strRef>
              <c:f>Sheet1!$E$1</c:f>
              <c:strCache>
                <c:ptCount val="1"/>
                <c:pt idx="0">
                  <c:v>%</c:v>
                </c:pt>
              </c:strCache>
            </c:strRef>
          </c:tx>
          <c:spPr>
            <a:ln>
              <a:noFill/>
            </a:ln>
          </c:spPr>
          <c:dPt>
            <c:idx val="0"/>
            <c:bubble3D val="0"/>
            <c:spPr>
              <a:solidFill>
                <a:schemeClr val="accent1"/>
              </a:solidFill>
              <a:ln w="6350">
                <a:noFill/>
              </a:ln>
              <a:effectLst/>
            </c:spPr>
            <c:extLst>
              <c:ext xmlns:c16="http://schemas.microsoft.com/office/drawing/2014/chart" uri="{C3380CC4-5D6E-409C-BE32-E72D297353CC}">
                <c16:uniqueId val="{00000010-A27A-467B-BCBF-98CAA3DF3249}"/>
              </c:ext>
            </c:extLst>
          </c:dPt>
          <c:dPt>
            <c:idx val="1"/>
            <c:bubble3D val="0"/>
            <c:spPr>
              <a:noFill/>
              <a:ln w="19050">
                <a:noFill/>
              </a:ln>
              <a:effectLst/>
            </c:spPr>
            <c:extLst>
              <c:ext xmlns:c16="http://schemas.microsoft.com/office/drawing/2014/chart" uri="{C3380CC4-5D6E-409C-BE32-E72D297353CC}">
                <c16:uniqueId val="{00000012-A27A-467B-BCBF-98CAA3DF3249}"/>
              </c:ext>
            </c:extLst>
          </c:dPt>
          <c:cat>
            <c:strRef>
              <c:f>Sheet1!$A$2:$A$3</c:f>
              <c:strCache>
                <c:ptCount val="2"/>
                <c:pt idx="0">
                  <c:v>Score</c:v>
                </c:pt>
                <c:pt idx="1">
                  <c:v>Not score</c:v>
                </c:pt>
              </c:strCache>
            </c:strRef>
          </c:cat>
          <c:val>
            <c:numRef>
              <c:f>Sheet1!$E$2:$E$3</c:f>
              <c:numCache>
                <c:formatCode>General</c:formatCode>
                <c:ptCount val="2"/>
                <c:pt idx="0">
                  <c:v>48</c:v>
                </c:pt>
                <c:pt idx="1">
                  <c:v>52</c:v>
                </c:pt>
              </c:numCache>
            </c:numRef>
          </c:val>
          <c:extLst>
            <c:ext xmlns:c16="http://schemas.microsoft.com/office/drawing/2014/chart" uri="{C3380CC4-5D6E-409C-BE32-E72D297353CC}">
              <c16:uniqueId val="{00000013-A27A-467B-BCBF-98CAA3DF324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GB" noProof="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070736528934063E-3"/>
          <c:y val="3.9937072666890221E-2"/>
          <c:w val="0.98639723710660676"/>
          <c:h val="0.802431844683952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0-0792-4B7B-8628-6383F39B3A64}"/>
              </c:ext>
            </c:extLst>
          </c:dPt>
          <c:dPt>
            <c:idx val="2"/>
            <c:invertIfNegative val="0"/>
            <c:bubble3D val="0"/>
            <c:spPr>
              <a:solidFill>
                <a:schemeClr val="tx2"/>
              </a:solidFill>
              <a:ln>
                <a:noFill/>
              </a:ln>
              <a:effectLst/>
            </c:spPr>
            <c:extLst>
              <c:ext xmlns:c16="http://schemas.microsoft.com/office/drawing/2014/chart" uri="{C3380CC4-5D6E-409C-BE32-E72D297353CC}">
                <c16:uniqueId val="{00000001-0792-4B7B-8628-6383F39B3A64}"/>
              </c:ext>
            </c:extLst>
          </c:dPt>
          <c:dPt>
            <c:idx val="3"/>
            <c:invertIfNegative val="0"/>
            <c:bubble3D val="0"/>
            <c:spPr>
              <a:solidFill>
                <a:schemeClr val="tx2"/>
              </a:solidFill>
              <a:ln>
                <a:noFill/>
              </a:ln>
              <a:effectLst/>
            </c:spPr>
            <c:extLst>
              <c:ext xmlns:c16="http://schemas.microsoft.com/office/drawing/2014/chart" uri="{C3380CC4-5D6E-409C-BE32-E72D297353CC}">
                <c16:uniqueId val="{00000002-0792-4B7B-8628-6383F39B3A64}"/>
              </c:ext>
            </c:extLst>
          </c:dPt>
          <c:dPt>
            <c:idx val="5"/>
            <c:invertIfNegative val="0"/>
            <c:bubble3D val="0"/>
            <c:spPr>
              <a:solidFill>
                <a:schemeClr val="tx2"/>
              </a:solidFill>
              <a:ln>
                <a:noFill/>
              </a:ln>
              <a:effectLst/>
            </c:spPr>
            <c:extLst>
              <c:ext xmlns:c16="http://schemas.microsoft.com/office/drawing/2014/chart" uri="{C3380CC4-5D6E-409C-BE32-E72D297353CC}">
                <c16:uniqueId val="{00000003-0792-4B7B-8628-6383F39B3A64}"/>
              </c:ext>
            </c:extLst>
          </c:dPt>
          <c:dPt>
            <c:idx val="6"/>
            <c:invertIfNegative val="0"/>
            <c:bubble3D val="0"/>
            <c:spPr>
              <a:solidFill>
                <a:schemeClr val="tx2"/>
              </a:solidFill>
              <a:ln>
                <a:noFill/>
              </a:ln>
              <a:effectLst/>
            </c:spPr>
            <c:extLst>
              <c:ext xmlns:c16="http://schemas.microsoft.com/office/drawing/2014/chart" uri="{C3380CC4-5D6E-409C-BE32-E72D297353CC}">
                <c16:uniqueId val="{00000004-0792-4B7B-8628-6383F39B3A64}"/>
              </c:ext>
            </c:extLst>
          </c:dPt>
          <c:dPt>
            <c:idx val="7"/>
            <c:invertIfNegative val="0"/>
            <c:bubble3D val="0"/>
            <c:spPr>
              <a:solidFill>
                <a:schemeClr val="tx2"/>
              </a:solidFill>
              <a:ln>
                <a:noFill/>
              </a:ln>
              <a:effectLst/>
            </c:spPr>
            <c:extLst>
              <c:ext xmlns:c16="http://schemas.microsoft.com/office/drawing/2014/chart" uri="{C3380CC4-5D6E-409C-BE32-E72D297353CC}">
                <c16:uniqueId val="{00000005-0792-4B7B-8628-6383F39B3A64}"/>
              </c:ext>
            </c:extLst>
          </c:dPt>
          <c:dPt>
            <c:idx val="8"/>
            <c:invertIfNegative val="0"/>
            <c:bubble3D val="0"/>
            <c:spPr>
              <a:solidFill>
                <a:schemeClr val="tx2"/>
              </a:solidFill>
              <a:ln>
                <a:noFill/>
              </a:ln>
              <a:effectLst/>
            </c:spPr>
            <c:extLst>
              <c:ext xmlns:c16="http://schemas.microsoft.com/office/drawing/2014/chart" uri="{C3380CC4-5D6E-409C-BE32-E72D297353CC}">
                <c16:uniqueId val="{00000006-0792-4B7B-8628-6383F39B3A6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Local Council</c:v>
                </c:pt>
                <c:pt idx="1">
                  <c:v>Broadband</c:v>
                </c:pt>
                <c:pt idx="2">
                  <c:v>Home Electricity</c:v>
                </c:pt>
                <c:pt idx="3">
                  <c:v>Supermarket Loyalty Card</c:v>
                </c:pt>
                <c:pt idx="4">
                  <c:v>DWP/HMRC</c:v>
                </c:pt>
                <c:pt idx="5">
                  <c:v>Home Insurance</c:v>
                </c:pt>
                <c:pt idx="6">
                  <c:v>Current Account</c:v>
                </c:pt>
                <c:pt idx="7">
                  <c:v>Mobile Phone</c:v>
                </c:pt>
                <c:pt idx="8">
                  <c:v>Credit Card</c:v>
                </c:pt>
                <c:pt idx="9">
                  <c:v>Hospital Appointment</c:v>
                </c:pt>
              </c:strCache>
            </c:strRef>
          </c:cat>
          <c:val>
            <c:numRef>
              <c:f>Sheet1!$B$2:$B$11</c:f>
              <c:numCache>
                <c:formatCode>0%</c:formatCode>
                <c:ptCount val="10"/>
                <c:pt idx="0">
                  <c:v>0.6</c:v>
                </c:pt>
                <c:pt idx="1">
                  <c:v>0.61</c:v>
                </c:pt>
                <c:pt idx="2">
                  <c:v>0.68</c:v>
                </c:pt>
                <c:pt idx="3">
                  <c:v>0.69</c:v>
                </c:pt>
                <c:pt idx="4">
                  <c:v>0.75</c:v>
                </c:pt>
                <c:pt idx="5">
                  <c:v>0.75</c:v>
                </c:pt>
                <c:pt idx="6">
                  <c:v>0.75</c:v>
                </c:pt>
                <c:pt idx="7">
                  <c:v>0.77</c:v>
                </c:pt>
                <c:pt idx="8">
                  <c:v>0.78</c:v>
                </c:pt>
                <c:pt idx="9">
                  <c:v>0.82</c:v>
                </c:pt>
              </c:numCache>
            </c:numRef>
          </c:val>
          <c:extLst>
            <c:ext xmlns:c16="http://schemas.microsoft.com/office/drawing/2014/chart" uri="{C3380CC4-5D6E-409C-BE32-E72D297353CC}">
              <c16:uniqueId val="{00000000-0CC1-4F02-9FA7-39AE6F2C9130}"/>
            </c:ext>
          </c:extLst>
        </c:ser>
        <c:dLbls>
          <c:showLegendKey val="0"/>
          <c:showVal val="0"/>
          <c:showCatName val="0"/>
          <c:showSerName val="0"/>
          <c:showPercent val="0"/>
          <c:showBubbleSize val="0"/>
        </c:dLbls>
        <c:gapWidth val="115"/>
        <c:overlap val="-27"/>
        <c:axId val="1276610576"/>
        <c:axId val="1276610248"/>
      </c:barChart>
      <c:catAx>
        <c:axId val="127661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76610248"/>
        <c:crosses val="autoZero"/>
        <c:auto val="1"/>
        <c:lblAlgn val="ctr"/>
        <c:lblOffset val="100"/>
        <c:noMultiLvlLbl val="0"/>
      </c:catAx>
      <c:valAx>
        <c:axId val="1276610248"/>
        <c:scaling>
          <c:orientation val="minMax"/>
        </c:scaling>
        <c:delete val="1"/>
        <c:axPos val="l"/>
        <c:numFmt formatCode="0%" sourceLinked="1"/>
        <c:majorTickMark val="none"/>
        <c:minorTickMark val="none"/>
        <c:tickLblPos val="nextTo"/>
        <c:crossAx val="127661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A255-4DA5-8631-D5B0B4AF795E}"/>
              </c:ext>
            </c:extLst>
          </c:dPt>
          <c:cat>
            <c:strRef>
              <c:f>Sheet1!$A$2</c:f>
              <c:strCache>
                <c:ptCount val="1"/>
                <c:pt idx="0">
                  <c:v>Category 1</c:v>
                </c:pt>
              </c:strCache>
            </c:strRef>
          </c:cat>
          <c:val>
            <c:numRef>
              <c:f>Sheet1!$B$2</c:f>
              <c:numCache>
                <c:formatCode>0%</c:formatCode>
                <c:ptCount val="1"/>
                <c:pt idx="0">
                  <c:v>0.17</c:v>
                </c:pt>
              </c:numCache>
            </c:numRef>
          </c:val>
          <c:extLst>
            <c:ext xmlns:c16="http://schemas.microsoft.com/office/drawing/2014/chart" uri="{C3380CC4-5D6E-409C-BE32-E72D297353CC}">
              <c16:uniqueId val="{00000000-A255-4DA5-8631-D5B0B4AF795E}"/>
            </c:ext>
          </c:extLst>
        </c:ser>
        <c:ser>
          <c:idx val="1"/>
          <c:order val="1"/>
          <c:tx>
            <c:strRef>
              <c:f>Sheet1!$C$1</c:f>
              <c:strCache>
                <c:ptCount val="1"/>
                <c:pt idx="0">
                  <c:v>Series 2</c:v>
                </c:pt>
              </c:strCache>
            </c:strRef>
          </c:tx>
          <c:spPr>
            <a:solidFill>
              <a:schemeClr val="tx2">
                <a:lumMod val="60000"/>
                <a:lumOff val="40000"/>
              </a:schemeClr>
            </a:solidFill>
            <a:ln>
              <a:noFill/>
            </a:ln>
            <a:effectLst/>
          </c:spPr>
          <c:invertIfNegative val="0"/>
          <c:cat>
            <c:strRef>
              <c:f>Sheet1!$A$2</c:f>
              <c:strCache>
                <c:ptCount val="1"/>
                <c:pt idx="0">
                  <c:v>Category 1</c:v>
                </c:pt>
              </c:strCache>
            </c:strRef>
          </c:cat>
          <c:val>
            <c:numRef>
              <c:f>Sheet1!$C$2</c:f>
              <c:numCache>
                <c:formatCode>0%</c:formatCode>
                <c:ptCount val="1"/>
                <c:pt idx="0">
                  <c:v>0.48</c:v>
                </c:pt>
              </c:numCache>
            </c:numRef>
          </c:val>
          <c:extLst>
            <c:ext xmlns:c16="http://schemas.microsoft.com/office/drawing/2014/chart" uri="{C3380CC4-5D6E-409C-BE32-E72D297353CC}">
              <c16:uniqueId val="{00000001-A255-4DA5-8631-D5B0B4AF795E}"/>
            </c:ext>
          </c:extLst>
        </c:ser>
        <c:ser>
          <c:idx val="2"/>
          <c:order val="2"/>
          <c:tx>
            <c:strRef>
              <c:f>Sheet1!$D$1</c:f>
              <c:strCache>
                <c:ptCount val="1"/>
                <c:pt idx="0">
                  <c:v>Series 3</c:v>
                </c:pt>
              </c:strCache>
            </c:strRef>
          </c:tx>
          <c:spPr>
            <a:solidFill>
              <a:schemeClr val="accent1"/>
            </a:solidFill>
            <a:ln>
              <a:noFill/>
            </a:ln>
            <a:effectLst/>
          </c:spPr>
          <c:invertIfNegative val="0"/>
          <c:cat>
            <c:strRef>
              <c:f>Sheet1!$A$2</c:f>
              <c:strCache>
                <c:ptCount val="1"/>
                <c:pt idx="0">
                  <c:v>Category 1</c:v>
                </c:pt>
              </c:strCache>
            </c:strRef>
          </c:cat>
          <c:val>
            <c:numRef>
              <c:f>Sheet1!$D$2</c:f>
              <c:numCache>
                <c:formatCode>0%</c:formatCode>
                <c:ptCount val="1"/>
                <c:pt idx="0">
                  <c:v>0.35</c:v>
                </c:pt>
              </c:numCache>
            </c:numRef>
          </c:val>
          <c:extLst>
            <c:ext xmlns:c16="http://schemas.microsoft.com/office/drawing/2014/chart" uri="{C3380CC4-5D6E-409C-BE32-E72D297353CC}">
              <c16:uniqueId val="{00000002-A255-4DA5-8631-D5B0B4AF795E}"/>
            </c:ext>
          </c:extLst>
        </c:ser>
        <c:dLbls>
          <c:showLegendKey val="0"/>
          <c:showVal val="0"/>
          <c:showCatName val="0"/>
          <c:showSerName val="0"/>
          <c:showPercent val="0"/>
          <c:showBubbleSize val="0"/>
        </c:dLbls>
        <c:gapWidth val="150"/>
        <c:overlap val="100"/>
        <c:axId val="1276628288"/>
        <c:axId val="1276635832"/>
      </c:barChart>
      <c:catAx>
        <c:axId val="1276628288"/>
        <c:scaling>
          <c:orientation val="minMax"/>
        </c:scaling>
        <c:delete val="1"/>
        <c:axPos val="b"/>
        <c:numFmt formatCode="General" sourceLinked="1"/>
        <c:majorTickMark val="none"/>
        <c:minorTickMark val="none"/>
        <c:tickLblPos val="nextTo"/>
        <c:crossAx val="1276635832"/>
        <c:crosses val="autoZero"/>
        <c:auto val="1"/>
        <c:lblAlgn val="ctr"/>
        <c:lblOffset val="100"/>
        <c:noMultiLvlLbl val="0"/>
      </c:catAx>
      <c:valAx>
        <c:axId val="1276635832"/>
        <c:scaling>
          <c:orientation val="minMax"/>
        </c:scaling>
        <c:delete val="1"/>
        <c:axPos val="l"/>
        <c:numFmt formatCode="0%" sourceLinked="1"/>
        <c:majorTickMark val="none"/>
        <c:minorTickMark val="none"/>
        <c:tickLblPos val="nextTo"/>
        <c:crossAx val="127662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A222-4FF9-99B2-20568B509163}"/>
              </c:ext>
            </c:extLst>
          </c:dPt>
          <c:cat>
            <c:strRef>
              <c:f>Sheet1!$A$2</c:f>
              <c:strCache>
                <c:ptCount val="1"/>
                <c:pt idx="0">
                  <c:v>Category 1</c:v>
                </c:pt>
              </c:strCache>
            </c:strRef>
          </c:cat>
          <c:val>
            <c:numRef>
              <c:f>Sheet1!$B$2</c:f>
              <c:numCache>
                <c:formatCode>0%</c:formatCode>
                <c:ptCount val="1"/>
                <c:pt idx="0">
                  <c:v>0.5</c:v>
                </c:pt>
              </c:numCache>
            </c:numRef>
          </c:val>
          <c:extLst>
            <c:ext xmlns:c16="http://schemas.microsoft.com/office/drawing/2014/chart" uri="{C3380CC4-5D6E-409C-BE32-E72D297353CC}">
              <c16:uniqueId val="{00000002-A222-4FF9-99B2-20568B509163}"/>
            </c:ext>
          </c:extLst>
        </c:ser>
        <c:ser>
          <c:idx val="1"/>
          <c:order val="1"/>
          <c:tx>
            <c:strRef>
              <c:f>Sheet1!$C$1</c:f>
              <c:strCache>
                <c:ptCount val="1"/>
                <c:pt idx="0">
                  <c:v>Series 2</c:v>
                </c:pt>
              </c:strCache>
            </c:strRef>
          </c:tx>
          <c:spPr>
            <a:solidFill>
              <a:schemeClr val="tx2">
                <a:lumMod val="60000"/>
                <a:lumOff val="40000"/>
              </a:schemeClr>
            </a:solidFill>
            <a:ln>
              <a:noFill/>
            </a:ln>
            <a:effectLst/>
          </c:spPr>
          <c:invertIfNegative val="0"/>
          <c:cat>
            <c:strRef>
              <c:f>Sheet1!$A$2</c:f>
              <c:strCache>
                <c:ptCount val="1"/>
                <c:pt idx="0">
                  <c:v>Category 1</c:v>
                </c:pt>
              </c:strCache>
            </c:strRef>
          </c:cat>
          <c:val>
            <c:numRef>
              <c:f>Sheet1!$C$2</c:f>
              <c:numCache>
                <c:formatCode>0%</c:formatCode>
                <c:ptCount val="1"/>
                <c:pt idx="0">
                  <c:v>0.39</c:v>
                </c:pt>
              </c:numCache>
            </c:numRef>
          </c:val>
          <c:extLst>
            <c:ext xmlns:c16="http://schemas.microsoft.com/office/drawing/2014/chart" uri="{C3380CC4-5D6E-409C-BE32-E72D297353CC}">
              <c16:uniqueId val="{00000003-A222-4FF9-99B2-20568B509163}"/>
            </c:ext>
          </c:extLst>
        </c:ser>
        <c:ser>
          <c:idx val="2"/>
          <c:order val="2"/>
          <c:tx>
            <c:strRef>
              <c:f>Sheet1!$D$1</c:f>
              <c:strCache>
                <c:ptCount val="1"/>
                <c:pt idx="0">
                  <c:v>Series 3</c:v>
                </c:pt>
              </c:strCache>
            </c:strRef>
          </c:tx>
          <c:spPr>
            <a:solidFill>
              <a:schemeClr val="accent1"/>
            </a:solidFill>
            <a:ln>
              <a:noFill/>
            </a:ln>
            <a:effectLst/>
          </c:spPr>
          <c:invertIfNegative val="0"/>
          <c:cat>
            <c:strRef>
              <c:f>Sheet1!$A$2</c:f>
              <c:strCache>
                <c:ptCount val="1"/>
                <c:pt idx="0">
                  <c:v>Category 1</c:v>
                </c:pt>
              </c:strCache>
            </c:strRef>
          </c:cat>
          <c:val>
            <c:numRef>
              <c:f>Sheet1!$D$2</c:f>
              <c:numCache>
                <c:formatCode>0%</c:formatCode>
                <c:ptCount val="1"/>
                <c:pt idx="0">
                  <c:v>0.12</c:v>
                </c:pt>
              </c:numCache>
            </c:numRef>
          </c:val>
          <c:extLst>
            <c:ext xmlns:c16="http://schemas.microsoft.com/office/drawing/2014/chart" uri="{C3380CC4-5D6E-409C-BE32-E72D297353CC}">
              <c16:uniqueId val="{00000004-A222-4FF9-99B2-20568B509163}"/>
            </c:ext>
          </c:extLst>
        </c:ser>
        <c:dLbls>
          <c:showLegendKey val="0"/>
          <c:showVal val="0"/>
          <c:showCatName val="0"/>
          <c:showSerName val="0"/>
          <c:showPercent val="0"/>
          <c:showBubbleSize val="0"/>
        </c:dLbls>
        <c:gapWidth val="150"/>
        <c:overlap val="100"/>
        <c:axId val="1276628288"/>
        <c:axId val="1276635832"/>
      </c:barChart>
      <c:catAx>
        <c:axId val="1276628288"/>
        <c:scaling>
          <c:orientation val="minMax"/>
        </c:scaling>
        <c:delete val="1"/>
        <c:axPos val="b"/>
        <c:numFmt formatCode="General" sourceLinked="1"/>
        <c:majorTickMark val="none"/>
        <c:minorTickMark val="none"/>
        <c:tickLblPos val="nextTo"/>
        <c:crossAx val="1276635832"/>
        <c:crosses val="autoZero"/>
        <c:auto val="1"/>
        <c:lblAlgn val="ctr"/>
        <c:lblOffset val="100"/>
        <c:noMultiLvlLbl val="0"/>
      </c:catAx>
      <c:valAx>
        <c:axId val="1276635832"/>
        <c:scaling>
          <c:orientation val="minMax"/>
        </c:scaling>
        <c:delete val="1"/>
        <c:axPos val="l"/>
        <c:numFmt formatCode="0%" sourceLinked="1"/>
        <c:majorTickMark val="none"/>
        <c:minorTickMark val="none"/>
        <c:tickLblPos val="nextTo"/>
        <c:crossAx val="127662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CD4F-4F2F-8E48-D72B7303014F}"/>
              </c:ext>
            </c:extLst>
          </c:dPt>
          <c:cat>
            <c:strRef>
              <c:f>Sheet1!$A$2</c:f>
              <c:strCache>
                <c:ptCount val="1"/>
                <c:pt idx="0">
                  <c:v>Category 1</c:v>
                </c:pt>
              </c:strCache>
            </c:strRef>
          </c:cat>
          <c:val>
            <c:numRef>
              <c:f>Sheet1!$B$2</c:f>
              <c:numCache>
                <c:formatCode>0%</c:formatCode>
                <c:ptCount val="1"/>
                <c:pt idx="0">
                  <c:v>0.11</c:v>
                </c:pt>
              </c:numCache>
            </c:numRef>
          </c:val>
          <c:extLst>
            <c:ext xmlns:c16="http://schemas.microsoft.com/office/drawing/2014/chart" uri="{C3380CC4-5D6E-409C-BE32-E72D297353CC}">
              <c16:uniqueId val="{00000002-CD4F-4F2F-8E48-D72B7303014F}"/>
            </c:ext>
          </c:extLst>
        </c:ser>
        <c:ser>
          <c:idx val="1"/>
          <c:order val="1"/>
          <c:tx>
            <c:strRef>
              <c:f>Sheet1!$C$1</c:f>
              <c:strCache>
                <c:ptCount val="1"/>
                <c:pt idx="0">
                  <c:v>Series 2</c:v>
                </c:pt>
              </c:strCache>
            </c:strRef>
          </c:tx>
          <c:spPr>
            <a:solidFill>
              <a:schemeClr val="tx2">
                <a:lumMod val="60000"/>
                <a:lumOff val="40000"/>
              </a:schemeClr>
            </a:solidFill>
            <a:ln>
              <a:noFill/>
            </a:ln>
            <a:effectLst/>
          </c:spPr>
          <c:invertIfNegative val="0"/>
          <c:cat>
            <c:strRef>
              <c:f>Sheet1!$A$2</c:f>
              <c:strCache>
                <c:ptCount val="1"/>
                <c:pt idx="0">
                  <c:v>Category 1</c:v>
                </c:pt>
              </c:strCache>
            </c:strRef>
          </c:cat>
          <c:val>
            <c:numRef>
              <c:f>Sheet1!$C$2</c:f>
              <c:numCache>
                <c:formatCode>0%</c:formatCode>
                <c:ptCount val="1"/>
                <c:pt idx="0">
                  <c:v>0.56000000000000005</c:v>
                </c:pt>
              </c:numCache>
            </c:numRef>
          </c:val>
          <c:extLst>
            <c:ext xmlns:c16="http://schemas.microsoft.com/office/drawing/2014/chart" uri="{C3380CC4-5D6E-409C-BE32-E72D297353CC}">
              <c16:uniqueId val="{00000003-CD4F-4F2F-8E48-D72B7303014F}"/>
            </c:ext>
          </c:extLst>
        </c:ser>
        <c:ser>
          <c:idx val="2"/>
          <c:order val="2"/>
          <c:tx>
            <c:strRef>
              <c:f>Sheet1!$D$1</c:f>
              <c:strCache>
                <c:ptCount val="1"/>
                <c:pt idx="0">
                  <c:v>Series 3</c:v>
                </c:pt>
              </c:strCache>
            </c:strRef>
          </c:tx>
          <c:spPr>
            <a:solidFill>
              <a:schemeClr val="accent1"/>
            </a:solidFill>
            <a:ln>
              <a:noFill/>
            </a:ln>
            <a:effectLst/>
          </c:spPr>
          <c:invertIfNegative val="0"/>
          <c:cat>
            <c:strRef>
              <c:f>Sheet1!$A$2</c:f>
              <c:strCache>
                <c:ptCount val="1"/>
                <c:pt idx="0">
                  <c:v>Category 1</c:v>
                </c:pt>
              </c:strCache>
            </c:strRef>
          </c:cat>
          <c:val>
            <c:numRef>
              <c:f>Sheet1!$D$2</c:f>
              <c:numCache>
                <c:formatCode>0%</c:formatCode>
                <c:ptCount val="1"/>
                <c:pt idx="0">
                  <c:v>0.33</c:v>
                </c:pt>
              </c:numCache>
            </c:numRef>
          </c:val>
          <c:extLst>
            <c:ext xmlns:c16="http://schemas.microsoft.com/office/drawing/2014/chart" uri="{C3380CC4-5D6E-409C-BE32-E72D297353CC}">
              <c16:uniqueId val="{00000004-CD4F-4F2F-8E48-D72B7303014F}"/>
            </c:ext>
          </c:extLst>
        </c:ser>
        <c:dLbls>
          <c:showLegendKey val="0"/>
          <c:showVal val="0"/>
          <c:showCatName val="0"/>
          <c:showSerName val="0"/>
          <c:showPercent val="0"/>
          <c:showBubbleSize val="0"/>
        </c:dLbls>
        <c:gapWidth val="150"/>
        <c:overlap val="100"/>
        <c:axId val="1276628288"/>
        <c:axId val="1276635832"/>
      </c:barChart>
      <c:catAx>
        <c:axId val="1276628288"/>
        <c:scaling>
          <c:orientation val="minMax"/>
        </c:scaling>
        <c:delete val="1"/>
        <c:axPos val="b"/>
        <c:numFmt formatCode="General" sourceLinked="1"/>
        <c:majorTickMark val="none"/>
        <c:minorTickMark val="none"/>
        <c:tickLblPos val="nextTo"/>
        <c:crossAx val="1276635832"/>
        <c:crosses val="autoZero"/>
        <c:auto val="1"/>
        <c:lblAlgn val="ctr"/>
        <c:lblOffset val="100"/>
        <c:noMultiLvlLbl val="0"/>
      </c:catAx>
      <c:valAx>
        <c:axId val="1276635832"/>
        <c:scaling>
          <c:orientation val="minMax"/>
        </c:scaling>
        <c:delete val="1"/>
        <c:axPos val="l"/>
        <c:numFmt formatCode="0%" sourceLinked="1"/>
        <c:majorTickMark val="none"/>
        <c:minorTickMark val="none"/>
        <c:tickLblPos val="nextTo"/>
        <c:crossAx val="127662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919A-40F2-A649-B371229C43F6}"/>
              </c:ext>
            </c:extLst>
          </c:dPt>
          <c:cat>
            <c:strRef>
              <c:f>Sheet1!$A$2</c:f>
              <c:strCache>
                <c:ptCount val="1"/>
                <c:pt idx="0">
                  <c:v>Category 1</c:v>
                </c:pt>
              </c:strCache>
            </c:strRef>
          </c:cat>
          <c:val>
            <c:numRef>
              <c:f>Sheet1!$B$2</c:f>
              <c:numCache>
                <c:formatCode>0%</c:formatCode>
                <c:ptCount val="1"/>
                <c:pt idx="0">
                  <c:v>0.12</c:v>
                </c:pt>
              </c:numCache>
            </c:numRef>
          </c:val>
          <c:extLst>
            <c:ext xmlns:c16="http://schemas.microsoft.com/office/drawing/2014/chart" uri="{C3380CC4-5D6E-409C-BE32-E72D297353CC}">
              <c16:uniqueId val="{00000002-919A-40F2-A649-B371229C43F6}"/>
            </c:ext>
          </c:extLst>
        </c:ser>
        <c:ser>
          <c:idx val="1"/>
          <c:order val="1"/>
          <c:tx>
            <c:strRef>
              <c:f>Sheet1!$C$1</c:f>
              <c:strCache>
                <c:ptCount val="1"/>
                <c:pt idx="0">
                  <c:v>Series 2</c:v>
                </c:pt>
              </c:strCache>
            </c:strRef>
          </c:tx>
          <c:spPr>
            <a:solidFill>
              <a:schemeClr val="tx2">
                <a:lumMod val="60000"/>
                <a:lumOff val="40000"/>
              </a:schemeClr>
            </a:solidFill>
            <a:ln>
              <a:noFill/>
            </a:ln>
            <a:effectLst/>
          </c:spPr>
          <c:invertIfNegative val="0"/>
          <c:cat>
            <c:strRef>
              <c:f>Sheet1!$A$2</c:f>
              <c:strCache>
                <c:ptCount val="1"/>
                <c:pt idx="0">
                  <c:v>Category 1</c:v>
                </c:pt>
              </c:strCache>
            </c:strRef>
          </c:cat>
          <c:val>
            <c:numRef>
              <c:f>Sheet1!$C$2</c:f>
              <c:numCache>
                <c:formatCode>0%</c:formatCode>
                <c:ptCount val="1"/>
                <c:pt idx="0">
                  <c:v>0.61</c:v>
                </c:pt>
              </c:numCache>
            </c:numRef>
          </c:val>
          <c:extLst>
            <c:ext xmlns:c16="http://schemas.microsoft.com/office/drawing/2014/chart" uri="{C3380CC4-5D6E-409C-BE32-E72D297353CC}">
              <c16:uniqueId val="{00000003-919A-40F2-A649-B371229C43F6}"/>
            </c:ext>
          </c:extLst>
        </c:ser>
        <c:ser>
          <c:idx val="2"/>
          <c:order val="2"/>
          <c:tx>
            <c:strRef>
              <c:f>Sheet1!$D$1</c:f>
              <c:strCache>
                <c:ptCount val="1"/>
                <c:pt idx="0">
                  <c:v>Series 3</c:v>
                </c:pt>
              </c:strCache>
            </c:strRef>
          </c:tx>
          <c:spPr>
            <a:solidFill>
              <a:schemeClr val="accent1"/>
            </a:solidFill>
            <a:ln>
              <a:noFill/>
            </a:ln>
            <a:effectLst/>
          </c:spPr>
          <c:invertIfNegative val="0"/>
          <c:cat>
            <c:strRef>
              <c:f>Sheet1!$A$2</c:f>
              <c:strCache>
                <c:ptCount val="1"/>
                <c:pt idx="0">
                  <c:v>Category 1</c:v>
                </c:pt>
              </c:strCache>
            </c:strRef>
          </c:cat>
          <c:val>
            <c:numRef>
              <c:f>Sheet1!$D$2</c:f>
              <c:numCache>
                <c:formatCode>0%</c:formatCode>
                <c:ptCount val="1"/>
                <c:pt idx="0">
                  <c:v>0.26</c:v>
                </c:pt>
              </c:numCache>
            </c:numRef>
          </c:val>
          <c:extLst>
            <c:ext xmlns:c16="http://schemas.microsoft.com/office/drawing/2014/chart" uri="{C3380CC4-5D6E-409C-BE32-E72D297353CC}">
              <c16:uniqueId val="{00000004-919A-40F2-A649-B371229C43F6}"/>
            </c:ext>
          </c:extLst>
        </c:ser>
        <c:dLbls>
          <c:showLegendKey val="0"/>
          <c:showVal val="0"/>
          <c:showCatName val="0"/>
          <c:showSerName val="0"/>
          <c:showPercent val="0"/>
          <c:showBubbleSize val="0"/>
        </c:dLbls>
        <c:gapWidth val="150"/>
        <c:overlap val="100"/>
        <c:axId val="1276628288"/>
        <c:axId val="1276635832"/>
      </c:barChart>
      <c:catAx>
        <c:axId val="1276628288"/>
        <c:scaling>
          <c:orientation val="minMax"/>
        </c:scaling>
        <c:delete val="1"/>
        <c:axPos val="b"/>
        <c:numFmt formatCode="General" sourceLinked="1"/>
        <c:majorTickMark val="none"/>
        <c:minorTickMark val="none"/>
        <c:tickLblPos val="nextTo"/>
        <c:crossAx val="1276635832"/>
        <c:crosses val="autoZero"/>
        <c:auto val="1"/>
        <c:lblAlgn val="ctr"/>
        <c:lblOffset val="100"/>
        <c:noMultiLvlLbl val="0"/>
      </c:catAx>
      <c:valAx>
        <c:axId val="1276635832"/>
        <c:scaling>
          <c:orientation val="minMax"/>
        </c:scaling>
        <c:delete val="1"/>
        <c:axPos val="l"/>
        <c:numFmt formatCode="0%" sourceLinked="1"/>
        <c:majorTickMark val="none"/>
        <c:minorTickMark val="none"/>
        <c:tickLblPos val="nextTo"/>
        <c:crossAx val="127662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C3B-4378-A259-095D3F347852}"/>
              </c:ext>
            </c:extLst>
          </c:dPt>
          <c:cat>
            <c:strRef>
              <c:f>Sheet1!$A$2</c:f>
              <c:strCache>
                <c:ptCount val="1"/>
                <c:pt idx="0">
                  <c:v>Category 1</c:v>
                </c:pt>
              </c:strCache>
            </c:strRef>
          </c:cat>
          <c:val>
            <c:numRef>
              <c:f>Sheet1!$B$2</c:f>
              <c:numCache>
                <c:formatCode>0%</c:formatCode>
                <c:ptCount val="1"/>
                <c:pt idx="0">
                  <c:v>0.31</c:v>
                </c:pt>
              </c:numCache>
            </c:numRef>
          </c:val>
          <c:extLst>
            <c:ext xmlns:c16="http://schemas.microsoft.com/office/drawing/2014/chart" uri="{C3380CC4-5D6E-409C-BE32-E72D297353CC}">
              <c16:uniqueId val="{00000002-CC3B-4378-A259-095D3F347852}"/>
            </c:ext>
          </c:extLst>
        </c:ser>
        <c:ser>
          <c:idx val="1"/>
          <c:order val="1"/>
          <c:tx>
            <c:strRef>
              <c:f>Sheet1!$C$1</c:f>
              <c:strCache>
                <c:ptCount val="1"/>
                <c:pt idx="0">
                  <c:v>Series 2</c:v>
                </c:pt>
              </c:strCache>
            </c:strRef>
          </c:tx>
          <c:spPr>
            <a:solidFill>
              <a:schemeClr val="tx2">
                <a:lumMod val="60000"/>
                <a:lumOff val="40000"/>
              </a:schemeClr>
            </a:solidFill>
            <a:ln>
              <a:noFill/>
            </a:ln>
            <a:effectLst/>
          </c:spPr>
          <c:invertIfNegative val="0"/>
          <c:cat>
            <c:strRef>
              <c:f>Sheet1!$A$2</c:f>
              <c:strCache>
                <c:ptCount val="1"/>
                <c:pt idx="0">
                  <c:v>Category 1</c:v>
                </c:pt>
              </c:strCache>
            </c:strRef>
          </c:cat>
          <c:val>
            <c:numRef>
              <c:f>Sheet1!$C$2</c:f>
              <c:numCache>
                <c:formatCode>0%</c:formatCode>
                <c:ptCount val="1"/>
                <c:pt idx="0">
                  <c:v>0.53</c:v>
                </c:pt>
              </c:numCache>
            </c:numRef>
          </c:val>
          <c:extLst>
            <c:ext xmlns:c16="http://schemas.microsoft.com/office/drawing/2014/chart" uri="{C3380CC4-5D6E-409C-BE32-E72D297353CC}">
              <c16:uniqueId val="{00000003-CC3B-4378-A259-095D3F347852}"/>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0%</c:formatCode>
                <c:ptCount val="1"/>
                <c:pt idx="0">
                  <c:v>0.16</c:v>
                </c:pt>
              </c:numCache>
            </c:numRef>
          </c:val>
          <c:extLst>
            <c:ext xmlns:c16="http://schemas.microsoft.com/office/drawing/2014/chart" uri="{C3380CC4-5D6E-409C-BE32-E72D297353CC}">
              <c16:uniqueId val="{00000004-CC3B-4378-A259-095D3F347852}"/>
            </c:ext>
          </c:extLst>
        </c:ser>
        <c:dLbls>
          <c:showLegendKey val="0"/>
          <c:showVal val="0"/>
          <c:showCatName val="0"/>
          <c:showSerName val="0"/>
          <c:showPercent val="0"/>
          <c:showBubbleSize val="0"/>
        </c:dLbls>
        <c:gapWidth val="150"/>
        <c:overlap val="100"/>
        <c:axId val="1276628288"/>
        <c:axId val="1276635832"/>
      </c:barChart>
      <c:catAx>
        <c:axId val="1276628288"/>
        <c:scaling>
          <c:orientation val="minMax"/>
        </c:scaling>
        <c:delete val="1"/>
        <c:axPos val="l"/>
        <c:numFmt formatCode="General" sourceLinked="1"/>
        <c:majorTickMark val="none"/>
        <c:minorTickMark val="none"/>
        <c:tickLblPos val="nextTo"/>
        <c:crossAx val="1276635832"/>
        <c:crosses val="autoZero"/>
        <c:auto val="1"/>
        <c:lblAlgn val="ctr"/>
        <c:lblOffset val="100"/>
        <c:noMultiLvlLbl val="0"/>
      </c:catAx>
      <c:valAx>
        <c:axId val="1276635832"/>
        <c:scaling>
          <c:orientation val="minMax"/>
        </c:scaling>
        <c:delete val="1"/>
        <c:axPos val="b"/>
        <c:numFmt formatCode="0%" sourceLinked="1"/>
        <c:majorTickMark val="none"/>
        <c:minorTickMark val="none"/>
        <c:tickLblPos val="nextTo"/>
        <c:crossAx val="127662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0.5</c:v>
                </c:pt>
              </c:numCache>
            </c:numRef>
          </c:val>
          <c:extLst>
            <c:ext xmlns:c16="http://schemas.microsoft.com/office/drawing/2014/chart" uri="{C3380CC4-5D6E-409C-BE32-E72D297353CC}">
              <c16:uniqueId val="{00000000-ABC3-4B51-BFC8-E77685884BF1}"/>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ABC3-4B51-BFC8-E77685884BF1}"/>
              </c:ext>
            </c:extLst>
          </c:dPt>
          <c:cat>
            <c:strRef>
              <c:f>Sheet1!$A$2</c:f>
              <c:strCache>
                <c:ptCount val="1"/>
                <c:pt idx="0">
                  <c:v>Category 1</c:v>
                </c:pt>
              </c:strCache>
            </c:strRef>
          </c:cat>
          <c:val>
            <c:numRef>
              <c:f>Sheet1!$C$2</c:f>
              <c:numCache>
                <c:formatCode>General</c:formatCode>
                <c:ptCount val="1"/>
                <c:pt idx="0">
                  <c:v>0.72</c:v>
                </c:pt>
              </c:numCache>
            </c:numRef>
          </c:val>
          <c:extLst>
            <c:ext xmlns:c16="http://schemas.microsoft.com/office/drawing/2014/chart" uri="{C3380CC4-5D6E-409C-BE32-E72D297353CC}">
              <c16:uniqueId val="{00000003-ABC3-4B51-BFC8-E77685884BF1}"/>
            </c:ext>
          </c:extLst>
        </c:ser>
        <c:dLbls>
          <c:showLegendKey val="0"/>
          <c:showVal val="0"/>
          <c:showCatName val="0"/>
          <c:showSerName val="0"/>
          <c:showPercent val="0"/>
          <c:showBubbleSize val="0"/>
        </c:dLbls>
        <c:gapWidth val="149"/>
        <c:overlap val="-36"/>
        <c:axId val="1059686656"/>
        <c:axId val="1059686000"/>
      </c:barChart>
      <c:catAx>
        <c:axId val="1059686656"/>
        <c:scaling>
          <c:orientation val="minMax"/>
        </c:scaling>
        <c:delete val="1"/>
        <c:axPos val="b"/>
        <c:numFmt formatCode="General" sourceLinked="1"/>
        <c:majorTickMark val="none"/>
        <c:minorTickMark val="none"/>
        <c:tickLblPos val="nextTo"/>
        <c:crossAx val="1059686000"/>
        <c:crosses val="autoZero"/>
        <c:auto val="1"/>
        <c:lblAlgn val="ctr"/>
        <c:lblOffset val="100"/>
        <c:noMultiLvlLbl val="0"/>
      </c:catAx>
      <c:valAx>
        <c:axId val="10596860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5968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A5F0-487F-BB62-43DD6819924C}"/>
              </c:ext>
            </c:extLst>
          </c:dPt>
          <c:dPt>
            <c:idx val="1"/>
            <c:bubble3D val="0"/>
            <c:spPr>
              <a:noFill/>
              <a:ln w="19050">
                <a:noFill/>
              </a:ln>
              <a:effectLst/>
            </c:spPr>
            <c:extLst>
              <c:ext xmlns:c16="http://schemas.microsoft.com/office/drawing/2014/chart" uri="{C3380CC4-5D6E-409C-BE32-E72D297353CC}">
                <c16:uniqueId val="{00000003-A5F0-487F-BB62-43DD6819924C}"/>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5F0-487F-BB62-43DD6819924C}"/>
                </c:ext>
              </c:extLst>
            </c:dLbl>
            <c:dLbl>
              <c:idx val="1"/>
              <c:delete val="1"/>
              <c:extLst>
                <c:ext xmlns:c15="http://schemas.microsoft.com/office/drawing/2012/chart" uri="{CE6537A1-D6FC-4f65-9D91-7224C49458BB}"/>
                <c:ext xmlns:c16="http://schemas.microsoft.com/office/drawing/2014/chart" uri="{C3380CC4-5D6E-409C-BE32-E72D297353CC}">
                  <c16:uniqueId val="{00000003-A5F0-487F-BB62-43DD6819924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A5F0-487F-BB62-43DD6819924C}"/>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A5F0-487F-BB62-43DD6819924C}"/>
              </c:ext>
            </c:extLst>
          </c:dPt>
          <c:dPt>
            <c:idx val="1"/>
            <c:bubble3D val="0"/>
            <c:spPr>
              <a:noFill/>
              <a:ln w="19050">
                <a:noFill/>
              </a:ln>
              <a:effectLst/>
            </c:spPr>
            <c:extLst>
              <c:ext xmlns:c16="http://schemas.microsoft.com/office/drawing/2014/chart" uri="{C3380CC4-5D6E-409C-BE32-E72D297353CC}">
                <c16:uniqueId val="{00000008-A5F0-487F-BB62-43DD6819924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F0-487F-BB62-43DD6819924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Sheet1!$C$2:$C$3</c:f>
              <c:numCache>
                <c:formatCode>General</c:formatCode>
                <c:ptCount val="2"/>
                <c:pt idx="0">
                  <c:v>83</c:v>
                </c:pt>
                <c:pt idx="1">
                  <c:v>17</c:v>
                </c:pt>
              </c:numCache>
            </c:numRef>
          </c:val>
          <c:extLst>
            <c:ext xmlns:c16="http://schemas.microsoft.com/office/drawing/2014/chart" uri="{C3380CC4-5D6E-409C-BE32-E72D297353CC}">
              <c16:uniqueId val="{00000009-A5F0-487F-BB62-43DD6819924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27890123913111"/>
          <c:y val="4.6701556328528904E-2"/>
          <c:w val="0.42015469569410768"/>
          <c:h val="0.906596887342942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69F7-CF48-8AEB-878F4A02163E}"/>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69F7-CF48-8AEB-878F4A02163E}"/>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69F7-CF48-8AEB-878F4A02163E}"/>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69F7-CF48-8AEB-878F4A02163E}"/>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9-69F7-CF48-8AEB-878F4A02163E}"/>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B-69F7-CF48-8AEB-878F4A02163E}"/>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D-69F7-CF48-8AEB-878F4A02163E}"/>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F-69F7-CF48-8AEB-878F4A02163E}"/>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1-69F7-CF48-8AEB-878F4A02163E}"/>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3-69F7-CF48-8AEB-878F4A02163E}"/>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Store/file for future reference</c:v>
                </c:pt>
                <c:pt idx="1">
                  <c:v>Put in a pile to action later</c:v>
                </c:pt>
                <c:pt idx="2">
                  <c:v>Show to others</c:v>
                </c:pt>
                <c:pt idx="3">
                  <c:v>Put on display</c:v>
                </c:pt>
                <c:pt idx="5">
                  <c:v>Store/file for future reference</c:v>
                </c:pt>
                <c:pt idx="6">
                  <c:v>Mark as read or unread</c:v>
                </c:pt>
                <c:pt idx="7">
                  <c:v>Flag or ‘star’ as important</c:v>
                </c:pt>
                <c:pt idx="8">
                  <c:v>Print it out</c:v>
                </c:pt>
                <c:pt idx="9">
                  <c:v>Show to others</c:v>
                </c:pt>
              </c:strCache>
            </c:strRef>
          </c:cat>
          <c:val>
            <c:numRef>
              <c:f>Sheet1!$B$2:$B$11</c:f>
              <c:numCache>
                <c:formatCode>0</c:formatCode>
                <c:ptCount val="10"/>
                <c:pt idx="0">
                  <c:v>65.208933116579999</c:v>
                </c:pt>
                <c:pt idx="1">
                  <c:v>49.302636872089998</c:v>
                </c:pt>
                <c:pt idx="2">
                  <c:v>40.32375663629</c:v>
                </c:pt>
                <c:pt idx="3">
                  <c:v>38.004529011110002</c:v>
                </c:pt>
                <c:pt idx="5">
                  <c:v>50</c:v>
                </c:pt>
                <c:pt idx="6">
                  <c:v>47</c:v>
                </c:pt>
                <c:pt idx="7">
                  <c:v>39.459517741340001</c:v>
                </c:pt>
                <c:pt idx="8">
                  <c:v>36.391827843389997</c:v>
                </c:pt>
                <c:pt idx="9">
                  <c:v>32</c:v>
                </c:pt>
              </c:numCache>
            </c:numRef>
          </c:val>
          <c:extLst>
            <c:ext xmlns:c16="http://schemas.microsoft.com/office/drawing/2014/chart" uri="{C3380CC4-5D6E-409C-BE32-E72D297353CC}">
              <c16:uniqueId val="{00000014-69F7-CF48-8AEB-878F4A02163E}"/>
            </c:ext>
          </c:extLst>
        </c:ser>
        <c:dLbls>
          <c:showLegendKey val="0"/>
          <c:showVal val="0"/>
          <c:showCatName val="0"/>
          <c:showSerName val="0"/>
          <c:showPercent val="0"/>
          <c:showBubbleSize val="0"/>
        </c:dLbls>
        <c:gapWidth val="50"/>
        <c:axId val="805113087"/>
        <c:axId val="1256173263"/>
      </c:barChart>
      <c:catAx>
        <c:axId val="805113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600" b="0" i="0" u="none" strike="noStrike" kern="1200" baseline="0">
                <a:solidFill>
                  <a:schemeClr val="tx1"/>
                </a:solidFill>
                <a:latin typeface="+mn-lt"/>
                <a:ea typeface="+mn-ea"/>
                <a:cs typeface="+mn-cs"/>
              </a:defRPr>
            </a:pPr>
            <a:endParaRPr lang="en-US"/>
          </a:p>
        </c:txPr>
        <c:crossAx val="1256173263"/>
        <c:crosses val="autoZero"/>
        <c:auto val="1"/>
        <c:lblAlgn val="ctr"/>
        <c:lblOffset val="100"/>
        <c:noMultiLvlLbl val="0"/>
      </c:catAx>
      <c:valAx>
        <c:axId val="1256173263"/>
        <c:scaling>
          <c:orientation val="minMax"/>
        </c:scaling>
        <c:delete val="1"/>
        <c:axPos val="t"/>
        <c:numFmt formatCode="0" sourceLinked="1"/>
        <c:majorTickMark val="out"/>
        <c:minorTickMark val="none"/>
        <c:tickLblPos val="nextTo"/>
        <c:crossAx val="80511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Lota Grotesque Light" panose="00000400000000000000" pitchFamily="50"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DF0-D849-B8F6-FB340CFE9580}"/>
              </c:ext>
            </c:extLst>
          </c:dPt>
          <c:dPt>
            <c:idx val="1"/>
            <c:bubble3D val="0"/>
            <c:spPr>
              <a:noFill/>
              <a:ln w="19050">
                <a:noFill/>
              </a:ln>
              <a:effectLst/>
            </c:spPr>
            <c:extLst>
              <c:ext xmlns:c16="http://schemas.microsoft.com/office/drawing/2014/chart" uri="{C3380CC4-5D6E-409C-BE32-E72D297353CC}">
                <c16:uniqueId val="{00000003-BDF0-D849-B8F6-FB340CFE9580}"/>
              </c:ext>
            </c:extLst>
          </c:dPt>
          <c:cat>
            <c:strRef>
              <c:f>Sheet1!$A$2:$A$3</c:f>
              <c:strCache>
                <c:ptCount val="2"/>
                <c:pt idx="0">
                  <c:v>1st Qtr</c:v>
                </c:pt>
                <c:pt idx="1">
                  <c:v>2nd Qtr</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BDF0-D849-B8F6-FB340CFE9580}"/>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BDF0-D849-B8F6-FB340CFE9580}"/>
              </c:ext>
            </c:extLst>
          </c:dPt>
          <c:dPt>
            <c:idx val="1"/>
            <c:bubble3D val="0"/>
            <c:spPr>
              <a:noFill/>
              <a:ln w="19050">
                <a:noFill/>
              </a:ln>
              <a:effectLst/>
            </c:spPr>
            <c:extLst>
              <c:ext xmlns:c16="http://schemas.microsoft.com/office/drawing/2014/chart" uri="{C3380CC4-5D6E-409C-BE32-E72D297353CC}">
                <c16:uniqueId val="{00000008-BDF0-D849-B8F6-FB340CFE9580}"/>
              </c:ext>
            </c:extLst>
          </c:dPt>
          <c:cat>
            <c:strRef>
              <c:f>Sheet1!$A$2:$A$3</c:f>
              <c:strCache>
                <c:ptCount val="2"/>
                <c:pt idx="0">
                  <c:v>1st Qtr</c:v>
                </c:pt>
                <c:pt idx="1">
                  <c:v>2nd Qtr</c:v>
                </c:pt>
              </c:strCache>
            </c:strRef>
          </c:cat>
          <c:val>
            <c:numRef>
              <c:f>Sheet1!$C$2:$C$3</c:f>
              <c:numCache>
                <c:formatCode>General</c:formatCode>
                <c:ptCount val="2"/>
                <c:pt idx="0">
                  <c:v>77</c:v>
                </c:pt>
                <c:pt idx="1">
                  <c:v>23</c:v>
                </c:pt>
              </c:numCache>
            </c:numRef>
          </c:val>
          <c:extLst>
            <c:ext xmlns:c16="http://schemas.microsoft.com/office/drawing/2014/chart" uri="{C3380CC4-5D6E-409C-BE32-E72D297353CC}">
              <c16:uniqueId val="{00000009-BDF0-D849-B8F6-FB340CFE958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985-1541-AD6C-25E8EA45F946}"/>
              </c:ext>
            </c:extLst>
          </c:dPt>
          <c:dPt>
            <c:idx val="1"/>
            <c:bubble3D val="0"/>
            <c:spPr>
              <a:pattFill prst="dashDnDiag">
                <a:fgClr>
                  <a:schemeClr val="bg1">
                    <a:lumMod val="50000"/>
                  </a:schemeClr>
                </a:fgClr>
                <a:bgClr>
                  <a:schemeClr val="bg1"/>
                </a:bgClr>
              </a:pattFill>
              <a:ln w="19050">
                <a:noFill/>
              </a:ln>
              <a:effectLst/>
            </c:spPr>
            <c:extLst>
              <c:ext xmlns:c16="http://schemas.microsoft.com/office/drawing/2014/chart" uri="{C3380CC4-5D6E-409C-BE32-E72D297353CC}">
                <c16:uniqueId val="{00000003-5985-1541-AD6C-25E8EA45F946}"/>
              </c:ext>
            </c:extLst>
          </c:dPt>
          <c:dPt>
            <c:idx val="2"/>
            <c:bubble3D val="0"/>
            <c:spPr>
              <a:solidFill>
                <a:schemeClr val="accent3"/>
              </a:solidFill>
              <a:ln w="19050">
                <a:noFill/>
              </a:ln>
              <a:effectLst/>
            </c:spPr>
            <c:extLst>
              <c:ext xmlns:c16="http://schemas.microsoft.com/office/drawing/2014/chart" uri="{C3380CC4-5D6E-409C-BE32-E72D297353CC}">
                <c16:uniqueId val="{00000005-5985-1541-AD6C-25E8EA45F946}"/>
              </c:ext>
            </c:extLst>
          </c:dPt>
          <c:dPt>
            <c:idx val="3"/>
            <c:bubble3D val="0"/>
            <c:spPr>
              <a:noFill/>
              <a:ln w="19050">
                <a:noFill/>
              </a:ln>
              <a:effectLst/>
            </c:spPr>
            <c:extLst>
              <c:ext xmlns:c16="http://schemas.microsoft.com/office/drawing/2014/chart" uri="{C3380CC4-5D6E-409C-BE32-E72D297353CC}">
                <c16:uniqueId val="{00000007-5985-1541-AD6C-25E8EA45F946}"/>
              </c:ext>
            </c:extLst>
          </c:dPt>
          <c:cat>
            <c:strRef>
              <c:f>Sheet1!$A$2:$A$5</c:f>
              <c:strCache>
                <c:ptCount val="4"/>
                <c:pt idx="0">
                  <c:v>Believe</c:v>
                </c:pt>
                <c:pt idx="1">
                  <c:v>Not sure</c:v>
                </c:pt>
                <c:pt idx="2">
                  <c:v>Disbelieve</c:v>
                </c:pt>
                <c:pt idx="3">
                  <c:v>4th Qtr</c:v>
                </c:pt>
              </c:strCache>
            </c:strRef>
          </c:cat>
          <c:val>
            <c:numRef>
              <c:f>Sheet1!$B$2:$B$5</c:f>
              <c:numCache>
                <c:formatCode>General</c:formatCode>
                <c:ptCount val="4"/>
                <c:pt idx="0">
                  <c:v>65</c:v>
                </c:pt>
                <c:pt idx="1">
                  <c:v>11</c:v>
                </c:pt>
                <c:pt idx="2">
                  <c:v>24</c:v>
                </c:pt>
                <c:pt idx="3">
                  <c:v>100</c:v>
                </c:pt>
              </c:numCache>
            </c:numRef>
          </c:val>
          <c:extLst>
            <c:ext xmlns:c16="http://schemas.microsoft.com/office/drawing/2014/chart" uri="{C3380CC4-5D6E-409C-BE32-E72D297353CC}">
              <c16:uniqueId val="{00000008-5985-1541-AD6C-25E8EA45F946}"/>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Lota Grotesque Light" panose="00000400000000000000" pitchFamily="50"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080-A84E-B090-1311DE4F8E9D}"/>
              </c:ext>
            </c:extLst>
          </c:dPt>
          <c:dPt>
            <c:idx val="1"/>
            <c:bubble3D val="0"/>
            <c:spPr>
              <a:pattFill prst="dashDnDiag">
                <a:fgClr>
                  <a:schemeClr val="bg1">
                    <a:lumMod val="50000"/>
                  </a:schemeClr>
                </a:fgClr>
                <a:bgClr>
                  <a:schemeClr val="bg1"/>
                </a:bgClr>
              </a:pattFill>
              <a:ln w="19050">
                <a:noFill/>
              </a:ln>
              <a:effectLst/>
            </c:spPr>
            <c:extLst>
              <c:ext xmlns:c16="http://schemas.microsoft.com/office/drawing/2014/chart" uri="{C3380CC4-5D6E-409C-BE32-E72D297353CC}">
                <c16:uniqueId val="{00000003-A080-A84E-B090-1311DE4F8E9D}"/>
              </c:ext>
            </c:extLst>
          </c:dPt>
          <c:dPt>
            <c:idx val="2"/>
            <c:bubble3D val="0"/>
            <c:spPr>
              <a:solidFill>
                <a:schemeClr val="accent3"/>
              </a:solidFill>
              <a:ln w="19050">
                <a:noFill/>
              </a:ln>
              <a:effectLst/>
            </c:spPr>
            <c:extLst>
              <c:ext xmlns:c16="http://schemas.microsoft.com/office/drawing/2014/chart" uri="{C3380CC4-5D6E-409C-BE32-E72D297353CC}">
                <c16:uniqueId val="{00000005-A080-A84E-B090-1311DE4F8E9D}"/>
              </c:ext>
            </c:extLst>
          </c:dPt>
          <c:dPt>
            <c:idx val="3"/>
            <c:bubble3D val="0"/>
            <c:spPr>
              <a:noFill/>
              <a:ln w="19050">
                <a:noFill/>
              </a:ln>
              <a:effectLst/>
            </c:spPr>
            <c:extLst>
              <c:ext xmlns:c16="http://schemas.microsoft.com/office/drawing/2014/chart" uri="{C3380CC4-5D6E-409C-BE32-E72D297353CC}">
                <c16:uniqueId val="{00000007-A080-A84E-B090-1311DE4F8E9D}"/>
              </c:ext>
            </c:extLst>
          </c:dPt>
          <c:cat>
            <c:strRef>
              <c:f>Sheet1!$A$2:$A$5</c:f>
              <c:strCache>
                <c:ptCount val="4"/>
                <c:pt idx="0">
                  <c:v>Believe</c:v>
                </c:pt>
                <c:pt idx="1">
                  <c:v>Not sure</c:v>
                </c:pt>
                <c:pt idx="2">
                  <c:v>Disbelieve</c:v>
                </c:pt>
                <c:pt idx="3">
                  <c:v>4th Qtr</c:v>
                </c:pt>
              </c:strCache>
            </c:strRef>
          </c:cat>
          <c:val>
            <c:numRef>
              <c:f>Sheet1!$B$2:$B$5</c:f>
              <c:numCache>
                <c:formatCode>General</c:formatCode>
                <c:ptCount val="4"/>
                <c:pt idx="0">
                  <c:v>77</c:v>
                </c:pt>
                <c:pt idx="1">
                  <c:v>9</c:v>
                </c:pt>
                <c:pt idx="2">
                  <c:v>15</c:v>
                </c:pt>
                <c:pt idx="3">
                  <c:v>101</c:v>
                </c:pt>
              </c:numCache>
            </c:numRef>
          </c:val>
          <c:extLst>
            <c:ext xmlns:c16="http://schemas.microsoft.com/office/drawing/2014/chart" uri="{C3380CC4-5D6E-409C-BE32-E72D297353CC}">
              <c16:uniqueId val="{00000008-A080-A84E-B090-1311DE4F8E9D}"/>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Lota Grotesque Light" panose="00000400000000000000" pitchFamily="50"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006-DF4B-BD72-1D2C02DA2C52}"/>
              </c:ext>
            </c:extLst>
          </c:dPt>
          <c:dPt>
            <c:idx val="1"/>
            <c:bubble3D val="0"/>
            <c:spPr>
              <a:pattFill prst="dashDnDiag">
                <a:fgClr>
                  <a:schemeClr val="bg1">
                    <a:lumMod val="50000"/>
                  </a:schemeClr>
                </a:fgClr>
                <a:bgClr>
                  <a:schemeClr val="bg1"/>
                </a:bgClr>
              </a:pattFill>
              <a:ln w="19050">
                <a:noFill/>
              </a:ln>
              <a:effectLst/>
            </c:spPr>
            <c:extLst>
              <c:ext xmlns:c16="http://schemas.microsoft.com/office/drawing/2014/chart" uri="{C3380CC4-5D6E-409C-BE32-E72D297353CC}">
                <c16:uniqueId val="{00000003-4006-DF4B-BD72-1D2C02DA2C52}"/>
              </c:ext>
            </c:extLst>
          </c:dPt>
          <c:dPt>
            <c:idx val="2"/>
            <c:bubble3D val="0"/>
            <c:spPr>
              <a:solidFill>
                <a:schemeClr val="accent3"/>
              </a:solidFill>
              <a:ln w="19050">
                <a:noFill/>
              </a:ln>
              <a:effectLst/>
            </c:spPr>
            <c:extLst>
              <c:ext xmlns:c16="http://schemas.microsoft.com/office/drawing/2014/chart" uri="{C3380CC4-5D6E-409C-BE32-E72D297353CC}">
                <c16:uniqueId val="{00000005-4006-DF4B-BD72-1D2C02DA2C52}"/>
              </c:ext>
            </c:extLst>
          </c:dPt>
          <c:dPt>
            <c:idx val="3"/>
            <c:bubble3D val="0"/>
            <c:spPr>
              <a:noFill/>
              <a:ln w="19050">
                <a:noFill/>
              </a:ln>
              <a:effectLst/>
            </c:spPr>
            <c:extLst>
              <c:ext xmlns:c16="http://schemas.microsoft.com/office/drawing/2014/chart" uri="{C3380CC4-5D6E-409C-BE32-E72D297353CC}">
                <c16:uniqueId val="{00000007-4006-DF4B-BD72-1D2C02DA2C52}"/>
              </c:ext>
            </c:extLst>
          </c:dPt>
          <c:cat>
            <c:strRef>
              <c:f>Sheet1!$A$2:$A$5</c:f>
              <c:strCache>
                <c:ptCount val="4"/>
                <c:pt idx="0">
                  <c:v>Believe</c:v>
                </c:pt>
                <c:pt idx="1">
                  <c:v>Not sure</c:v>
                </c:pt>
                <c:pt idx="2">
                  <c:v>Disbelieve</c:v>
                </c:pt>
                <c:pt idx="3">
                  <c:v>4th Qtr</c:v>
                </c:pt>
              </c:strCache>
            </c:strRef>
          </c:cat>
          <c:val>
            <c:numRef>
              <c:f>Sheet1!$B$2:$B$5</c:f>
              <c:numCache>
                <c:formatCode>General</c:formatCode>
                <c:ptCount val="4"/>
                <c:pt idx="0">
                  <c:v>55</c:v>
                </c:pt>
                <c:pt idx="1">
                  <c:v>16</c:v>
                </c:pt>
                <c:pt idx="2">
                  <c:v>29</c:v>
                </c:pt>
                <c:pt idx="3">
                  <c:v>100</c:v>
                </c:pt>
              </c:numCache>
            </c:numRef>
          </c:val>
          <c:extLst>
            <c:ext xmlns:c16="http://schemas.microsoft.com/office/drawing/2014/chart" uri="{C3380CC4-5D6E-409C-BE32-E72D297353CC}">
              <c16:uniqueId val="{00000008-4006-DF4B-BD72-1D2C02DA2C52}"/>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Lota Grotesque Light" panose="00000400000000000000" pitchFamily="50"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0DE2-44DC-AB4F-EBAE69E07955}"/>
              </c:ext>
            </c:extLst>
          </c:dPt>
          <c:dPt>
            <c:idx val="1"/>
            <c:bubble3D val="0"/>
            <c:spPr>
              <a:noFill/>
              <a:ln w="19050">
                <a:noFill/>
              </a:ln>
              <a:effectLst/>
            </c:spPr>
            <c:extLst>
              <c:ext xmlns:c16="http://schemas.microsoft.com/office/drawing/2014/chart" uri="{C3380CC4-5D6E-409C-BE32-E72D297353CC}">
                <c16:uniqueId val="{00000003-0DE2-44DC-AB4F-EBAE69E07955}"/>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DE2-44DC-AB4F-EBAE69E07955}"/>
                </c:ext>
              </c:extLst>
            </c:dLbl>
            <c:dLbl>
              <c:idx val="1"/>
              <c:delete val="1"/>
              <c:extLst>
                <c:ext xmlns:c15="http://schemas.microsoft.com/office/drawing/2012/chart" uri="{CE6537A1-D6FC-4f65-9D91-7224C49458BB}"/>
                <c:ext xmlns:c16="http://schemas.microsoft.com/office/drawing/2014/chart" uri="{C3380CC4-5D6E-409C-BE32-E72D297353CC}">
                  <c16:uniqueId val="{00000003-0DE2-44DC-AB4F-EBAE69E0795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63</c:v>
                </c:pt>
                <c:pt idx="1">
                  <c:v>37</c:v>
                </c:pt>
              </c:numCache>
            </c:numRef>
          </c:val>
          <c:extLst>
            <c:ext xmlns:c16="http://schemas.microsoft.com/office/drawing/2014/chart" uri="{C3380CC4-5D6E-409C-BE32-E72D297353CC}">
              <c16:uniqueId val="{00000004-0DE2-44DC-AB4F-EBAE69E07955}"/>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0DE2-44DC-AB4F-EBAE69E07955}"/>
              </c:ext>
            </c:extLst>
          </c:dPt>
          <c:dPt>
            <c:idx val="1"/>
            <c:bubble3D val="0"/>
            <c:spPr>
              <a:noFill/>
              <a:ln w="19050">
                <a:noFill/>
              </a:ln>
              <a:effectLst/>
            </c:spPr>
            <c:extLst>
              <c:ext xmlns:c16="http://schemas.microsoft.com/office/drawing/2014/chart" uri="{C3380CC4-5D6E-409C-BE32-E72D297353CC}">
                <c16:uniqueId val="{00000008-0DE2-44DC-AB4F-EBAE69E0795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E2-44DC-AB4F-EBAE69E0795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Sheet1!$C$2:$C$3</c:f>
              <c:numCache>
                <c:formatCode>General</c:formatCode>
                <c:ptCount val="2"/>
                <c:pt idx="0">
                  <c:v>79</c:v>
                </c:pt>
                <c:pt idx="1">
                  <c:v>21</c:v>
                </c:pt>
              </c:numCache>
            </c:numRef>
          </c:val>
          <c:extLst>
            <c:ext xmlns:c16="http://schemas.microsoft.com/office/drawing/2014/chart" uri="{C3380CC4-5D6E-409C-BE32-E72D297353CC}">
              <c16:uniqueId val="{00000009-0DE2-44DC-AB4F-EBAE69E0795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D0F9-4C4D-9A35-EFCF98E6B37B}"/>
              </c:ext>
            </c:extLst>
          </c:dPt>
          <c:dPt>
            <c:idx val="1"/>
            <c:bubble3D val="0"/>
            <c:spPr>
              <a:noFill/>
              <a:ln w="19050">
                <a:noFill/>
              </a:ln>
              <a:effectLst/>
            </c:spPr>
            <c:extLst>
              <c:ext xmlns:c16="http://schemas.microsoft.com/office/drawing/2014/chart" uri="{C3380CC4-5D6E-409C-BE32-E72D297353CC}">
                <c16:uniqueId val="{00000003-D0F9-4C4D-9A35-EFCF98E6B37B}"/>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0F9-4C4D-9A35-EFCF98E6B37B}"/>
                </c:ext>
              </c:extLst>
            </c:dLbl>
            <c:dLbl>
              <c:idx val="1"/>
              <c:delete val="1"/>
              <c:extLst>
                <c:ext xmlns:c15="http://schemas.microsoft.com/office/drawing/2012/chart" uri="{CE6537A1-D6FC-4f65-9D91-7224C49458BB}"/>
                <c:ext xmlns:c16="http://schemas.microsoft.com/office/drawing/2014/chart" uri="{C3380CC4-5D6E-409C-BE32-E72D297353CC}">
                  <c16:uniqueId val="{00000003-D0F9-4C4D-9A35-EFCF98E6B37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4-D0F9-4C4D-9A35-EFCF98E6B37B}"/>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D0F9-4C4D-9A35-EFCF98E6B37B}"/>
              </c:ext>
            </c:extLst>
          </c:dPt>
          <c:dPt>
            <c:idx val="1"/>
            <c:bubble3D val="0"/>
            <c:spPr>
              <a:noFill/>
              <a:ln w="19050">
                <a:noFill/>
              </a:ln>
              <a:effectLst/>
            </c:spPr>
            <c:extLst>
              <c:ext xmlns:c16="http://schemas.microsoft.com/office/drawing/2014/chart" uri="{C3380CC4-5D6E-409C-BE32-E72D297353CC}">
                <c16:uniqueId val="{00000008-D0F9-4C4D-9A35-EFCF98E6B37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F9-4C4D-9A35-EFCF98E6B37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Sheet1!$C$2:$C$3</c:f>
              <c:numCache>
                <c:formatCode>General</c:formatCode>
                <c:ptCount val="2"/>
                <c:pt idx="0">
                  <c:v>79</c:v>
                </c:pt>
                <c:pt idx="1">
                  <c:v>21</c:v>
                </c:pt>
              </c:numCache>
            </c:numRef>
          </c:val>
          <c:extLst>
            <c:ext xmlns:c16="http://schemas.microsoft.com/office/drawing/2014/chart" uri="{C3380CC4-5D6E-409C-BE32-E72D297353CC}">
              <c16:uniqueId val="{00000009-D0F9-4C4D-9A35-EFCF98E6B37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Local Government</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Stored / filed it</c:v>
                </c:pt>
                <c:pt idx="1">
                  <c:v>Showed it to others</c:v>
                </c:pt>
                <c:pt idx="2">
                  <c:v>Put it on display</c:v>
                </c:pt>
                <c:pt idx="3">
                  <c:v>Put it aside to deal with later</c:v>
                </c:pt>
              </c:strCache>
            </c:strRef>
          </c:cat>
          <c:val>
            <c:numRef>
              <c:f>Sheet1!$B$2:$B$5</c:f>
              <c:numCache>
                <c:formatCode>0%</c:formatCode>
                <c:ptCount val="4"/>
                <c:pt idx="0">
                  <c:v>0.59</c:v>
                </c:pt>
                <c:pt idx="1">
                  <c:v>0.12</c:v>
                </c:pt>
                <c:pt idx="2">
                  <c:v>0.11</c:v>
                </c:pt>
                <c:pt idx="3">
                  <c:v>0.14000000000000001</c:v>
                </c:pt>
              </c:numCache>
            </c:numRef>
          </c:val>
          <c:extLst>
            <c:ext xmlns:c16="http://schemas.microsoft.com/office/drawing/2014/chart" uri="{C3380CC4-5D6E-409C-BE32-E72D297353CC}">
              <c16:uniqueId val="{00000000-615A-4769-9C0E-C22B55B5F53D}"/>
            </c:ext>
          </c:extLst>
        </c:ser>
        <c:ser>
          <c:idx val="1"/>
          <c:order val="1"/>
          <c:tx>
            <c:strRef>
              <c:f>Sheet1!$C$1</c:f>
              <c:strCache>
                <c:ptCount val="1"/>
                <c:pt idx="0">
                  <c:v>DWP &amp; HMRC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Stored / filed it</c:v>
                </c:pt>
                <c:pt idx="1">
                  <c:v>Showed it to others</c:v>
                </c:pt>
                <c:pt idx="2">
                  <c:v>Put it on display</c:v>
                </c:pt>
                <c:pt idx="3">
                  <c:v>Put it aside to deal with later</c:v>
                </c:pt>
              </c:strCache>
            </c:strRef>
          </c:cat>
          <c:val>
            <c:numRef>
              <c:f>Sheet1!$C$2:$C$5</c:f>
              <c:numCache>
                <c:formatCode>0%</c:formatCode>
                <c:ptCount val="4"/>
                <c:pt idx="0">
                  <c:v>0.65</c:v>
                </c:pt>
                <c:pt idx="1">
                  <c:v>0.09</c:v>
                </c:pt>
                <c:pt idx="2">
                  <c:v>0.04</c:v>
                </c:pt>
                <c:pt idx="3">
                  <c:v>0.12</c:v>
                </c:pt>
              </c:numCache>
            </c:numRef>
          </c:val>
          <c:extLst>
            <c:ext xmlns:c16="http://schemas.microsoft.com/office/drawing/2014/chart" uri="{C3380CC4-5D6E-409C-BE32-E72D297353CC}">
              <c16:uniqueId val="{00000003-615A-4769-9C0E-C22B55B5F53D}"/>
            </c:ext>
          </c:extLst>
        </c:ser>
        <c:ser>
          <c:idx val="2"/>
          <c:order val="2"/>
          <c:tx>
            <c:strRef>
              <c:f>Sheet1!$D$1</c:f>
              <c:strCache>
                <c:ptCount val="1"/>
                <c:pt idx="0">
                  <c:v>NHS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Stored / filed it</c:v>
                </c:pt>
                <c:pt idx="1">
                  <c:v>Showed it to others</c:v>
                </c:pt>
                <c:pt idx="2">
                  <c:v>Put it on display</c:v>
                </c:pt>
                <c:pt idx="3">
                  <c:v>Put it aside to deal with later</c:v>
                </c:pt>
              </c:strCache>
            </c:strRef>
          </c:cat>
          <c:val>
            <c:numRef>
              <c:f>Sheet1!$D$2:$D$5</c:f>
              <c:numCache>
                <c:formatCode>0%</c:formatCode>
                <c:ptCount val="4"/>
                <c:pt idx="0">
                  <c:v>0.43</c:v>
                </c:pt>
                <c:pt idx="1">
                  <c:v>0.12</c:v>
                </c:pt>
                <c:pt idx="2">
                  <c:v>0.25</c:v>
                </c:pt>
                <c:pt idx="3">
                  <c:v>0.16</c:v>
                </c:pt>
              </c:numCache>
            </c:numRef>
          </c:val>
          <c:extLst>
            <c:ext xmlns:c16="http://schemas.microsoft.com/office/drawing/2014/chart" uri="{C3380CC4-5D6E-409C-BE32-E72D297353CC}">
              <c16:uniqueId val="{00000004-615A-4769-9C0E-C22B55B5F53D}"/>
            </c:ext>
          </c:extLst>
        </c:ser>
        <c:dLbls>
          <c:showLegendKey val="0"/>
          <c:showVal val="0"/>
          <c:showCatName val="0"/>
          <c:showSerName val="0"/>
          <c:showPercent val="0"/>
          <c:showBubbleSize val="0"/>
        </c:dLbls>
        <c:gapWidth val="219"/>
        <c:overlap val="-27"/>
        <c:axId val="1812365584"/>
        <c:axId val="1812364272"/>
      </c:barChart>
      <c:catAx>
        <c:axId val="181236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2364272"/>
        <c:crosses val="autoZero"/>
        <c:auto val="1"/>
        <c:lblAlgn val="ctr"/>
        <c:lblOffset val="100"/>
        <c:noMultiLvlLbl val="0"/>
      </c:catAx>
      <c:valAx>
        <c:axId val="18123642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2365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Customer Mail</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It's likely to be something I need to take action on</c:v>
                </c:pt>
                <c:pt idx="1">
                  <c:v>I would pay careful attention to this</c:v>
                </c:pt>
              </c:strCache>
            </c:strRef>
          </c:cat>
          <c:val>
            <c:numRef>
              <c:f>Sheet1!$B$2:$B$3</c:f>
              <c:numCache>
                <c:formatCode>0%</c:formatCode>
                <c:ptCount val="2"/>
                <c:pt idx="0">
                  <c:v>0.32</c:v>
                </c:pt>
                <c:pt idx="1">
                  <c:v>0.3</c:v>
                </c:pt>
              </c:numCache>
            </c:numRef>
          </c:val>
          <c:extLst>
            <c:ext xmlns:c16="http://schemas.microsoft.com/office/drawing/2014/chart" uri="{C3380CC4-5D6E-409C-BE32-E72D297353CC}">
              <c16:uniqueId val="{00000000-479C-4229-BB5F-09229A9BDCD3}"/>
            </c:ext>
          </c:extLst>
        </c:ser>
        <c:ser>
          <c:idx val="1"/>
          <c:order val="1"/>
          <c:tx>
            <c:strRef>
              <c:f>Sheet1!$C$1</c:f>
              <c:strCache>
                <c:ptCount val="1"/>
                <c:pt idx="0">
                  <c:v>Digital</c:v>
                </c:pt>
              </c:strCache>
            </c:strRef>
          </c:tx>
          <c:spPr>
            <a:solidFill>
              <a:schemeClr val="accent1"/>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It's likely to be something I need to take action on</c:v>
                </c:pt>
                <c:pt idx="1">
                  <c:v>I would pay careful attention to this</c:v>
                </c:pt>
              </c:strCache>
            </c:strRef>
          </c:cat>
          <c:val>
            <c:numRef>
              <c:f>Sheet1!$C$2:$C$3</c:f>
              <c:numCache>
                <c:formatCode>0%</c:formatCode>
                <c:ptCount val="2"/>
                <c:pt idx="0">
                  <c:v>0.14000000000000001</c:v>
                </c:pt>
                <c:pt idx="1">
                  <c:v>0.15</c:v>
                </c:pt>
              </c:numCache>
            </c:numRef>
          </c:val>
          <c:extLst>
            <c:ext xmlns:c16="http://schemas.microsoft.com/office/drawing/2014/chart" uri="{C3380CC4-5D6E-409C-BE32-E72D297353CC}">
              <c16:uniqueId val="{00000001-479C-4229-BB5F-09229A9BDCD3}"/>
            </c:ext>
          </c:extLst>
        </c:ser>
        <c:dLbls>
          <c:showLegendKey val="0"/>
          <c:showVal val="0"/>
          <c:showCatName val="0"/>
          <c:showSerName val="0"/>
          <c:showPercent val="0"/>
          <c:showBubbleSize val="0"/>
        </c:dLbls>
        <c:gapWidth val="311"/>
        <c:overlap val="-27"/>
        <c:axId val="1306244200"/>
        <c:axId val="1306244528"/>
      </c:barChart>
      <c:catAx>
        <c:axId val="130624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06244528"/>
        <c:crosses val="autoZero"/>
        <c:auto val="1"/>
        <c:lblAlgn val="ctr"/>
        <c:lblOffset val="100"/>
        <c:noMultiLvlLbl val="0"/>
      </c:catAx>
      <c:valAx>
        <c:axId val="1306244528"/>
        <c:scaling>
          <c:orientation val="minMax"/>
        </c:scaling>
        <c:delete val="1"/>
        <c:axPos val="l"/>
        <c:numFmt formatCode="0%" sourceLinked="1"/>
        <c:majorTickMark val="none"/>
        <c:minorTickMark val="none"/>
        <c:tickLblPos val="nextTo"/>
        <c:crossAx val="1306244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Local Government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Mail</c:v>
                </c:pt>
                <c:pt idx="1">
                  <c:v>Email</c:v>
                </c:pt>
                <c:pt idx="2">
                  <c:v>Online account</c:v>
                </c:pt>
                <c:pt idx="3">
                  <c:v>Text message</c:v>
                </c:pt>
                <c:pt idx="4">
                  <c:v>App notification</c:v>
                </c:pt>
              </c:strCache>
            </c:strRef>
          </c:cat>
          <c:val>
            <c:numRef>
              <c:f>Sheet1!$B$2:$B$6</c:f>
              <c:numCache>
                <c:formatCode>0%</c:formatCode>
                <c:ptCount val="5"/>
                <c:pt idx="0">
                  <c:v>0.72</c:v>
                </c:pt>
                <c:pt idx="1">
                  <c:v>0.72</c:v>
                </c:pt>
                <c:pt idx="2">
                  <c:v>0.27</c:v>
                </c:pt>
                <c:pt idx="3">
                  <c:v>0.32</c:v>
                </c:pt>
                <c:pt idx="4">
                  <c:v>0.24</c:v>
                </c:pt>
              </c:numCache>
            </c:numRef>
          </c:val>
          <c:extLst>
            <c:ext xmlns:c16="http://schemas.microsoft.com/office/drawing/2014/chart" uri="{C3380CC4-5D6E-409C-BE32-E72D297353CC}">
              <c16:uniqueId val="{00000000-7C2D-44E6-919E-E6D637F2A0C9}"/>
            </c:ext>
          </c:extLst>
        </c:ser>
        <c:ser>
          <c:idx val="1"/>
          <c:order val="1"/>
          <c:tx>
            <c:strRef>
              <c:f>Sheet1!$C$1</c:f>
              <c:strCache>
                <c:ptCount val="1"/>
                <c:pt idx="0">
                  <c:v>DWP &amp; HMRC</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Mail</c:v>
                </c:pt>
                <c:pt idx="1">
                  <c:v>Email</c:v>
                </c:pt>
                <c:pt idx="2">
                  <c:v>Online account</c:v>
                </c:pt>
                <c:pt idx="3">
                  <c:v>Text message</c:v>
                </c:pt>
                <c:pt idx="4">
                  <c:v>App notification</c:v>
                </c:pt>
              </c:strCache>
            </c:strRef>
          </c:cat>
          <c:val>
            <c:numRef>
              <c:f>Sheet1!$C$2:$C$6</c:f>
              <c:numCache>
                <c:formatCode>0%</c:formatCode>
                <c:ptCount val="5"/>
                <c:pt idx="0">
                  <c:v>0.65</c:v>
                </c:pt>
                <c:pt idx="1">
                  <c:v>0.57999999999999996</c:v>
                </c:pt>
                <c:pt idx="2">
                  <c:v>0.25</c:v>
                </c:pt>
                <c:pt idx="3">
                  <c:v>0.25</c:v>
                </c:pt>
                <c:pt idx="4">
                  <c:v>0.2</c:v>
                </c:pt>
              </c:numCache>
            </c:numRef>
          </c:val>
          <c:extLst>
            <c:ext xmlns:c16="http://schemas.microsoft.com/office/drawing/2014/chart" uri="{C3380CC4-5D6E-409C-BE32-E72D297353CC}">
              <c16:uniqueId val="{00000001-7C2D-44E6-919E-E6D637F2A0C9}"/>
            </c:ext>
          </c:extLst>
        </c:ser>
        <c:ser>
          <c:idx val="2"/>
          <c:order val="2"/>
          <c:tx>
            <c:strRef>
              <c:f>Sheet1!$D$1</c:f>
              <c:strCache>
                <c:ptCount val="1"/>
                <c:pt idx="0">
                  <c:v>NHS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Mail</c:v>
                </c:pt>
                <c:pt idx="1">
                  <c:v>Email</c:v>
                </c:pt>
                <c:pt idx="2">
                  <c:v>Online account</c:v>
                </c:pt>
                <c:pt idx="3">
                  <c:v>Text message</c:v>
                </c:pt>
                <c:pt idx="4">
                  <c:v>App notification</c:v>
                </c:pt>
              </c:strCache>
            </c:strRef>
          </c:cat>
          <c:val>
            <c:numRef>
              <c:f>Sheet1!$D$2:$D$6</c:f>
              <c:numCache>
                <c:formatCode>0%</c:formatCode>
                <c:ptCount val="5"/>
                <c:pt idx="0">
                  <c:v>0.54</c:v>
                </c:pt>
                <c:pt idx="1">
                  <c:v>0.54</c:v>
                </c:pt>
                <c:pt idx="2">
                  <c:v>0.15</c:v>
                </c:pt>
                <c:pt idx="3">
                  <c:v>0.7</c:v>
                </c:pt>
                <c:pt idx="4">
                  <c:v>0.21</c:v>
                </c:pt>
              </c:numCache>
            </c:numRef>
          </c:val>
          <c:extLst>
            <c:ext xmlns:c16="http://schemas.microsoft.com/office/drawing/2014/chart" uri="{C3380CC4-5D6E-409C-BE32-E72D297353CC}">
              <c16:uniqueId val="{00000002-7C2D-44E6-919E-E6D637F2A0C9}"/>
            </c:ext>
          </c:extLst>
        </c:ser>
        <c:dLbls>
          <c:showLegendKey val="0"/>
          <c:showVal val="0"/>
          <c:showCatName val="0"/>
          <c:showSerName val="0"/>
          <c:showPercent val="0"/>
          <c:showBubbleSize val="0"/>
        </c:dLbls>
        <c:gapWidth val="219"/>
        <c:overlap val="-27"/>
        <c:axId val="2098438584"/>
        <c:axId val="2098435632"/>
      </c:barChart>
      <c:catAx>
        <c:axId val="209843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98435632"/>
        <c:crosses val="autoZero"/>
        <c:auto val="1"/>
        <c:lblAlgn val="ctr"/>
        <c:lblOffset val="100"/>
        <c:noMultiLvlLbl val="0"/>
      </c:catAx>
      <c:valAx>
        <c:axId val="20984356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8438584"/>
        <c:crosses val="autoZero"/>
        <c:crossBetween val="between"/>
      </c:valAx>
      <c:spPr>
        <a:noFill/>
        <a:ln>
          <a:noFill/>
        </a:ln>
        <a:effectLst/>
      </c:spPr>
    </c:plotArea>
    <c:legend>
      <c:legendPos val="r"/>
      <c:layout>
        <c:manualLayout>
          <c:xMode val="edge"/>
          <c:yMode val="edge"/>
          <c:x val="0.37852198706768686"/>
          <c:y val="3.6377346596109632E-2"/>
          <c:w val="0.17659775797787058"/>
          <c:h val="0.1950551181102361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Local Government</c:v>
                </c:pt>
              </c:strCache>
            </c:strRef>
          </c:tx>
          <c:spPr>
            <a:solidFill>
              <a:schemeClr val="accent1"/>
            </a:solidFill>
            <a:ln>
              <a:noFill/>
            </a:ln>
            <a:effectLst/>
          </c:spPr>
          <c:invertIfNegative val="0"/>
          <c:cat>
            <c:strRef>
              <c:f>Sheet1!$A$2:$A$8</c:f>
              <c:strCache>
                <c:ptCount val="7"/>
                <c:pt idx="0">
                  <c:v>Is a useful physical reminder</c:v>
                </c:pt>
                <c:pt idx="1">
                  <c:v>Makes it clear how to get in touch</c:v>
                </c:pt>
                <c:pt idx="2">
                  <c:v>Is helpful to me</c:v>
                </c:pt>
                <c:pt idx="3">
                  <c:v>Makes it clear what I should do</c:v>
                </c:pt>
                <c:pt idx="4">
                  <c:v>Is not too frequent</c:v>
                </c:pt>
                <c:pt idx="5">
                  <c:v>I know I can trust completely</c:v>
                </c:pt>
                <c:pt idx="6">
                  <c:v>Gives quick access to contact details</c:v>
                </c:pt>
              </c:strCache>
            </c:strRef>
          </c:cat>
          <c:val>
            <c:numRef>
              <c:f>Sheet1!$B$2:$B$8</c:f>
              <c:numCache>
                <c:formatCode>0%</c:formatCode>
                <c:ptCount val="7"/>
                <c:pt idx="0">
                  <c:v>0.87</c:v>
                </c:pt>
                <c:pt idx="1">
                  <c:v>0.77</c:v>
                </c:pt>
                <c:pt idx="2">
                  <c:v>0.72</c:v>
                </c:pt>
                <c:pt idx="3">
                  <c:v>0.78</c:v>
                </c:pt>
                <c:pt idx="4">
                  <c:v>0.81</c:v>
                </c:pt>
                <c:pt idx="5">
                  <c:v>0.6</c:v>
                </c:pt>
                <c:pt idx="6">
                  <c:v>0.83</c:v>
                </c:pt>
              </c:numCache>
            </c:numRef>
          </c:val>
          <c:extLst>
            <c:ext xmlns:c16="http://schemas.microsoft.com/office/drawing/2014/chart" uri="{C3380CC4-5D6E-409C-BE32-E72D297353CC}">
              <c16:uniqueId val="{00000000-167C-4E61-A386-684B94E752E5}"/>
            </c:ext>
          </c:extLst>
        </c:ser>
        <c:ser>
          <c:idx val="1"/>
          <c:order val="1"/>
          <c:tx>
            <c:strRef>
              <c:f>Sheet1!$C$1</c:f>
              <c:strCache>
                <c:ptCount val="1"/>
                <c:pt idx="0">
                  <c:v>DWP &amp; HMRC</c:v>
                </c:pt>
              </c:strCache>
            </c:strRef>
          </c:tx>
          <c:spPr>
            <a:solidFill>
              <a:schemeClr val="tx1"/>
            </a:solidFill>
            <a:ln>
              <a:noFill/>
            </a:ln>
            <a:effectLst/>
          </c:spPr>
          <c:invertIfNegative val="0"/>
          <c:cat>
            <c:strRef>
              <c:f>Sheet1!$A$2:$A$8</c:f>
              <c:strCache>
                <c:ptCount val="7"/>
                <c:pt idx="0">
                  <c:v>Is a useful physical reminder</c:v>
                </c:pt>
                <c:pt idx="1">
                  <c:v>Makes it clear how to get in touch</c:v>
                </c:pt>
                <c:pt idx="2">
                  <c:v>Is helpful to me</c:v>
                </c:pt>
                <c:pt idx="3">
                  <c:v>Makes it clear what I should do</c:v>
                </c:pt>
                <c:pt idx="4">
                  <c:v>Is not too frequent</c:v>
                </c:pt>
                <c:pt idx="5">
                  <c:v>I know I can trust completely</c:v>
                </c:pt>
                <c:pt idx="6">
                  <c:v>Gives quick access to contact details</c:v>
                </c:pt>
              </c:strCache>
            </c:strRef>
          </c:cat>
          <c:val>
            <c:numRef>
              <c:f>Sheet1!$C$2:$C$8</c:f>
              <c:numCache>
                <c:formatCode>0%</c:formatCode>
                <c:ptCount val="7"/>
                <c:pt idx="0">
                  <c:v>0.83</c:v>
                </c:pt>
                <c:pt idx="1">
                  <c:v>0.82</c:v>
                </c:pt>
                <c:pt idx="2">
                  <c:v>0.81</c:v>
                </c:pt>
                <c:pt idx="3">
                  <c:v>0.8</c:v>
                </c:pt>
                <c:pt idx="4">
                  <c:v>0.78</c:v>
                </c:pt>
                <c:pt idx="5">
                  <c:v>0.75</c:v>
                </c:pt>
                <c:pt idx="6">
                  <c:v>0.74</c:v>
                </c:pt>
              </c:numCache>
            </c:numRef>
          </c:val>
          <c:extLst>
            <c:ext xmlns:c16="http://schemas.microsoft.com/office/drawing/2014/chart" uri="{C3380CC4-5D6E-409C-BE32-E72D297353CC}">
              <c16:uniqueId val="{00000001-167C-4E61-A386-684B94E752E5}"/>
            </c:ext>
          </c:extLst>
        </c:ser>
        <c:ser>
          <c:idx val="2"/>
          <c:order val="2"/>
          <c:tx>
            <c:strRef>
              <c:f>Sheet1!$D$1</c:f>
              <c:strCache>
                <c:ptCount val="1"/>
                <c:pt idx="0">
                  <c:v>NHS Appointment</c:v>
                </c:pt>
              </c:strCache>
            </c:strRef>
          </c:tx>
          <c:spPr>
            <a:solidFill>
              <a:schemeClr val="accent3"/>
            </a:solidFill>
            <a:ln>
              <a:noFill/>
            </a:ln>
            <a:effectLst/>
          </c:spPr>
          <c:invertIfNegative val="0"/>
          <c:cat>
            <c:strRef>
              <c:f>Sheet1!$A$2:$A$8</c:f>
              <c:strCache>
                <c:ptCount val="7"/>
                <c:pt idx="0">
                  <c:v>Is a useful physical reminder</c:v>
                </c:pt>
                <c:pt idx="1">
                  <c:v>Makes it clear how to get in touch</c:v>
                </c:pt>
                <c:pt idx="2">
                  <c:v>Is helpful to me</c:v>
                </c:pt>
                <c:pt idx="3">
                  <c:v>Makes it clear what I should do</c:v>
                </c:pt>
                <c:pt idx="4">
                  <c:v>Is not too frequent</c:v>
                </c:pt>
                <c:pt idx="5">
                  <c:v>I know I can trust completely</c:v>
                </c:pt>
                <c:pt idx="6">
                  <c:v>Gives quick access to contact details</c:v>
                </c:pt>
              </c:strCache>
            </c:strRef>
          </c:cat>
          <c:val>
            <c:numRef>
              <c:f>Sheet1!$D$2:$D$8</c:f>
              <c:numCache>
                <c:formatCode>0%</c:formatCode>
                <c:ptCount val="7"/>
                <c:pt idx="0">
                  <c:v>0.87</c:v>
                </c:pt>
                <c:pt idx="1">
                  <c:v>0.87</c:v>
                </c:pt>
                <c:pt idx="2">
                  <c:v>0.89</c:v>
                </c:pt>
                <c:pt idx="3">
                  <c:v>0.89</c:v>
                </c:pt>
                <c:pt idx="4">
                  <c:v>0.81</c:v>
                </c:pt>
                <c:pt idx="5">
                  <c:v>0.82</c:v>
                </c:pt>
                <c:pt idx="6">
                  <c:v>0.83</c:v>
                </c:pt>
              </c:numCache>
            </c:numRef>
          </c:val>
          <c:extLst>
            <c:ext xmlns:c16="http://schemas.microsoft.com/office/drawing/2014/chart" uri="{C3380CC4-5D6E-409C-BE32-E72D297353CC}">
              <c16:uniqueId val="{00000000-4161-4709-B5EF-4335B84CF203}"/>
            </c:ext>
          </c:extLst>
        </c:ser>
        <c:dLbls>
          <c:showLegendKey val="0"/>
          <c:showVal val="0"/>
          <c:showCatName val="0"/>
          <c:showSerName val="0"/>
          <c:showPercent val="0"/>
          <c:showBubbleSize val="0"/>
        </c:dLbls>
        <c:gapWidth val="219"/>
        <c:overlap val="-27"/>
        <c:axId val="2086967984"/>
        <c:axId val="2086969624"/>
      </c:barChart>
      <c:catAx>
        <c:axId val="208696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86969624"/>
        <c:crosses val="autoZero"/>
        <c:auto val="1"/>
        <c:lblAlgn val="ctr"/>
        <c:lblOffset val="100"/>
        <c:noMultiLvlLbl val="0"/>
      </c:catAx>
      <c:valAx>
        <c:axId val="20869696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6967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Customer Mail</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Was given wrong or incorrect information</c:v>
                </c:pt>
                <c:pt idx="1">
                  <c:v>Made a query about something I was sent</c:v>
                </c:pt>
                <c:pt idx="2">
                  <c:v>Didn't notice something I was sent</c:v>
                </c:pt>
              </c:strCache>
            </c:strRef>
          </c:cat>
          <c:val>
            <c:numRef>
              <c:f>Sheet1!$B$2:$B$4</c:f>
              <c:numCache>
                <c:formatCode>0%</c:formatCode>
                <c:ptCount val="3"/>
                <c:pt idx="0">
                  <c:v>0.13</c:v>
                </c:pt>
                <c:pt idx="1">
                  <c:v>0.18</c:v>
                </c:pt>
                <c:pt idx="2">
                  <c:v>0.12</c:v>
                </c:pt>
              </c:numCache>
            </c:numRef>
          </c:val>
          <c:extLst>
            <c:ext xmlns:c16="http://schemas.microsoft.com/office/drawing/2014/chart" uri="{C3380CC4-5D6E-409C-BE32-E72D297353CC}">
              <c16:uniqueId val="{00000000-479C-4229-BB5F-09229A9BDCD3}"/>
            </c:ext>
          </c:extLst>
        </c:ser>
        <c:ser>
          <c:idx val="1"/>
          <c:order val="1"/>
          <c:tx>
            <c:strRef>
              <c:f>Sheet1!$C$1</c:f>
              <c:strCache>
                <c:ptCount val="1"/>
                <c:pt idx="0">
                  <c:v>Digital</c:v>
                </c:pt>
              </c:strCache>
            </c:strRef>
          </c:tx>
          <c:spPr>
            <a:solidFill>
              <a:schemeClr val="accent1"/>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Was given wrong or incorrect information</c:v>
                </c:pt>
                <c:pt idx="1">
                  <c:v>Made a query about something I was sent</c:v>
                </c:pt>
                <c:pt idx="2">
                  <c:v>Didn't notice something I was sent</c:v>
                </c:pt>
              </c:strCache>
            </c:strRef>
          </c:cat>
          <c:val>
            <c:numRef>
              <c:f>Sheet1!$C$2:$C$4</c:f>
              <c:numCache>
                <c:formatCode>0%</c:formatCode>
                <c:ptCount val="3"/>
                <c:pt idx="0">
                  <c:v>0.33</c:v>
                </c:pt>
                <c:pt idx="1">
                  <c:v>0.47</c:v>
                </c:pt>
                <c:pt idx="2">
                  <c:v>0.36</c:v>
                </c:pt>
              </c:numCache>
            </c:numRef>
          </c:val>
          <c:extLst>
            <c:ext xmlns:c16="http://schemas.microsoft.com/office/drawing/2014/chart" uri="{C3380CC4-5D6E-409C-BE32-E72D297353CC}">
              <c16:uniqueId val="{00000001-479C-4229-BB5F-09229A9BDCD3}"/>
            </c:ext>
          </c:extLst>
        </c:ser>
        <c:dLbls>
          <c:showLegendKey val="0"/>
          <c:showVal val="0"/>
          <c:showCatName val="0"/>
          <c:showSerName val="0"/>
          <c:showPercent val="0"/>
          <c:showBubbleSize val="0"/>
        </c:dLbls>
        <c:gapWidth val="219"/>
        <c:overlap val="-27"/>
        <c:axId val="1306244200"/>
        <c:axId val="1306244528"/>
      </c:barChart>
      <c:catAx>
        <c:axId val="130624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6244528"/>
        <c:crosses val="autoZero"/>
        <c:auto val="1"/>
        <c:lblAlgn val="ctr"/>
        <c:lblOffset val="100"/>
        <c:noMultiLvlLbl val="0"/>
      </c:catAx>
      <c:valAx>
        <c:axId val="1306244528"/>
        <c:scaling>
          <c:orientation val="minMax"/>
        </c:scaling>
        <c:delete val="1"/>
        <c:axPos val="l"/>
        <c:numFmt formatCode="0%" sourceLinked="1"/>
        <c:majorTickMark val="none"/>
        <c:minorTickMark val="none"/>
        <c:tickLblPos val="nextTo"/>
        <c:crossAx val="1306244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50D87A0D-4AE4-469D-8C0F-1E3E19CC0F04}" type="datetimeFigureOut">
              <a:rPr lang="en-GB" smtClean="0"/>
              <a:t>17/05/2022</a:t>
            </a:fld>
            <a:endParaRPr lang="en-GB" dirty="0"/>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dirty="0"/>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8E864C0-77EE-456B-9747-0A15F816AD6A}" type="datetimeFigureOut">
              <a:rPr lang="en-GB" smtClean="0"/>
              <a:t>17/05/2022</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dirty="0"/>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 the trust figures, that chart shows net trust. So we take the percentage of people that say they trust government </a:t>
            </a:r>
            <a:r>
              <a:rPr lang="en-GB" sz="1200" i="1" kern="1200" dirty="0">
                <a:solidFill>
                  <a:schemeClr val="tx1"/>
                </a:solidFill>
                <a:effectLst/>
                <a:latin typeface="+mn-lt"/>
                <a:ea typeface="+mn-ea"/>
                <a:cs typeface="+mn-cs"/>
              </a:rPr>
              <a:t>a great deal</a:t>
            </a:r>
            <a:r>
              <a:rPr lang="en-GB" sz="120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a fair amount</a:t>
            </a:r>
            <a:r>
              <a:rPr lang="en-GB" sz="1200" kern="1200" dirty="0">
                <a:solidFill>
                  <a:schemeClr val="tx1"/>
                </a:solidFill>
                <a:effectLst/>
                <a:latin typeface="+mn-lt"/>
                <a:ea typeface="+mn-ea"/>
                <a:cs typeface="+mn-cs"/>
              </a:rPr>
              <a:t> (added together) on each criteria, and then minus the percentage of people who say they trust government </a:t>
            </a:r>
            <a:r>
              <a:rPr lang="en-GB" sz="1200" i="1" kern="1200" dirty="0">
                <a:solidFill>
                  <a:schemeClr val="tx1"/>
                </a:solidFill>
                <a:effectLst/>
                <a:latin typeface="+mn-lt"/>
                <a:ea typeface="+mn-ea"/>
                <a:cs typeface="+mn-cs"/>
              </a:rPr>
              <a:t>not very much</a:t>
            </a:r>
            <a:r>
              <a:rPr lang="en-GB" sz="120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not at all</a:t>
            </a:r>
            <a:r>
              <a:rPr lang="en-GB" sz="1200" kern="1200" dirty="0">
                <a:solidFill>
                  <a:schemeClr val="tx1"/>
                </a:solidFill>
                <a:effectLst/>
                <a:latin typeface="+mn-lt"/>
                <a:ea typeface="+mn-ea"/>
                <a:cs typeface="+mn-cs"/>
              </a:rPr>
              <a:t> (added together). That gives us a single ‘net trust’ figure. That gives a single indicator for overall levels of trust in government. It’s a minus where more people say they don’t trust than do trust. I have pasted in here a table that shows the detail for trust figures on UK Government. You can see how the net difference is used on the chart.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3</a:t>
            </a:fld>
            <a:endParaRPr lang="en-GB" dirty="0"/>
          </a:p>
        </p:txBody>
      </p:sp>
    </p:spTree>
    <p:extLst>
      <p:ext uri="{BB962C8B-B14F-4D97-AF65-F5344CB8AC3E}">
        <p14:creationId xmlns:p14="http://schemas.microsoft.com/office/powerpoint/2010/main" val="925934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25</a:t>
            </a:fld>
            <a:endParaRPr lang="en-GB" dirty="0"/>
          </a:p>
        </p:txBody>
      </p:sp>
    </p:spTree>
    <p:extLst>
      <p:ext uri="{BB962C8B-B14F-4D97-AF65-F5344CB8AC3E}">
        <p14:creationId xmlns:p14="http://schemas.microsoft.com/office/powerpoint/2010/main" val="2943684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saw this a lot as well in the qual research, consumers reports having clear filing approaches as they know they will want to put their hands on it.</a:t>
            </a:r>
          </a:p>
          <a:p>
            <a:pPr marL="171450" indent="-171450">
              <a:buFont typeface="Arial" panose="020B0604020202020204" pitchFamily="34" charset="0"/>
              <a:buChar char="•"/>
            </a:pPr>
            <a:r>
              <a:rPr lang="en-GB" dirty="0"/>
              <a:t>For some it is a highly organised filing system, for others it is a messy pile or a box under their bed, but most report having a place where the keep mail they deem important so they can have it available when they need it</a:t>
            </a:r>
          </a:p>
          <a:p>
            <a:pPr marL="171450" indent="-171450">
              <a:buFont typeface="Arial" panose="020B0604020202020204" pitchFamily="34" charset="0"/>
              <a:buChar char="•"/>
            </a:pPr>
            <a:r>
              <a:rPr lang="en-GB" dirty="0"/>
              <a:t>We see this for all age groups.  The variation is that older audiences will have more brand relationships they need to track – bank accounts, mortgages, medical forms, home bills…</a:t>
            </a:r>
          </a:p>
        </p:txBody>
      </p:sp>
      <p:sp>
        <p:nvSpPr>
          <p:cNvPr id="4" name="Slide Number Placeholder 3"/>
          <p:cNvSpPr>
            <a:spLocks noGrp="1"/>
          </p:cNvSpPr>
          <p:nvPr>
            <p:ph type="sldNum" sz="quarter" idx="5"/>
          </p:nvPr>
        </p:nvSpPr>
        <p:spPr/>
        <p:txBody>
          <a:bodyPr/>
          <a:lstStyle/>
          <a:p>
            <a:fld id="{DCC1A71F-ED3E-4A54-969C-A8BBEECB2EB9}" type="slidenum">
              <a:rPr lang="en-GB" smtClean="0"/>
              <a:t>28</a:t>
            </a:fld>
            <a:endParaRPr lang="en-GB" dirty="0"/>
          </a:p>
        </p:txBody>
      </p:sp>
    </p:spTree>
    <p:extLst>
      <p:ext uri="{BB962C8B-B14F-4D97-AF65-F5344CB8AC3E}">
        <p14:creationId xmlns:p14="http://schemas.microsoft.com/office/powerpoint/2010/main" val="1883576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31</a:t>
            </a:fld>
            <a:endParaRPr lang="en-GB" dirty="0"/>
          </a:p>
        </p:txBody>
      </p:sp>
    </p:spTree>
    <p:extLst>
      <p:ext uri="{BB962C8B-B14F-4D97-AF65-F5344CB8AC3E}">
        <p14:creationId xmlns:p14="http://schemas.microsoft.com/office/powerpoint/2010/main" val="336466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People undermine their brand by forgetting mail, they spend loads on website etc. but then don’t translate it to mail.</a:t>
            </a:r>
          </a:p>
          <a:p>
            <a:pPr marL="171450" indent="-171450">
              <a:buFont typeface="Arial" panose="020B0604020202020204" pitchFamily="34" charset="0"/>
              <a:buChar char="•"/>
            </a:pPr>
            <a:r>
              <a:rPr lang="en-GB" dirty="0"/>
              <a:t>Branding needs to reflect the brand in mail.</a:t>
            </a:r>
          </a:p>
          <a:p>
            <a:pPr marL="171450" indent="-171450">
              <a:buFont typeface="Arial" panose="020B0604020202020204" pitchFamily="34" charset="0"/>
              <a:buChar char="•"/>
            </a:pPr>
            <a:r>
              <a:rPr lang="en-GB" dirty="0"/>
              <a:t>QR Code are valued as a good way to guide people to content – as long as they are used to continue the journey – the QR cod</a:t>
            </a:r>
            <a:r>
              <a:rPr lang="en-GB" b="1" dirty="0"/>
              <a:t>e</a:t>
            </a:r>
            <a:r>
              <a:rPr lang="en-GB" dirty="0"/>
              <a:t> has to take you to somewhere useful, not just the web home page</a:t>
            </a:r>
          </a:p>
          <a:p>
            <a:pPr marL="171450" indent="-171450">
              <a:buFont typeface="Arial" panose="020B0604020202020204" pitchFamily="34" charset="0"/>
              <a:buChar char="•"/>
            </a:pPr>
            <a:r>
              <a:rPr lang="en-GB" dirty="0"/>
              <a:t>Multiple channels are valued – send me a letter about my appointment and then send me an email to remind me. They appreciate this as good communication and engagement.</a:t>
            </a:r>
          </a:p>
          <a:p>
            <a:pPr marL="171450" indent="-171450">
              <a:buFont typeface="Arial" panose="020B0604020202020204" pitchFamily="34" charset="0"/>
              <a:buChar char="•"/>
            </a:pPr>
            <a:r>
              <a:rPr lang="en-GB" dirty="0"/>
              <a:t>Personalise where you can.</a:t>
            </a:r>
          </a:p>
          <a:p>
            <a:pPr marL="171450" indent="-171450">
              <a:buFont typeface="Arial" panose="020B0604020202020204" pitchFamily="34" charset="0"/>
              <a:buChar char="•"/>
            </a:pPr>
            <a:r>
              <a:rPr lang="en-GB" dirty="0"/>
              <a:t>Explain why things are changing -  why costs are going up and why bills are increasing.  Don’t just deliver this news, explain it – and show why staying a customer is still a benefit</a:t>
            </a:r>
          </a:p>
          <a:p>
            <a:pPr marL="171450" indent="-171450">
              <a:buFont typeface="Arial" panose="020B0604020202020204" pitchFamily="34" charset="0"/>
              <a:buChar char="•"/>
            </a:pPr>
            <a:r>
              <a:rPr lang="en-GB" dirty="0"/>
              <a:t>Don’t include anything unnecessary, create the right balance of words for the message</a:t>
            </a:r>
          </a:p>
        </p:txBody>
      </p:sp>
      <p:sp>
        <p:nvSpPr>
          <p:cNvPr id="4" name="Slide Number Placeholder 3"/>
          <p:cNvSpPr>
            <a:spLocks noGrp="1"/>
          </p:cNvSpPr>
          <p:nvPr>
            <p:ph type="sldNum" sz="quarter" idx="5"/>
          </p:nvPr>
        </p:nvSpPr>
        <p:spPr/>
        <p:txBody>
          <a:bodyPr/>
          <a:lstStyle/>
          <a:p>
            <a:fld id="{DCC1A71F-ED3E-4A54-969C-A8BBEECB2EB9}" type="slidenum">
              <a:rPr lang="en-GB" smtClean="0"/>
              <a:t>35</a:t>
            </a:fld>
            <a:endParaRPr lang="en-GB" dirty="0"/>
          </a:p>
        </p:txBody>
      </p:sp>
    </p:spTree>
    <p:extLst>
      <p:ext uri="{BB962C8B-B14F-4D97-AF65-F5344CB8AC3E}">
        <p14:creationId xmlns:p14="http://schemas.microsoft.com/office/powerpoint/2010/main" val="201994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Customer Mail does something different, and we can prove it. </a:t>
            </a:r>
          </a:p>
          <a:p>
            <a:pPr marL="171450" indent="-171450">
              <a:buFont typeface="Arial" panose="020B0604020202020204" pitchFamily="34" charset="0"/>
              <a:buChar char="•"/>
            </a:pPr>
            <a:r>
              <a:rPr lang="en-GB" dirty="0"/>
              <a:t>The research shows that it has a different impact </a:t>
            </a:r>
            <a:r>
              <a:rPr lang="en-GB" b="1" dirty="0"/>
              <a:t>-</a:t>
            </a:r>
            <a:r>
              <a:rPr lang="en-GB" dirty="0"/>
              <a:t> getting more attention and engagement than digital</a:t>
            </a:r>
          </a:p>
        </p:txBody>
      </p:sp>
      <p:sp>
        <p:nvSpPr>
          <p:cNvPr id="4" name="Slide Number Placeholder 3"/>
          <p:cNvSpPr>
            <a:spLocks noGrp="1"/>
          </p:cNvSpPr>
          <p:nvPr>
            <p:ph type="sldNum" sz="quarter" idx="5"/>
          </p:nvPr>
        </p:nvSpPr>
        <p:spPr/>
        <p:txBody>
          <a:bodyPr/>
          <a:lstStyle/>
          <a:p>
            <a:fld id="{DCC1A71F-ED3E-4A54-969C-A8BBEECB2EB9}" type="slidenum">
              <a:rPr lang="en-GB" smtClean="0"/>
              <a:t>6</a:t>
            </a:fld>
            <a:endParaRPr lang="en-GB" dirty="0"/>
          </a:p>
        </p:txBody>
      </p:sp>
    </p:spTree>
    <p:extLst>
      <p:ext uri="{BB962C8B-B14F-4D97-AF65-F5344CB8AC3E}">
        <p14:creationId xmlns:p14="http://schemas.microsoft.com/office/powerpoint/2010/main" val="82360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was inserted from Power-user, the productivity add-in for PowerPoint, Excel and Word.</a:t>
            </a:r>
          </a:p>
          <a:p>
            <a:r>
              <a:rPr lang="en-GB" dirty="0"/>
              <a:t>Install Power-user to access thousands of templates, icons, maps, diagrams and charts with Power-user.</a:t>
            </a:r>
          </a:p>
          <a:p>
            <a:r>
              <a:rPr lang="en-GB" dirty="0"/>
              <a:t>Visit </a:t>
            </a:r>
            <a:r>
              <a:rPr lang="en-GB" dirty="0">
                <a:hlinkClick r:id="rId3"/>
              </a:rPr>
              <a:t>https://www.powerusersoftwares.com/</a:t>
            </a:r>
            <a:endParaRPr lang="en-GB" dirty="0"/>
          </a:p>
          <a:p>
            <a:r>
              <a:rPr lang="en-GB" dirty="0"/>
              <a:t>©Power-user SAS, terms of license: </a:t>
            </a:r>
            <a:r>
              <a:rPr lang="en-GB" dirty="0">
                <a:hlinkClick r:id="rId4"/>
              </a:rPr>
              <a:t>https://www.powerusersoftwares.com/terms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was inserted from Power-user, the productivity add-in for PowerPoint, Excel and Word.</a:t>
            </a:r>
          </a:p>
          <a:p>
            <a:r>
              <a:rPr lang="en-GB" dirty="0"/>
              <a:t>Install Power-user to access thousands of templates, icons, maps, diagrams and charts with Power-user.</a:t>
            </a:r>
          </a:p>
          <a:p>
            <a:r>
              <a:rPr lang="en-GB" dirty="0"/>
              <a:t>Visit </a:t>
            </a:r>
            <a:r>
              <a:rPr lang="en-GB" dirty="0">
                <a:hlinkClick r:id="rId3"/>
              </a:rPr>
              <a:t>https://www.powerusersoftwares.com/</a:t>
            </a:r>
            <a:endParaRPr lang="en-GB" dirty="0"/>
          </a:p>
          <a:p>
            <a:r>
              <a:rPr lang="en-GB" dirty="0"/>
              <a:t>©Power-user SAS, terms of license: </a:t>
            </a:r>
            <a:r>
              <a:rPr lang="en-GB" dirty="0">
                <a:hlinkClick r:id="rId4"/>
              </a:rPr>
              <a:t>https://www.powerusersoftwares.com/terms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7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was inserted from Power-user, the productivity add-in for PowerPoint, Excel and Word.</a:t>
            </a:r>
          </a:p>
          <a:p>
            <a:r>
              <a:rPr lang="en-GB" dirty="0"/>
              <a:t>Install Power-user to access thousands of templates, icons, maps, diagrams and charts with Power-user.</a:t>
            </a:r>
          </a:p>
          <a:p>
            <a:r>
              <a:rPr lang="en-GB" dirty="0"/>
              <a:t>Visit </a:t>
            </a:r>
            <a:r>
              <a:rPr lang="en-GB" dirty="0">
                <a:hlinkClick r:id="rId3"/>
              </a:rPr>
              <a:t>https://www.powerusersoftwares.com/</a:t>
            </a:r>
            <a:endParaRPr lang="en-GB" dirty="0"/>
          </a:p>
          <a:p>
            <a:r>
              <a:rPr lang="en-GB" dirty="0"/>
              <a:t>©Power-user SAS, terms of license: </a:t>
            </a:r>
            <a:r>
              <a:rPr lang="en-GB" dirty="0">
                <a:hlinkClick r:id="rId4"/>
              </a:rPr>
              <a:t>https://www.powerusersoftwares.com/terms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4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11</a:t>
            </a:fld>
            <a:endParaRPr lang="en-GB" dirty="0"/>
          </a:p>
        </p:txBody>
      </p:sp>
    </p:spTree>
    <p:extLst>
      <p:ext uri="{BB962C8B-B14F-4D97-AF65-F5344CB8AC3E}">
        <p14:creationId xmlns:p14="http://schemas.microsoft.com/office/powerpoint/2010/main" val="37872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15</a:t>
            </a:fld>
            <a:endParaRPr lang="en-GB" dirty="0"/>
          </a:p>
        </p:txBody>
      </p:sp>
    </p:spTree>
    <p:extLst>
      <p:ext uri="{BB962C8B-B14F-4D97-AF65-F5344CB8AC3E}">
        <p14:creationId xmlns:p14="http://schemas.microsoft.com/office/powerpoint/2010/main" val="369342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t>
            </a:r>
          </a:p>
        </p:txBody>
      </p:sp>
      <p:sp>
        <p:nvSpPr>
          <p:cNvPr id="4" name="Slide Number Placeholder 3"/>
          <p:cNvSpPr>
            <a:spLocks noGrp="1"/>
          </p:cNvSpPr>
          <p:nvPr>
            <p:ph type="sldNum" sz="quarter" idx="5"/>
          </p:nvPr>
        </p:nvSpPr>
        <p:spPr/>
        <p:txBody>
          <a:bodyPr/>
          <a:lstStyle/>
          <a:p>
            <a:fld id="{DCC1A71F-ED3E-4A54-969C-A8BBEECB2EB9}" type="slidenum">
              <a:rPr lang="en-GB" smtClean="0"/>
              <a:t>16</a:t>
            </a:fld>
            <a:endParaRPr lang="en-GB" dirty="0"/>
          </a:p>
        </p:txBody>
      </p:sp>
    </p:spTree>
    <p:extLst>
      <p:ext uri="{BB962C8B-B14F-4D97-AF65-F5344CB8AC3E}">
        <p14:creationId xmlns:p14="http://schemas.microsoft.com/office/powerpoint/2010/main" val="276388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17</a:t>
            </a:fld>
            <a:endParaRPr lang="en-GB" dirty="0"/>
          </a:p>
        </p:txBody>
      </p:sp>
    </p:spTree>
    <p:extLst>
      <p:ext uri="{BB962C8B-B14F-4D97-AF65-F5344CB8AC3E}">
        <p14:creationId xmlns:p14="http://schemas.microsoft.com/office/powerpoint/2010/main" val="3718133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fetti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C813651F-C7B8-4520-9C8D-0F96392DA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0" y="0"/>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4" name="Title 3">
            <a:extLst>
              <a:ext uri="{FF2B5EF4-FFF2-40B4-BE49-F238E27FC236}">
                <a16:creationId xmlns:a16="http://schemas.microsoft.com/office/drawing/2014/main" id="{25185792-0492-4F2B-987A-01151770AB33}"/>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5" name="Subtitle 2">
            <a:extLst>
              <a:ext uri="{FF2B5EF4-FFF2-40B4-BE49-F238E27FC236}">
                <a16:creationId xmlns:a16="http://schemas.microsoft.com/office/drawing/2014/main" id="{FF35248C-EEC5-4433-AFE5-F92FD4F3AD93}"/>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6" name="Text Placeholder 37">
            <a:extLst>
              <a:ext uri="{FF2B5EF4-FFF2-40B4-BE49-F238E27FC236}">
                <a16:creationId xmlns:a16="http://schemas.microsoft.com/office/drawing/2014/main" id="{92665F91-D2D8-4CEF-B526-8C7CBAC20871}"/>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3766830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uble Header, Circl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FFE816-F799-46CC-8EFA-5FE4A123E23D}"/>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8" name="Picture 7">
            <a:extLst>
              <a:ext uri="{FF2B5EF4-FFF2-40B4-BE49-F238E27FC236}">
                <a16:creationId xmlns:a16="http://schemas.microsoft.com/office/drawing/2014/main" id="{68C40377-6254-43F2-8398-4A4F34B1E4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1" name="Rectangle 10">
            <a:extLst>
              <a:ext uri="{FF2B5EF4-FFF2-40B4-BE49-F238E27FC236}">
                <a16:creationId xmlns:a16="http://schemas.microsoft.com/office/drawing/2014/main" id="{B7EBC413-65A5-4E69-8650-5FCA573E240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F55BA0EE-27F6-4A66-97D6-E258D7098151}"/>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9" name="Title 1">
            <a:extLst>
              <a:ext uri="{FF2B5EF4-FFF2-40B4-BE49-F238E27FC236}">
                <a16:creationId xmlns:a16="http://schemas.microsoft.com/office/drawing/2014/main" id="{8D4E0485-540D-4E30-879D-601083F3883D}"/>
              </a:ext>
            </a:extLst>
          </p:cNvPr>
          <p:cNvSpPr>
            <a:spLocks noGrp="1"/>
          </p:cNvSpPr>
          <p:nvPr>
            <p:ph type="title" hasCustomPrompt="1"/>
          </p:nvPr>
        </p:nvSpPr>
        <p:spPr>
          <a:xfrm>
            <a:off x="486000" y="377055"/>
            <a:ext cx="8861199" cy="1050665"/>
          </a:xfrm>
          <a:prstGeom prst="rect">
            <a:avLst/>
          </a:prstGeom>
        </p:spPr>
        <p:txBody>
          <a:bodyPr lIns="0" tIns="0" rIns="0" bIns="0"/>
          <a:lstStyle>
            <a:lvl1pPr>
              <a:lnSpc>
                <a:spcPct val="100000"/>
              </a:lnSpc>
              <a:defRPr sz="3600" b="1" cap="all" spc="-100" baseline="0">
                <a:latin typeface="+mj-lt"/>
              </a:defRPr>
            </a:lvl1pPr>
          </a:lstStyle>
          <a:p>
            <a:r>
              <a:rPr lang="en-US" dirty="0"/>
              <a:t>TEXT-ONLY, </a:t>
            </a:r>
            <a:br>
              <a:rPr lang="en-US" dirty="0"/>
            </a:br>
            <a:r>
              <a:rPr lang="en-US" dirty="0"/>
              <a:t>double title, circle</a:t>
            </a:r>
            <a:endParaRPr lang="en-GB" dirty="0"/>
          </a:p>
        </p:txBody>
      </p:sp>
      <p:sp>
        <p:nvSpPr>
          <p:cNvPr id="10" name="Text Placeholder 6">
            <a:extLst>
              <a:ext uri="{FF2B5EF4-FFF2-40B4-BE49-F238E27FC236}">
                <a16:creationId xmlns:a16="http://schemas.microsoft.com/office/drawing/2014/main" id="{36E295BD-73FC-4681-840C-AE6DB884664C}"/>
              </a:ext>
            </a:extLst>
          </p:cNvPr>
          <p:cNvSpPr>
            <a:spLocks noGrp="1"/>
          </p:cNvSpPr>
          <p:nvPr>
            <p:ph type="body" sz="quarter" idx="11" hasCustomPrompt="1"/>
          </p:nvPr>
        </p:nvSpPr>
        <p:spPr>
          <a:xfrm>
            <a:off x="486001" y="1478542"/>
            <a:ext cx="8861198" cy="265988"/>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7" name="Content Placeholder 2">
            <a:extLst>
              <a:ext uri="{FF2B5EF4-FFF2-40B4-BE49-F238E27FC236}">
                <a16:creationId xmlns:a16="http://schemas.microsoft.com/office/drawing/2014/main" id="{8B686332-D030-4EC8-875A-966381865AE8}"/>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847518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Header, Wav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no icon</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92369665-BC8A-471B-B121-B84A3BF08535}"/>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F3460EA9-D4DD-4016-B2DB-8443B4C3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ontent Placeholder 2">
            <a:extLst>
              <a:ext uri="{FF2B5EF4-FFF2-40B4-BE49-F238E27FC236}">
                <a16:creationId xmlns:a16="http://schemas.microsoft.com/office/drawing/2014/main" id="{0B7C0097-4CB1-4893-9CED-D822C48935FF}"/>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446618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Girl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12EA357-3E31-4AC8-A81F-19BA3DEF25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98" b="2298"/>
          <a:stretch/>
        </p:blipFill>
        <p:spPr>
          <a:xfrm>
            <a:off x="0" y="1"/>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95633339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og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E8283299-30A7-4D60-A36B-6EC59CBA35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186" b="10899"/>
          <a:stretch/>
        </p:blipFill>
        <p:spPr>
          <a:xfrm>
            <a:off x="6455" y="1"/>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6455"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9" name="Text Placeholder 3">
            <a:extLst>
              <a:ext uri="{FF2B5EF4-FFF2-40B4-BE49-F238E27FC236}">
                <a16:creationId xmlns:a16="http://schemas.microsoft.com/office/drawing/2014/main" id="{521830E7-03D0-46A9-8A28-FD4191B0994B}"/>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28690321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uilding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building&#10;&#10;Description automatically generated">
            <a:extLst>
              <a:ext uri="{FF2B5EF4-FFF2-40B4-BE49-F238E27FC236}">
                <a16:creationId xmlns:a16="http://schemas.microsoft.com/office/drawing/2014/main" id="{B3D6141F-6094-40A7-8BAD-5090544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71" b="7871"/>
          <a:stretch/>
        </p:blipFill>
        <p:spPr>
          <a:xfrm>
            <a:off x="-4431" y="0"/>
            <a:ext cx="12213771"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4431"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9" name="Text Placeholder 3">
            <a:extLst>
              <a:ext uri="{FF2B5EF4-FFF2-40B4-BE49-F238E27FC236}">
                <a16:creationId xmlns:a16="http://schemas.microsoft.com/office/drawing/2014/main" id="{1D4A7E7A-6B3E-42AC-9B8F-4D305DFF435E}"/>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89330317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A610B1-91B8-4286-A62C-13768BD19B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7" name="Rectangle 6">
            <a:extLst>
              <a:ext uri="{FF2B5EF4-FFF2-40B4-BE49-F238E27FC236}">
                <a16:creationId xmlns:a16="http://schemas.microsoft.com/office/drawing/2014/main" id="{9FC85945-97C1-4E9B-9C52-7EC5016A7577}"/>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2D1C964C-A1CD-41BD-AD80-BF152FEB6274}"/>
              </a:ext>
            </a:extLst>
          </p:cNvPr>
          <p:cNvPicPr>
            <a:picLocks noChangeAspect="1"/>
          </p:cNvPicPr>
          <p:nvPr userDrawn="1"/>
        </p:nvPicPr>
        <p:blipFill rotWithShape="1">
          <a:blip r:embed="rId4"/>
          <a:srcRect l="31024" t="1798"/>
          <a:stretch/>
        </p:blipFill>
        <p:spPr>
          <a:xfrm>
            <a:off x="0" y="0"/>
            <a:ext cx="1388962" cy="2352086"/>
          </a:xfrm>
          <a:prstGeom prst="rect">
            <a:avLst/>
          </a:prstGeom>
        </p:spPr>
      </p:pic>
      <p:sp>
        <p:nvSpPr>
          <p:cNvPr id="8" name="Text Placeholder 3">
            <a:extLst>
              <a:ext uri="{FF2B5EF4-FFF2-40B4-BE49-F238E27FC236}">
                <a16:creationId xmlns:a16="http://schemas.microsoft.com/office/drawing/2014/main" id="{D0654A42-9463-4E9E-86C0-6D7311D71D55}"/>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tx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340916561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Confeftti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4DAE554D-0F0B-4DEF-AD6B-7F3AA8098C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73928"/>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202727024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Door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ree, outdoor, plant, red&#10;&#10;Description automatically generated">
            <a:extLst>
              <a:ext uri="{FF2B5EF4-FFF2-40B4-BE49-F238E27FC236}">
                <a16:creationId xmlns:a16="http://schemas.microsoft.com/office/drawing/2014/main" id="{F42B88DF-3DA6-4308-8BE2-F4872891C3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1280" y="0"/>
            <a:ext cx="12192000" cy="6858001"/>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622117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Happy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person&#10;&#10;Description automatically generated">
            <a:extLst>
              <a:ext uri="{FF2B5EF4-FFF2-40B4-BE49-F238E27FC236}">
                <a16:creationId xmlns:a16="http://schemas.microsoft.com/office/drawing/2014/main" id="{6C90C1B1-B377-4F6F-BEF7-C47A0D483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80307206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Mail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ext&#10;&#10;Description automatically generated">
            <a:extLst>
              <a:ext uri="{FF2B5EF4-FFF2-40B4-BE49-F238E27FC236}">
                <a16:creationId xmlns:a16="http://schemas.microsoft.com/office/drawing/2014/main" id="{AFB9357E-558F-428B-A5A6-0FB343B103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1"/>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8835325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oor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tree, outdoor, plant, red&#10;&#10;Description automatically generated">
            <a:extLst>
              <a:ext uri="{FF2B5EF4-FFF2-40B4-BE49-F238E27FC236}">
                <a16:creationId xmlns:a16="http://schemas.microsoft.com/office/drawing/2014/main" id="{E801FC8F-7965-4143-B463-4147C77A9F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0" y="0"/>
            <a:ext cx="12205313" cy="6858001"/>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rotWithShape="1">
          <a:blip r:embed="rId3"/>
          <a:srcRect b="961"/>
          <a:stretch/>
        </p:blipFill>
        <p:spPr>
          <a:xfrm>
            <a:off x="0" y="0"/>
            <a:ext cx="12205313" cy="6858000"/>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9" name="Title 3">
            <a:extLst>
              <a:ext uri="{FF2B5EF4-FFF2-40B4-BE49-F238E27FC236}">
                <a16:creationId xmlns:a16="http://schemas.microsoft.com/office/drawing/2014/main" id="{FE9BD497-5AAB-41B9-961A-40256A55BEA1}"/>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0" name="Subtitle 2">
            <a:extLst>
              <a:ext uri="{FF2B5EF4-FFF2-40B4-BE49-F238E27FC236}">
                <a16:creationId xmlns:a16="http://schemas.microsoft.com/office/drawing/2014/main" id="{242ABB38-0127-4B54-A205-65921DBE4C62}"/>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1" name="Text Placeholder 37">
            <a:extLst>
              <a:ext uri="{FF2B5EF4-FFF2-40B4-BE49-F238E27FC236}">
                <a16:creationId xmlns:a16="http://schemas.microsoft.com/office/drawing/2014/main" id="{88748023-B528-4F87-9694-5268B9129155}"/>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194256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Reading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6675FA5-F84C-4C90-B66A-4780FDD866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1" y="-9635"/>
            <a:ext cx="12192000" cy="687727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1" y="-19272"/>
            <a:ext cx="12191999" cy="6877272"/>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8289333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Family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table, desk&#10;&#10;Description automatically generated">
            <a:extLst>
              <a:ext uri="{FF2B5EF4-FFF2-40B4-BE49-F238E27FC236}">
                <a16:creationId xmlns:a16="http://schemas.microsoft.com/office/drawing/2014/main" id="{59B92E07-D5AC-438D-8035-5AF4A87FE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51" b="6840"/>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1"/>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235481317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DFAEB6-D87B-5748-9596-A7B509E92355}"/>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rgbClr val="000000"/>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0" name="Picture 9">
            <a:extLst>
              <a:ext uri="{FF2B5EF4-FFF2-40B4-BE49-F238E27FC236}">
                <a16:creationId xmlns:a16="http://schemas.microsoft.com/office/drawing/2014/main" id="{BAB61B32-6203-7141-A3BE-E8879E3EF5E4}"/>
              </a:ext>
            </a:extLst>
          </p:cNvPr>
          <p:cNvPicPr>
            <a:picLocks noChangeAspect="1"/>
          </p:cNvPicPr>
          <p:nvPr userDrawn="1"/>
        </p:nvPicPr>
        <p:blipFill rotWithShape="1">
          <a:blip r:embed="rId3"/>
          <a:srcRect l="31024" t="1798"/>
          <a:stretch/>
        </p:blipFill>
        <p:spPr>
          <a:xfrm>
            <a:off x="0" y="0"/>
            <a:ext cx="1388962" cy="2352086"/>
          </a:xfrm>
          <a:prstGeom prst="rect">
            <a:avLst/>
          </a:prstGeom>
        </p:spPr>
      </p:pic>
      <p:pic>
        <p:nvPicPr>
          <p:cNvPr id="5" name="Picture 4">
            <a:extLst>
              <a:ext uri="{FF2B5EF4-FFF2-40B4-BE49-F238E27FC236}">
                <a16:creationId xmlns:a16="http://schemas.microsoft.com/office/drawing/2014/main" id="{7C4BBE08-932E-42F7-A655-A237F2DD1F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6" name="Rectangle 5">
            <a:extLst>
              <a:ext uri="{FF2B5EF4-FFF2-40B4-BE49-F238E27FC236}">
                <a16:creationId xmlns:a16="http://schemas.microsoft.com/office/drawing/2014/main" id="{5F2FC916-1ED6-402E-A80D-CD430134C963}"/>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734195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5D803-1BF7-40EA-AC91-081933E6A3B1}"/>
              </a:ext>
            </a:extLst>
          </p:cNvPr>
          <p:cNvSpPr>
            <a:spLocks noGrp="1"/>
          </p:cNvSpPr>
          <p:nvPr>
            <p:ph sz="quarter" idx="16" hasCustomPrompt="1"/>
          </p:nvPr>
        </p:nvSpPr>
        <p:spPr>
          <a:xfrm>
            <a:off x="424141" y="1779739"/>
            <a:ext cx="5452876" cy="4428787"/>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F5F2191B-F9B2-4D52-B126-519167AFCB79}"/>
              </a:ext>
            </a:extLst>
          </p:cNvPr>
          <p:cNvSpPr>
            <a:spLocks noGrp="1"/>
          </p:cNvSpPr>
          <p:nvPr>
            <p:ph type="sldNum" sz="quarter" idx="19"/>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30E8CAE5-9552-4F56-BD9E-0EA1626B37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0" name="Rectangle 9">
            <a:extLst>
              <a:ext uri="{FF2B5EF4-FFF2-40B4-BE49-F238E27FC236}">
                <a16:creationId xmlns:a16="http://schemas.microsoft.com/office/drawing/2014/main" id="{3B1A7618-3887-4838-98CE-FDFA033A94BE}"/>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247F5898-E811-49FE-9FB9-91A9366B7AA4}"/>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16" name="Title 1">
            <a:extLst>
              <a:ext uri="{FF2B5EF4-FFF2-40B4-BE49-F238E27FC236}">
                <a16:creationId xmlns:a16="http://schemas.microsoft.com/office/drawing/2014/main" id="{241B46AD-0363-49D0-9A55-12F4487A177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slide, 2 columns</a:t>
            </a:r>
            <a:endParaRPr lang="en-GB" dirty="0"/>
          </a:p>
        </p:txBody>
      </p:sp>
      <p:sp>
        <p:nvSpPr>
          <p:cNvPr id="17" name="Text Placeholder 6">
            <a:extLst>
              <a:ext uri="{FF2B5EF4-FFF2-40B4-BE49-F238E27FC236}">
                <a16:creationId xmlns:a16="http://schemas.microsoft.com/office/drawing/2014/main" id="{700C11B1-45C3-463E-A925-394850B1A6A1}"/>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5" name="Content Placeholder 2">
            <a:extLst>
              <a:ext uri="{FF2B5EF4-FFF2-40B4-BE49-F238E27FC236}">
                <a16:creationId xmlns:a16="http://schemas.microsoft.com/office/drawing/2014/main" id="{BC9C4766-C987-4787-8811-9BA501FABE58}"/>
              </a:ext>
            </a:extLst>
          </p:cNvPr>
          <p:cNvSpPr>
            <a:spLocks noGrp="1"/>
          </p:cNvSpPr>
          <p:nvPr>
            <p:ph sz="quarter" idx="20" hasCustomPrompt="1"/>
          </p:nvPr>
        </p:nvSpPr>
        <p:spPr>
          <a:xfrm>
            <a:off x="6279757" y="1779739"/>
            <a:ext cx="5452876" cy="4428787"/>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8673733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6095997"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pic>
        <p:nvPicPr>
          <p:cNvPr id="7" name="Picture 6">
            <a:extLst>
              <a:ext uri="{FF2B5EF4-FFF2-40B4-BE49-F238E27FC236}">
                <a16:creationId xmlns:a16="http://schemas.microsoft.com/office/drawing/2014/main" id="{5575CACC-D8E6-429F-B461-2AD69D5E94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4" name="Slide Number Placeholder 3">
            <a:extLst>
              <a:ext uri="{FF2B5EF4-FFF2-40B4-BE49-F238E27FC236}">
                <a16:creationId xmlns:a16="http://schemas.microsoft.com/office/drawing/2014/main" id="{7D8EA5AD-0373-4832-9455-A2EA79A24CBA}"/>
              </a:ext>
            </a:extLst>
          </p:cNvPr>
          <p:cNvSpPr>
            <a:spLocks noGrp="1"/>
          </p:cNvSpPr>
          <p:nvPr>
            <p:ph type="sldNum" sz="quarter" idx="16"/>
          </p:nvPr>
        </p:nvSpPr>
        <p:spPr/>
        <p:txBody>
          <a:bodyPr/>
          <a:lstStyle/>
          <a:p>
            <a:fld id="{3787542D-5C6B-4EB3-96EB-9B37C3D5D2F8}" type="slidenum">
              <a:rPr lang="en-GB" smtClean="0"/>
              <a:t>‹#›</a:t>
            </a:fld>
            <a:endParaRPr lang="en-GB" dirty="0"/>
          </a:p>
        </p:txBody>
      </p:sp>
      <p:sp>
        <p:nvSpPr>
          <p:cNvPr id="8" name="Rectangle 7">
            <a:extLst>
              <a:ext uri="{FF2B5EF4-FFF2-40B4-BE49-F238E27FC236}">
                <a16:creationId xmlns:a16="http://schemas.microsoft.com/office/drawing/2014/main" id="{9CE82FAA-2779-4023-94E9-577DEB0536F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C95D6172-C0E9-4E3B-8F0F-CAA09AEA1364}"/>
              </a:ext>
            </a:extLst>
          </p:cNvPr>
          <p:cNvSpPr>
            <a:spLocks noGrp="1"/>
          </p:cNvSpPr>
          <p:nvPr>
            <p:ph type="title" hasCustomPrompt="1"/>
          </p:nvPr>
        </p:nvSpPr>
        <p:spPr>
          <a:xfrm>
            <a:off x="486000"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12" name="Content Placeholder 2">
            <a:extLst>
              <a:ext uri="{FF2B5EF4-FFF2-40B4-BE49-F238E27FC236}">
                <a16:creationId xmlns:a16="http://schemas.microsoft.com/office/drawing/2014/main" id="{87AF0242-6BDB-4BD8-A348-BBFF21B1E015}"/>
              </a:ext>
            </a:extLst>
          </p:cNvPr>
          <p:cNvSpPr>
            <a:spLocks noGrp="1"/>
          </p:cNvSpPr>
          <p:nvPr>
            <p:ph sz="quarter" idx="17" hasCustomPrompt="1"/>
          </p:nvPr>
        </p:nvSpPr>
        <p:spPr>
          <a:xfrm>
            <a:off x="424142" y="1779739"/>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1661426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Lef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0"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0213"/>
            <a:ext cx="583849" cy="362932"/>
          </a:xfrm>
          <a:prstGeom prst="rect">
            <a:avLst/>
          </a:prstGeom>
        </p:spPr>
      </p:pic>
      <p:sp>
        <p:nvSpPr>
          <p:cNvPr id="8" name="Title 1">
            <a:extLst>
              <a:ext uri="{FF2B5EF4-FFF2-40B4-BE49-F238E27FC236}">
                <a16:creationId xmlns:a16="http://schemas.microsoft.com/office/drawing/2014/main" id="{15C234EB-3454-43CE-B3CD-063C27C7B647}"/>
              </a:ext>
            </a:extLst>
          </p:cNvPr>
          <p:cNvSpPr txBox="1">
            <a:spLocks/>
          </p:cNvSpPr>
          <p:nvPr userDrawn="1"/>
        </p:nvSpPr>
        <p:spPr>
          <a:xfrm>
            <a:off x="6415753" y="377055"/>
            <a:ext cx="5776247"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GB" dirty="0">
                <a:solidFill>
                  <a:srgbClr val="1B2A4D"/>
                </a:solidFill>
              </a:rPr>
              <a:t>Trust comes from feeling recognised</a:t>
            </a:r>
          </a:p>
          <a:p>
            <a:r>
              <a:rPr lang="en-GB" dirty="0">
                <a:solidFill>
                  <a:srgbClr val="1B2A4D"/>
                </a:solidFill>
              </a:rPr>
              <a:t>and valued</a:t>
            </a:r>
            <a:br>
              <a:rPr lang="en-GB" dirty="0">
                <a:solidFill>
                  <a:srgbClr val="1B2A4D"/>
                </a:solidFill>
              </a:rPr>
            </a:br>
            <a:endParaRPr lang="en-GB" dirty="0"/>
          </a:p>
        </p:txBody>
      </p:sp>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Rectangle 2">
            <a:extLst>
              <a:ext uri="{FF2B5EF4-FFF2-40B4-BE49-F238E27FC236}">
                <a16:creationId xmlns:a16="http://schemas.microsoft.com/office/drawing/2014/main" id="{9CBE458D-CC75-40D0-897C-7071D04ABB4B}"/>
              </a:ext>
            </a:extLst>
          </p:cNvPr>
          <p:cNvSpPr/>
          <p:nvPr userDrawn="1"/>
        </p:nvSpPr>
        <p:spPr>
          <a:xfrm>
            <a:off x="0" y="6035040"/>
            <a:ext cx="2021840" cy="82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7909230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55C5423-B0BC-4B3A-8B1C-E8B29CF73B39}"/>
              </a:ext>
            </a:extLst>
          </p:cNvPr>
          <p:cNvSpPr>
            <a:spLocks noGrp="1"/>
          </p:cNvSpPr>
          <p:nvPr>
            <p:ph type="pic" sz="quarter" idx="13" hasCustomPrompt="1"/>
          </p:nvPr>
        </p:nvSpPr>
        <p:spPr>
          <a:xfrm>
            <a:off x="0" y="0"/>
            <a:ext cx="6062961" cy="33383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5" name="Slide Number Placeholder 2">
            <a:extLst>
              <a:ext uri="{FF2B5EF4-FFF2-40B4-BE49-F238E27FC236}">
                <a16:creationId xmlns:a16="http://schemas.microsoft.com/office/drawing/2014/main" id="{4927F751-04E0-47BC-AF64-AA7D969C6505}"/>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8" name="Picture Placeholder 4">
            <a:extLst>
              <a:ext uri="{FF2B5EF4-FFF2-40B4-BE49-F238E27FC236}">
                <a16:creationId xmlns:a16="http://schemas.microsoft.com/office/drawing/2014/main" id="{637B374C-4DE5-4B68-ABCC-646D992BEB28}"/>
              </a:ext>
            </a:extLst>
          </p:cNvPr>
          <p:cNvSpPr>
            <a:spLocks noGrp="1"/>
          </p:cNvSpPr>
          <p:nvPr>
            <p:ph type="pic" sz="quarter" idx="15" hasCustomPrompt="1"/>
          </p:nvPr>
        </p:nvSpPr>
        <p:spPr>
          <a:xfrm>
            <a:off x="6065438" y="3338300"/>
            <a:ext cx="6126562" cy="35197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pic>
        <p:nvPicPr>
          <p:cNvPr id="10" name="Picture 9">
            <a:extLst>
              <a:ext uri="{FF2B5EF4-FFF2-40B4-BE49-F238E27FC236}">
                <a16:creationId xmlns:a16="http://schemas.microsoft.com/office/drawing/2014/main" id="{0F59BEFC-AABE-43C1-B155-999F122614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7" name="Text Placeholder 6">
            <a:extLst>
              <a:ext uri="{FF2B5EF4-FFF2-40B4-BE49-F238E27FC236}">
                <a16:creationId xmlns:a16="http://schemas.microsoft.com/office/drawing/2014/main" id="{CB0B8B5A-C547-4570-9238-68061E53F772}"/>
              </a:ext>
            </a:extLst>
          </p:cNvPr>
          <p:cNvSpPr>
            <a:spLocks noGrp="1"/>
          </p:cNvSpPr>
          <p:nvPr>
            <p:ph type="body" sz="quarter" idx="22" hasCustomPrompt="1"/>
          </p:nvPr>
        </p:nvSpPr>
        <p:spPr>
          <a:xfrm>
            <a:off x="6480175" y="1781175"/>
            <a:ext cx="5276624" cy="1370013"/>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
        <p:nvSpPr>
          <p:cNvPr id="11" name="Rectangle 10">
            <a:extLst>
              <a:ext uri="{FF2B5EF4-FFF2-40B4-BE49-F238E27FC236}">
                <a16:creationId xmlns:a16="http://schemas.microsoft.com/office/drawing/2014/main" id="{73FB6EAE-A378-4EA6-9478-F2F0740EA54F}"/>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CADDF625-A76B-495A-8620-28A80A9A1ED2}"/>
              </a:ext>
            </a:extLst>
          </p:cNvPr>
          <p:cNvSpPr txBox="1">
            <a:spLocks/>
          </p:cNvSpPr>
          <p:nvPr userDrawn="1"/>
        </p:nvSpPr>
        <p:spPr>
          <a:xfrm>
            <a:off x="6415753" y="377055"/>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Quadrants, title here</a:t>
            </a:r>
            <a:endParaRPr lang="en-GB" dirty="0"/>
          </a:p>
        </p:txBody>
      </p:sp>
      <p:sp>
        <p:nvSpPr>
          <p:cNvPr id="14" name="Title 1">
            <a:extLst>
              <a:ext uri="{FF2B5EF4-FFF2-40B4-BE49-F238E27FC236}">
                <a16:creationId xmlns:a16="http://schemas.microsoft.com/office/drawing/2014/main" id="{7C1330A8-DF3E-41E3-AB7E-AB4557754C7E}"/>
              </a:ext>
            </a:extLst>
          </p:cNvPr>
          <p:cNvSpPr txBox="1">
            <a:spLocks/>
          </p:cNvSpPr>
          <p:nvPr userDrawn="1"/>
        </p:nvSpPr>
        <p:spPr>
          <a:xfrm>
            <a:off x="481942" y="3722747"/>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Quadrants, title here</a:t>
            </a:r>
            <a:endParaRPr lang="en-GB" dirty="0"/>
          </a:p>
        </p:txBody>
      </p:sp>
      <p:sp>
        <p:nvSpPr>
          <p:cNvPr id="16" name="Text Placeholder 6">
            <a:extLst>
              <a:ext uri="{FF2B5EF4-FFF2-40B4-BE49-F238E27FC236}">
                <a16:creationId xmlns:a16="http://schemas.microsoft.com/office/drawing/2014/main" id="{5C1B24B7-CA04-4E8D-B2B5-DC4E1636585E}"/>
              </a:ext>
            </a:extLst>
          </p:cNvPr>
          <p:cNvSpPr>
            <a:spLocks noGrp="1"/>
          </p:cNvSpPr>
          <p:nvPr>
            <p:ph type="body" sz="quarter" idx="24" hasCustomPrompt="1"/>
          </p:nvPr>
        </p:nvSpPr>
        <p:spPr>
          <a:xfrm>
            <a:off x="415267" y="4847569"/>
            <a:ext cx="5183188" cy="1370013"/>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9633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tag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1E70-50BA-BA42-A218-ABC18C40C0A3}"/>
              </a:ext>
            </a:extLst>
          </p:cNvPr>
          <p:cNvPicPr>
            <a:picLocks noChangeAspect="1"/>
          </p:cNvPicPr>
          <p:nvPr userDrawn="1"/>
        </p:nvPicPr>
        <p:blipFill rotWithShape="1">
          <a:blip r:embed="rId2"/>
          <a:srcRect t="9162" r="17975"/>
          <a:stretch/>
        </p:blipFill>
        <p:spPr>
          <a:xfrm>
            <a:off x="9478657" y="0"/>
            <a:ext cx="2713343" cy="3574142"/>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2601221" y="6177783"/>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pic>
        <p:nvPicPr>
          <p:cNvPr id="16" name="Picture 15">
            <a:extLst>
              <a:ext uri="{FF2B5EF4-FFF2-40B4-BE49-F238E27FC236}">
                <a16:creationId xmlns:a16="http://schemas.microsoft.com/office/drawing/2014/main" id="{24CCC52F-1463-4EBC-B99B-A373A1ECE4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7" name="Slide Number Placeholder 1">
            <a:extLst>
              <a:ext uri="{FF2B5EF4-FFF2-40B4-BE49-F238E27FC236}">
                <a16:creationId xmlns:a16="http://schemas.microsoft.com/office/drawing/2014/main" id="{A7F3F838-60D3-4FEB-B2CA-08F82875A270}"/>
              </a:ext>
            </a:extLst>
          </p:cNvPr>
          <p:cNvSpPr txBox="1">
            <a:spLocks/>
          </p:cNvSpPr>
          <p:nvPr userDrawn="1"/>
        </p:nvSpPr>
        <p:spPr>
          <a:xfrm>
            <a:off x="9182100" y="62611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87542D-5C6B-4EB3-96EB-9B37C3D5D2F8}" type="slidenum">
              <a:rPr lang="en-GB" smtClean="0"/>
              <a:pPr/>
              <a:t>‹#›</a:t>
            </a:fld>
            <a:endParaRPr lang="en-GB" dirty="0"/>
          </a:p>
        </p:txBody>
      </p:sp>
      <p:sp>
        <p:nvSpPr>
          <p:cNvPr id="18" name="Rectangle 17">
            <a:extLst>
              <a:ext uri="{FF2B5EF4-FFF2-40B4-BE49-F238E27FC236}">
                <a16:creationId xmlns:a16="http://schemas.microsoft.com/office/drawing/2014/main" id="{53D576F0-DC67-4F7A-A308-E8A231AB271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AC7D8C70-D8D3-4616-8AD6-B7531CA6628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3 stages</a:t>
            </a:r>
            <a:endParaRPr lang="en-GB" dirty="0"/>
          </a:p>
        </p:txBody>
      </p:sp>
      <p:sp>
        <p:nvSpPr>
          <p:cNvPr id="20" name="Text Placeholder 6">
            <a:extLst>
              <a:ext uri="{FF2B5EF4-FFF2-40B4-BE49-F238E27FC236}">
                <a16:creationId xmlns:a16="http://schemas.microsoft.com/office/drawing/2014/main" id="{2BD0FB86-6CDA-4632-979A-2F4031FB20ED}"/>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687565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tag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1E70-50BA-BA42-A218-ABC18C40C0A3}"/>
              </a:ext>
            </a:extLst>
          </p:cNvPr>
          <p:cNvPicPr>
            <a:picLocks noChangeAspect="1"/>
          </p:cNvPicPr>
          <p:nvPr userDrawn="1"/>
        </p:nvPicPr>
        <p:blipFill rotWithShape="1">
          <a:blip r:embed="rId2"/>
          <a:srcRect t="9162" r="17975"/>
          <a:stretch/>
        </p:blipFill>
        <p:spPr>
          <a:xfrm>
            <a:off x="9478657" y="0"/>
            <a:ext cx="2713343" cy="3574142"/>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54" name="Rectangle 53">
            <a:extLst>
              <a:ext uri="{FF2B5EF4-FFF2-40B4-BE49-F238E27FC236}">
                <a16:creationId xmlns:a16="http://schemas.microsoft.com/office/drawing/2014/main" id="{C5413A5D-B0DB-4840-A6F5-293DCA8C23D9}"/>
              </a:ext>
            </a:extLst>
          </p:cNvPr>
          <p:cNvSpPr/>
          <p:nvPr userDrawn="1"/>
        </p:nvSpPr>
        <p:spPr>
          <a:xfrm>
            <a:off x="4792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8547ACD3-9D3A-184E-A273-6B9AD0E17160}"/>
              </a:ext>
            </a:extLst>
          </p:cNvPr>
          <p:cNvSpPr/>
          <p:nvPr userDrawn="1"/>
        </p:nvSpPr>
        <p:spPr>
          <a:xfrm>
            <a:off x="33616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3B1937D-5E8B-4442-A129-2CC064F9A1E0}"/>
              </a:ext>
            </a:extLst>
          </p:cNvPr>
          <p:cNvSpPr/>
          <p:nvPr userDrawn="1"/>
        </p:nvSpPr>
        <p:spPr>
          <a:xfrm>
            <a:off x="62440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7" name="Text Placeholder 35">
            <a:extLst>
              <a:ext uri="{FF2B5EF4-FFF2-40B4-BE49-F238E27FC236}">
                <a16:creationId xmlns:a16="http://schemas.microsoft.com/office/drawing/2014/main" id="{5804C198-EA49-C648-A91C-C264BEA21577}"/>
              </a:ext>
            </a:extLst>
          </p:cNvPr>
          <p:cNvSpPr>
            <a:spLocks noGrp="1"/>
          </p:cNvSpPr>
          <p:nvPr>
            <p:ph type="body" sz="quarter" idx="25" hasCustomPrompt="1"/>
          </p:nvPr>
        </p:nvSpPr>
        <p:spPr>
          <a:xfrm>
            <a:off x="479036" y="2016564"/>
            <a:ext cx="239787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8" name="Text Placeholder 35">
            <a:extLst>
              <a:ext uri="{FF2B5EF4-FFF2-40B4-BE49-F238E27FC236}">
                <a16:creationId xmlns:a16="http://schemas.microsoft.com/office/drawing/2014/main" id="{D9DE2891-000C-7A47-9395-327F4FFE972E}"/>
              </a:ext>
            </a:extLst>
          </p:cNvPr>
          <p:cNvSpPr>
            <a:spLocks noGrp="1"/>
          </p:cNvSpPr>
          <p:nvPr>
            <p:ph type="body" sz="quarter" idx="26" hasCustomPrompt="1"/>
          </p:nvPr>
        </p:nvSpPr>
        <p:spPr>
          <a:xfrm>
            <a:off x="3361656" y="2016564"/>
            <a:ext cx="239765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9" name="Text Placeholder 35">
            <a:extLst>
              <a:ext uri="{FF2B5EF4-FFF2-40B4-BE49-F238E27FC236}">
                <a16:creationId xmlns:a16="http://schemas.microsoft.com/office/drawing/2014/main" id="{144C8D64-11B4-554F-BD17-394B6F559EAD}"/>
              </a:ext>
            </a:extLst>
          </p:cNvPr>
          <p:cNvSpPr>
            <a:spLocks noGrp="1"/>
          </p:cNvSpPr>
          <p:nvPr>
            <p:ph type="body" sz="quarter" idx="27" hasCustomPrompt="1"/>
          </p:nvPr>
        </p:nvSpPr>
        <p:spPr>
          <a:xfrm>
            <a:off x="6244056" y="2016564"/>
            <a:ext cx="239765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0" name="Text Placeholder 40">
            <a:extLst>
              <a:ext uri="{FF2B5EF4-FFF2-40B4-BE49-F238E27FC236}">
                <a16:creationId xmlns:a16="http://schemas.microsoft.com/office/drawing/2014/main" id="{4A50721B-5180-6246-9B49-B012E18188B5}"/>
              </a:ext>
            </a:extLst>
          </p:cNvPr>
          <p:cNvSpPr>
            <a:spLocks noGrp="1"/>
          </p:cNvSpPr>
          <p:nvPr>
            <p:ph type="body" sz="quarter" idx="28"/>
          </p:nvPr>
        </p:nvSpPr>
        <p:spPr>
          <a:xfrm>
            <a:off x="6544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1" name="Text Placeholder 40">
            <a:extLst>
              <a:ext uri="{FF2B5EF4-FFF2-40B4-BE49-F238E27FC236}">
                <a16:creationId xmlns:a16="http://schemas.microsoft.com/office/drawing/2014/main" id="{5009098B-C9C2-6D4D-B4C8-66B13FEA524F}"/>
              </a:ext>
            </a:extLst>
          </p:cNvPr>
          <p:cNvSpPr>
            <a:spLocks noGrp="1"/>
          </p:cNvSpPr>
          <p:nvPr>
            <p:ph type="body" sz="quarter" idx="29"/>
          </p:nvPr>
        </p:nvSpPr>
        <p:spPr>
          <a:xfrm>
            <a:off x="35368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2" name="Text Placeholder 40">
            <a:extLst>
              <a:ext uri="{FF2B5EF4-FFF2-40B4-BE49-F238E27FC236}">
                <a16:creationId xmlns:a16="http://schemas.microsoft.com/office/drawing/2014/main" id="{A5DF1411-B4B7-574E-9BAB-9A4186C43E81}"/>
              </a:ext>
            </a:extLst>
          </p:cNvPr>
          <p:cNvSpPr>
            <a:spLocks noGrp="1"/>
          </p:cNvSpPr>
          <p:nvPr>
            <p:ph type="body" sz="quarter" idx="30"/>
          </p:nvPr>
        </p:nvSpPr>
        <p:spPr>
          <a:xfrm>
            <a:off x="64192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3" name="Rectangle 62">
            <a:extLst>
              <a:ext uri="{FF2B5EF4-FFF2-40B4-BE49-F238E27FC236}">
                <a16:creationId xmlns:a16="http://schemas.microsoft.com/office/drawing/2014/main" id="{6DA0BE2C-2F41-C94A-99E2-9E9C8539EC62}"/>
              </a:ext>
            </a:extLst>
          </p:cNvPr>
          <p:cNvSpPr/>
          <p:nvPr userDrawn="1"/>
        </p:nvSpPr>
        <p:spPr>
          <a:xfrm>
            <a:off x="9133199" y="2002478"/>
            <a:ext cx="2572799" cy="3991922"/>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4" name="Text Placeholder 35">
            <a:extLst>
              <a:ext uri="{FF2B5EF4-FFF2-40B4-BE49-F238E27FC236}">
                <a16:creationId xmlns:a16="http://schemas.microsoft.com/office/drawing/2014/main" id="{5615BD06-674B-6B41-A1B5-8A66AF698957}"/>
              </a:ext>
            </a:extLst>
          </p:cNvPr>
          <p:cNvSpPr>
            <a:spLocks noGrp="1"/>
          </p:cNvSpPr>
          <p:nvPr>
            <p:ph type="body" sz="quarter" idx="31" hasCustomPrompt="1"/>
          </p:nvPr>
        </p:nvSpPr>
        <p:spPr>
          <a:xfrm>
            <a:off x="9133195" y="2002478"/>
            <a:ext cx="239765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5" name="Text Placeholder 40">
            <a:extLst>
              <a:ext uri="{FF2B5EF4-FFF2-40B4-BE49-F238E27FC236}">
                <a16:creationId xmlns:a16="http://schemas.microsoft.com/office/drawing/2014/main" id="{A572828F-67C2-5748-B663-D94F10F66173}"/>
              </a:ext>
            </a:extLst>
          </p:cNvPr>
          <p:cNvSpPr>
            <a:spLocks noGrp="1"/>
          </p:cNvSpPr>
          <p:nvPr>
            <p:ph type="body" sz="quarter" idx="32"/>
          </p:nvPr>
        </p:nvSpPr>
        <p:spPr>
          <a:xfrm>
            <a:off x="9308348" y="3336786"/>
            <a:ext cx="2222500" cy="254376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20" name="Picture 19">
            <a:extLst>
              <a:ext uri="{FF2B5EF4-FFF2-40B4-BE49-F238E27FC236}">
                <a16:creationId xmlns:a16="http://schemas.microsoft.com/office/drawing/2014/main" id="{AF2ADDD6-64C2-42E4-8BC8-1D19C8E183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9" name="Rectangle 18">
            <a:extLst>
              <a:ext uri="{FF2B5EF4-FFF2-40B4-BE49-F238E27FC236}">
                <a16:creationId xmlns:a16="http://schemas.microsoft.com/office/drawing/2014/main" id="{1A375A71-02A2-4AE6-9C69-5955E9F54FC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4D82E014-C022-4946-BD0C-5DFBBCBF634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4 stages</a:t>
            </a:r>
            <a:endParaRPr lang="en-GB" dirty="0"/>
          </a:p>
        </p:txBody>
      </p:sp>
      <p:sp>
        <p:nvSpPr>
          <p:cNvPr id="22" name="Text Placeholder 6">
            <a:extLst>
              <a:ext uri="{FF2B5EF4-FFF2-40B4-BE49-F238E27FC236}">
                <a16:creationId xmlns:a16="http://schemas.microsoft.com/office/drawing/2014/main" id="{7712F491-DD76-489B-BBD3-E024ECB9B850}"/>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1661542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St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EC8B-6944-7A47-9A1B-7C92B922EC63}"/>
              </a:ext>
            </a:extLst>
          </p:cNvPr>
          <p:cNvPicPr>
            <a:picLocks noChangeAspect="1"/>
          </p:cNvPicPr>
          <p:nvPr userDrawn="1"/>
        </p:nvPicPr>
        <p:blipFill rotWithShape="1">
          <a:blip r:embed="rId2"/>
          <a:srcRect r="42095" b="14017"/>
          <a:stretch/>
        </p:blipFill>
        <p:spPr>
          <a:xfrm>
            <a:off x="9265131" y="2511926"/>
            <a:ext cx="2926869" cy="4346074"/>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30" name="Rectangle 29">
            <a:extLst>
              <a:ext uri="{FF2B5EF4-FFF2-40B4-BE49-F238E27FC236}">
                <a16:creationId xmlns:a16="http://schemas.microsoft.com/office/drawing/2014/main" id="{8B9FDD73-9E09-7945-9A46-BD5E2414CC7A}"/>
              </a:ext>
            </a:extLst>
          </p:cNvPr>
          <p:cNvSpPr/>
          <p:nvPr userDrawn="1"/>
        </p:nvSpPr>
        <p:spPr>
          <a:xfrm>
            <a:off x="479260"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 Placeholder 35">
            <a:extLst>
              <a:ext uri="{FF2B5EF4-FFF2-40B4-BE49-F238E27FC236}">
                <a16:creationId xmlns:a16="http://schemas.microsoft.com/office/drawing/2014/main" id="{19C27A68-9FF1-5044-A2C5-4DBCD9AA900B}"/>
              </a:ext>
            </a:extLst>
          </p:cNvPr>
          <p:cNvSpPr>
            <a:spLocks noGrp="1"/>
          </p:cNvSpPr>
          <p:nvPr>
            <p:ph type="body" sz="quarter" idx="34" hasCustomPrompt="1"/>
          </p:nvPr>
        </p:nvSpPr>
        <p:spPr>
          <a:xfrm>
            <a:off x="479036"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32" name="Text Placeholder 40">
            <a:extLst>
              <a:ext uri="{FF2B5EF4-FFF2-40B4-BE49-F238E27FC236}">
                <a16:creationId xmlns:a16="http://schemas.microsoft.com/office/drawing/2014/main" id="{F7B29AC3-37AB-C743-BDD2-724C756910EE}"/>
              </a:ext>
            </a:extLst>
          </p:cNvPr>
          <p:cNvSpPr>
            <a:spLocks noGrp="1"/>
          </p:cNvSpPr>
          <p:nvPr>
            <p:ph type="body" sz="quarter" idx="35"/>
          </p:nvPr>
        </p:nvSpPr>
        <p:spPr>
          <a:xfrm>
            <a:off x="654408"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37" name="Rectangle 36">
            <a:extLst>
              <a:ext uri="{FF2B5EF4-FFF2-40B4-BE49-F238E27FC236}">
                <a16:creationId xmlns:a16="http://schemas.microsoft.com/office/drawing/2014/main" id="{60F8F6B4-6036-C249-B4BA-C168CF827E1E}"/>
              </a:ext>
            </a:extLst>
          </p:cNvPr>
          <p:cNvSpPr/>
          <p:nvPr userDrawn="1"/>
        </p:nvSpPr>
        <p:spPr>
          <a:xfrm>
            <a:off x="9704437"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8" name="Text Placeholder 35">
            <a:extLst>
              <a:ext uri="{FF2B5EF4-FFF2-40B4-BE49-F238E27FC236}">
                <a16:creationId xmlns:a16="http://schemas.microsoft.com/office/drawing/2014/main" id="{8C57C1B8-9938-3E47-97E3-B2D59ED6E069}"/>
              </a:ext>
            </a:extLst>
          </p:cNvPr>
          <p:cNvSpPr>
            <a:spLocks noGrp="1"/>
          </p:cNvSpPr>
          <p:nvPr>
            <p:ph type="body" sz="quarter" idx="36" hasCustomPrompt="1"/>
          </p:nvPr>
        </p:nvSpPr>
        <p:spPr>
          <a:xfrm>
            <a:off x="9704213"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39" name="Text Placeholder 40">
            <a:extLst>
              <a:ext uri="{FF2B5EF4-FFF2-40B4-BE49-F238E27FC236}">
                <a16:creationId xmlns:a16="http://schemas.microsoft.com/office/drawing/2014/main" id="{FA070F3E-1E3F-5548-A52A-A061CB950F52}"/>
              </a:ext>
            </a:extLst>
          </p:cNvPr>
          <p:cNvSpPr>
            <a:spLocks noGrp="1"/>
          </p:cNvSpPr>
          <p:nvPr>
            <p:ph type="body" sz="quarter" idx="37"/>
          </p:nvPr>
        </p:nvSpPr>
        <p:spPr>
          <a:xfrm>
            <a:off x="9879585"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45" name="Rectangle 44">
            <a:extLst>
              <a:ext uri="{FF2B5EF4-FFF2-40B4-BE49-F238E27FC236}">
                <a16:creationId xmlns:a16="http://schemas.microsoft.com/office/drawing/2014/main" id="{261DC7A1-4BB9-5B40-AFAF-71BDEE28335E}"/>
              </a:ext>
            </a:extLst>
          </p:cNvPr>
          <p:cNvSpPr/>
          <p:nvPr userDrawn="1"/>
        </p:nvSpPr>
        <p:spPr>
          <a:xfrm>
            <a:off x="2790498"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ext Placeholder 35">
            <a:extLst>
              <a:ext uri="{FF2B5EF4-FFF2-40B4-BE49-F238E27FC236}">
                <a16:creationId xmlns:a16="http://schemas.microsoft.com/office/drawing/2014/main" id="{96A46CA0-C97B-8C42-9EB8-D546DC353576}"/>
              </a:ext>
            </a:extLst>
          </p:cNvPr>
          <p:cNvSpPr>
            <a:spLocks noGrp="1"/>
          </p:cNvSpPr>
          <p:nvPr>
            <p:ph type="body" sz="quarter" idx="38" hasCustomPrompt="1"/>
          </p:nvPr>
        </p:nvSpPr>
        <p:spPr>
          <a:xfrm>
            <a:off x="2790274"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49" name="Text Placeholder 40">
            <a:extLst>
              <a:ext uri="{FF2B5EF4-FFF2-40B4-BE49-F238E27FC236}">
                <a16:creationId xmlns:a16="http://schemas.microsoft.com/office/drawing/2014/main" id="{F6925924-8438-2446-A508-AE1269688610}"/>
              </a:ext>
            </a:extLst>
          </p:cNvPr>
          <p:cNvSpPr>
            <a:spLocks noGrp="1"/>
          </p:cNvSpPr>
          <p:nvPr>
            <p:ph type="body" sz="quarter" idx="39"/>
          </p:nvPr>
        </p:nvSpPr>
        <p:spPr>
          <a:xfrm>
            <a:off x="2965646"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0" name="Rectangle 49">
            <a:extLst>
              <a:ext uri="{FF2B5EF4-FFF2-40B4-BE49-F238E27FC236}">
                <a16:creationId xmlns:a16="http://schemas.microsoft.com/office/drawing/2014/main" id="{6C128985-4F07-4340-B117-75623A4798A1}"/>
              </a:ext>
            </a:extLst>
          </p:cNvPr>
          <p:cNvSpPr/>
          <p:nvPr userDrawn="1"/>
        </p:nvSpPr>
        <p:spPr>
          <a:xfrm>
            <a:off x="5095449"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1" name="Text Placeholder 35">
            <a:extLst>
              <a:ext uri="{FF2B5EF4-FFF2-40B4-BE49-F238E27FC236}">
                <a16:creationId xmlns:a16="http://schemas.microsoft.com/office/drawing/2014/main" id="{EB203576-247F-594B-AA0C-9AC9BFBC6179}"/>
              </a:ext>
            </a:extLst>
          </p:cNvPr>
          <p:cNvSpPr>
            <a:spLocks noGrp="1"/>
          </p:cNvSpPr>
          <p:nvPr>
            <p:ph type="body" sz="quarter" idx="40" hasCustomPrompt="1"/>
          </p:nvPr>
        </p:nvSpPr>
        <p:spPr>
          <a:xfrm>
            <a:off x="5095225"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2" name="Text Placeholder 40">
            <a:extLst>
              <a:ext uri="{FF2B5EF4-FFF2-40B4-BE49-F238E27FC236}">
                <a16:creationId xmlns:a16="http://schemas.microsoft.com/office/drawing/2014/main" id="{8E39356C-DCED-4B4E-8FD2-8A44E096E63D}"/>
              </a:ext>
            </a:extLst>
          </p:cNvPr>
          <p:cNvSpPr>
            <a:spLocks noGrp="1"/>
          </p:cNvSpPr>
          <p:nvPr>
            <p:ph type="body" sz="quarter" idx="41"/>
          </p:nvPr>
        </p:nvSpPr>
        <p:spPr>
          <a:xfrm>
            <a:off x="5270597"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3" name="Rectangle 52">
            <a:extLst>
              <a:ext uri="{FF2B5EF4-FFF2-40B4-BE49-F238E27FC236}">
                <a16:creationId xmlns:a16="http://schemas.microsoft.com/office/drawing/2014/main" id="{F8CE159F-99AC-9C44-9745-594FE14FF5A8}"/>
              </a:ext>
            </a:extLst>
          </p:cNvPr>
          <p:cNvSpPr/>
          <p:nvPr userDrawn="1"/>
        </p:nvSpPr>
        <p:spPr>
          <a:xfrm>
            <a:off x="7400053"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4" name="Text Placeholder 35">
            <a:extLst>
              <a:ext uri="{FF2B5EF4-FFF2-40B4-BE49-F238E27FC236}">
                <a16:creationId xmlns:a16="http://schemas.microsoft.com/office/drawing/2014/main" id="{D5458CC4-909A-7E47-A02A-3B88B26C134B}"/>
              </a:ext>
            </a:extLst>
          </p:cNvPr>
          <p:cNvSpPr>
            <a:spLocks noGrp="1"/>
          </p:cNvSpPr>
          <p:nvPr>
            <p:ph type="body" sz="quarter" idx="42" hasCustomPrompt="1"/>
          </p:nvPr>
        </p:nvSpPr>
        <p:spPr>
          <a:xfrm>
            <a:off x="7399829"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5" name="Text Placeholder 40">
            <a:extLst>
              <a:ext uri="{FF2B5EF4-FFF2-40B4-BE49-F238E27FC236}">
                <a16:creationId xmlns:a16="http://schemas.microsoft.com/office/drawing/2014/main" id="{FB9277D2-3FED-8644-89D6-89DB3FDD59FF}"/>
              </a:ext>
            </a:extLst>
          </p:cNvPr>
          <p:cNvSpPr>
            <a:spLocks noGrp="1"/>
          </p:cNvSpPr>
          <p:nvPr>
            <p:ph type="body" sz="quarter" idx="43"/>
          </p:nvPr>
        </p:nvSpPr>
        <p:spPr>
          <a:xfrm>
            <a:off x="7575201"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22" name="Picture 21">
            <a:extLst>
              <a:ext uri="{FF2B5EF4-FFF2-40B4-BE49-F238E27FC236}">
                <a16:creationId xmlns:a16="http://schemas.microsoft.com/office/drawing/2014/main" id="{ECBB76C2-AAB2-4D1E-869D-46076497BC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5 stages</a:t>
            </a:r>
            <a:endParaRPr lang="en-GB" dirty="0"/>
          </a:p>
        </p:txBody>
      </p:sp>
      <p:sp>
        <p:nvSpPr>
          <p:cNvPr id="25" name="Text Placeholder 6">
            <a:extLst>
              <a:ext uri="{FF2B5EF4-FFF2-40B4-BE49-F238E27FC236}">
                <a16:creationId xmlns:a16="http://schemas.microsoft.com/office/drawing/2014/main" id="{04FBFF46-BB30-4D8F-A4C2-0956EF529F53}"/>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244213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appy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person&#10;&#10;Description automatically generated">
            <a:extLst>
              <a:ext uri="{FF2B5EF4-FFF2-40B4-BE49-F238E27FC236}">
                <a16:creationId xmlns:a16="http://schemas.microsoft.com/office/drawing/2014/main" id="{DF4CF2F5-CBC9-4B30-8A19-72977C6D89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1" y="1"/>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91B41E1B-424C-48BE-8B6B-A734316ADF7D}"/>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6DD40145-7FA8-4783-B18F-01F8E09701E8}"/>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21EA6D3B-0498-4650-84DF-93F210D39C0A}"/>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1521824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St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EC8B-6944-7A47-9A1B-7C92B922EC63}"/>
              </a:ext>
            </a:extLst>
          </p:cNvPr>
          <p:cNvPicPr>
            <a:picLocks noChangeAspect="1"/>
          </p:cNvPicPr>
          <p:nvPr userDrawn="1"/>
        </p:nvPicPr>
        <p:blipFill rotWithShape="1">
          <a:blip r:embed="rId2"/>
          <a:srcRect r="42095" b="14017"/>
          <a:stretch/>
        </p:blipFill>
        <p:spPr>
          <a:xfrm>
            <a:off x="9265131" y="2511926"/>
            <a:ext cx="2926869" cy="4346074"/>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pic>
        <p:nvPicPr>
          <p:cNvPr id="22" name="Picture 21">
            <a:extLst>
              <a:ext uri="{FF2B5EF4-FFF2-40B4-BE49-F238E27FC236}">
                <a16:creationId xmlns:a16="http://schemas.microsoft.com/office/drawing/2014/main" id="{ECBB76C2-AAB2-4D1E-869D-46076497BC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6 stages</a:t>
            </a:r>
            <a:endParaRPr lang="en-GB" dirty="0"/>
          </a:p>
        </p:txBody>
      </p:sp>
      <p:sp>
        <p:nvSpPr>
          <p:cNvPr id="25" name="Text Placeholder 6">
            <a:extLst>
              <a:ext uri="{FF2B5EF4-FFF2-40B4-BE49-F238E27FC236}">
                <a16:creationId xmlns:a16="http://schemas.microsoft.com/office/drawing/2014/main" id="{04FBFF46-BB30-4D8F-A4C2-0956EF529F53}"/>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61" name="Rectangle 60">
            <a:extLst>
              <a:ext uri="{FF2B5EF4-FFF2-40B4-BE49-F238E27FC236}">
                <a16:creationId xmlns:a16="http://schemas.microsoft.com/office/drawing/2014/main" id="{47A33D06-1EAE-4D42-BD90-9B587543E04E}"/>
              </a:ext>
            </a:extLst>
          </p:cNvPr>
          <p:cNvSpPr/>
          <p:nvPr userDrawn="1"/>
        </p:nvSpPr>
        <p:spPr>
          <a:xfrm>
            <a:off x="251813"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2" name="Text Placeholder 35">
            <a:extLst>
              <a:ext uri="{FF2B5EF4-FFF2-40B4-BE49-F238E27FC236}">
                <a16:creationId xmlns:a16="http://schemas.microsoft.com/office/drawing/2014/main" id="{E969B702-2D90-4A8C-818E-BE349557B45E}"/>
              </a:ext>
            </a:extLst>
          </p:cNvPr>
          <p:cNvSpPr>
            <a:spLocks noGrp="1"/>
          </p:cNvSpPr>
          <p:nvPr>
            <p:ph type="body" sz="quarter" idx="38" hasCustomPrompt="1"/>
          </p:nvPr>
        </p:nvSpPr>
        <p:spPr>
          <a:xfrm>
            <a:off x="258533" y="2028678"/>
            <a:ext cx="148825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4" name="Rectangle 63">
            <a:extLst>
              <a:ext uri="{FF2B5EF4-FFF2-40B4-BE49-F238E27FC236}">
                <a16:creationId xmlns:a16="http://schemas.microsoft.com/office/drawing/2014/main" id="{C443621B-4CB3-4E1A-A2AE-720BADB52B26}"/>
              </a:ext>
            </a:extLst>
          </p:cNvPr>
          <p:cNvSpPr/>
          <p:nvPr userDrawn="1"/>
        </p:nvSpPr>
        <p:spPr>
          <a:xfrm>
            <a:off x="2210079"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5" name="Text Placeholder 35">
            <a:extLst>
              <a:ext uri="{FF2B5EF4-FFF2-40B4-BE49-F238E27FC236}">
                <a16:creationId xmlns:a16="http://schemas.microsoft.com/office/drawing/2014/main" id="{ECECEC0B-3D8D-4F78-B65E-CEEB7F56B6FA}"/>
              </a:ext>
            </a:extLst>
          </p:cNvPr>
          <p:cNvSpPr>
            <a:spLocks noGrp="1"/>
          </p:cNvSpPr>
          <p:nvPr>
            <p:ph type="body" sz="quarter" idx="40" hasCustomPrompt="1"/>
          </p:nvPr>
        </p:nvSpPr>
        <p:spPr>
          <a:xfrm>
            <a:off x="2209149" y="2028678"/>
            <a:ext cx="1513753"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7" name="Rectangle 66">
            <a:extLst>
              <a:ext uri="{FF2B5EF4-FFF2-40B4-BE49-F238E27FC236}">
                <a16:creationId xmlns:a16="http://schemas.microsoft.com/office/drawing/2014/main" id="{AF4F4918-3112-40A9-B65C-A32B1F402BF2}"/>
              </a:ext>
            </a:extLst>
          </p:cNvPr>
          <p:cNvSpPr/>
          <p:nvPr userDrawn="1"/>
        </p:nvSpPr>
        <p:spPr>
          <a:xfrm>
            <a:off x="417857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Text Placeholder 35">
            <a:extLst>
              <a:ext uri="{FF2B5EF4-FFF2-40B4-BE49-F238E27FC236}">
                <a16:creationId xmlns:a16="http://schemas.microsoft.com/office/drawing/2014/main" id="{F28A5266-BA48-484D-9F91-46D04A781338}"/>
              </a:ext>
            </a:extLst>
          </p:cNvPr>
          <p:cNvSpPr>
            <a:spLocks noGrp="1"/>
          </p:cNvSpPr>
          <p:nvPr>
            <p:ph type="body" sz="quarter" idx="42" hasCustomPrompt="1"/>
          </p:nvPr>
        </p:nvSpPr>
        <p:spPr>
          <a:xfrm>
            <a:off x="4189999" y="2028678"/>
            <a:ext cx="1501398"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0" name="Rectangle 69">
            <a:extLst>
              <a:ext uri="{FF2B5EF4-FFF2-40B4-BE49-F238E27FC236}">
                <a16:creationId xmlns:a16="http://schemas.microsoft.com/office/drawing/2014/main" id="{306A64D0-8B54-443B-8C2A-AC90A4B3C517}"/>
              </a:ext>
            </a:extLst>
          </p:cNvPr>
          <p:cNvSpPr/>
          <p:nvPr userDrawn="1"/>
        </p:nvSpPr>
        <p:spPr>
          <a:xfrm>
            <a:off x="6147069"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1" name="Text Placeholder 35">
            <a:extLst>
              <a:ext uri="{FF2B5EF4-FFF2-40B4-BE49-F238E27FC236}">
                <a16:creationId xmlns:a16="http://schemas.microsoft.com/office/drawing/2014/main" id="{A614EA7C-BDC5-4FDE-913B-662DF1E39444}"/>
              </a:ext>
            </a:extLst>
          </p:cNvPr>
          <p:cNvSpPr>
            <a:spLocks noGrp="1"/>
          </p:cNvSpPr>
          <p:nvPr>
            <p:ph type="body" sz="quarter" idx="44" hasCustomPrompt="1"/>
          </p:nvPr>
        </p:nvSpPr>
        <p:spPr>
          <a:xfrm>
            <a:off x="6159578" y="2028678"/>
            <a:ext cx="150031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3" name="Rectangle 72">
            <a:extLst>
              <a:ext uri="{FF2B5EF4-FFF2-40B4-BE49-F238E27FC236}">
                <a16:creationId xmlns:a16="http://schemas.microsoft.com/office/drawing/2014/main" id="{318F6E51-B6BE-439C-8449-84F6671EE3E7}"/>
              </a:ext>
            </a:extLst>
          </p:cNvPr>
          <p:cNvSpPr/>
          <p:nvPr userDrawn="1"/>
        </p:nvSpPr>
        <p:spPr>
          <a:xfrm>
            <a:off x="811556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 Placeholder 35">
            <a:extLst>
              <a:ext uri="{FF2B5EF4-FFF2-40B4-BE49-F238E27FC236}">
                <a16:creationId xmlns:a16="http://schemas.microsoft.com/office/drawing/2014/main" id="{C5104A83-B738-4265-8E9E-8E27AE76B037}"/>
              </a:ext>
            </a:extLst>
          </p:cNvPr>
          <p:cNvSpPr>
            <a:spLocks noGrp="1"/>
          </p:cNvSpPr>
          <p:nvPr>
            <p:ph type="body" sz="quarter" idx="46" hasCustomPrompt="1"/>
          </p:nvPr>
        </p:nvSpPr>
        <p:spPr>
          <a:xfrm>
            <a:off x="8124399" y="2028678"/>
            <a:ext cx="149585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6" name="Rectangle 75">
            <a:extLst>
              <a:ext uri="{FF2B5EF4-FFF2-40B4-BE49-F238E27FC236}">
                <a16:creationId xmlns:a16="http://schemas.microsoft.com/office/drawing/2014/main" id="{A8B57032-18CE-4064-AFE1-6A0302A02800}"/>
              </a:ext>
            </a:extLst>
          </p:cNvPr>
          <p:cNvSpPr/>
          <p:nvPr userDrawn="1"/>
        </p:nvSpPr>
        <p:spPr>
          <a:xfrm>
            <a:off x="10084057"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7" name="Text Placeholder 35">
            <a:extLst>
              <a:ext uri="{FF2B5EF4-FFF2-40B4-BE49-F238E27FC236}">
                <a16:creationId xmlns:a16="http://schemas.microsoft.com/office/drawing/2014/main" id="{2B345BC8-8D63-4AC6-9DFD-98B6CD13FE6C}"/>
              </a:ext>
            </a:extLst>
          </p:cNvPr>
          <p:cNvSpPr>
            <a:spLocks noGrp="1"/>
          </p:cNvSpPr>
          <p:nvPr>
            <p:ph type="body" sz="quarter" idx="48" hasCustomPrompt="1"/>
          </p:nvPr>
        </p:nvSpPr>
        <p:spPr>
          <a:xfrm>
            <a:off x="10093262" y="2028678"/>
            <a:ext cx="1479613"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8" name="Text Placeholder 40">
            <a:extLst>
              <a:ext uri="{FF2B5EF4-FFF2-40B4-BE49-F238E27FC236}">
                <a16:creationId xmlns:a16="http://schemas.microsoft.com/office/drawing/2014/main" id="{EB389AB7-4135-4E98-B896-F8A9D66152FE}"/>
              </a:ext>
            </a:extLst>
          </p:cNvPr>
          <p:cNvSpPr>
            <a:spLocks noGrp="1"/>
          </p:cNvSpPr>
          <p:nvPr>
            <p:ph type="body" sz="quarter" idx="49"/>
          </p:nvPr>
        </p:nvSpPr>
        <p:spPr>
          <a:xfrm>
            <a:off x="10177918" y="3239605"/>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3" name="Text Placeholder 40">
            <a:extLst>
              <a:ext uri="{FF2B5EF4-FFF2-40B4-BE49-F238E27FC236}">
                <a16:creationId xmlns:a16="http://schemas.microsoft.com/office/drawing/2014/main" id="{22C1654A-4A50-4D5A-BCC6-E1989853E81C}"/>
              </a:ext>
            </a:extLst>
          </p:cNvPr>
          <p:cNvSpPr>
            <a:spLocks noGrp="1"/>
          </p:cNvSpPr>
          <p:nvPr>
            <p:ph type="body" sz="quarter" idx="50"/>
          </p:nvPr>
        </p:nvSpPr>
        <p:spPr>
          <a:xfrm>
            <a:off x="317329" y="3237961"/>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4" name="Text Placeholder 40">
            <a:extLst>
              <a:ext uri="{FF2B5EF4-FFF2-40B4-BE49-F238E27FC236}">
                <a16:creationId xmlns:a16="http://schemas.microsoft.com/office/drawing/2014/main" id="{7590D40B-0A1D-4BEB-AA50-F47F1C789B23}"/>
              </a:ext>
            </a:extLst>
          </p:cNvPr>
          <p:cNvSpPr>
            <a:spLocks noGrp="1"/>
          </p:cNvSpPr>
          <p:nvPr>
            <p:ph type="body" sz="quarter" idx="51"/>
          </p:nvPr>
        </p:nvSpPr>
        <p:spPr>
          <a:xfrm>
            <a:off x="2313700"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5" name="Text Placeholder 40">
            <a:extLst>
              <a:ext uri="{FF2B5EF4-FFF2-40B4-BE49-F238E27FC236}">
                <a16:creationId xmlns:a16="http://schemas.microsoft.com/office/drawing/2014/main" id="{F1F8639E-9955-4B00-B3C5-85E416B54513}"/>
              </a:ext>
            </a:extLst>
          </p:cNvPr>
          <p:cNvSpPr>
            <a:spLocks noGrp="1"/>
          </p:cNvSpPr>
          <p:nvPr>
            <p:ph type="body" sz="quarter" idx="52"/>
          </p:nvPr>
        </p:nvSpPr>
        <p:spPr>
          <a:xfrm>
            <a:off x="4265400"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6" name="Text Placeholder 40">
            <a:extLst>
              <a:ext uri="{FF2B5EF4-FFF2-40B4-BE49-F238E27FC236}">
                <a16:creationId xmlns:a16="http://schemas.microsoft.com/office/drawing/2014/main" id="{CEC1CD5F-6F51-46AC-85FD-6359167DDC7A}"/>
              </a:ext>
            </a:extLst>
          </p:cNvPr>
          <p:cNvSpPr>
            <a:spLocks noGrp="1"/>
          </p:cNvSpPr>
          <p:nvPr>
            <p:ph type="body" sz="quarter" idx="53"/>
          </p:nvPr>
        </p:nvSpPr>
        <p:spPr>
          <a:xfrm>
            <a:off x="6245575"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7" name="Text Placeholder 40">
            <a:extLst>
              <a:ext uri="{FF2B5EF4-FFF2-40B4-BE49-F238E27FC236}">
                <a16:creationId xmlns:a16="http://schemas.microsoft.com/office/drawing/2014/main" id="{E901A7F8-4FB7-4FB9-A98C-AA7612964DA7}"/>
              </a:ext>
            </a:extLst>
          </p:cNvPr>
          <p:cNvSpPr>
            <a:spLocks noGrp="1"/>
          </p:cNvSpPr>
          <p:nvPr>
            <p:ph type="body" sz="quarter" idx="54"/>
          </p:nvPr>
        </p:nvSpPr>
        <p:spPr>
          <a:xfrm>
            <a:off x="8214070" y="3235303"/>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Tree>
    <p:extLst>
      <p:ext uri="{BB962C8B-B14F-4D97-AF65-F5344CB8AC3E}">
        <p14:creationId xmlns:p14="http://schemas.microsoft.com/office/powerpoint/2010/main" val="207328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Righ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68C3CF0-EDE0-41E7-90BE-6658867FA7F3}"/>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4" y="1800000"/>
            <a:ext cx="7028953" cy="4418051"/>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5464D7F2-2738-4DD6-9804-14CE014409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0" name="Rectangle 9">
            <a:extLst>
              <a:ext uri="{FF2B5EF4-FFF2-40B4-BE49-F238E27FC236}">
                <a16:creationId xmlns:a16="http://schemas.microsoft.com/office/drawing/2014/main" id="{75F6F180-AB11-4527-B626-D97C6BF4248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14C29F6F-C163-420D-97CC-76412D34F292}"/>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table slide</a:t>
            </a:r>
            <a:endParaRPr lang="en-GB" dirty="0"/>
          </a:p>
        </p:txBody>
      </p:sp>
      <p:sp>
        <p:nvSpPr>
          <p:cNvPr id="13" name="Text Placeholder 6">
            <a:extLst>
              <a:ext uri="{FF2B5EF4-FFF2-40B4-BE49-F238E27FC236}">
                <a16:creationId xmlns:a16="http://schemas.microsoft.com/office/drawing/2014/main" id="{F6ACB914-7340-43FB-913A-9487D1B68E61}"/>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64396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24544" y="1800000"/>
            <a:ext cx="11332027" cy="4408526"/>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7" name="Picture 6">
            <a:extLst>
              <a:ext uri="{FF2B5EF4-FFF2-40B4-BE49-F238E27FC236}">
                <a16:creationId xmlns:a16="http://schemas.microsoft.com/office/drawing/2014/main" id="{F66F6E25-8280-4690-947C-D0F36D6637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9" name="Rectangle 8">
            <a:extLst>
              <a:ext uri="{FF2B5EF4-FFF2-40B4-BE49-F238E27FC236}">
                <a16:creationId xmlns:a16="http://schemas.microsoft.com/office/drawing/2014/main" id="{994A7B83-05EC-4DDD-B5D8-A0AC5450300C}"/>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20CB62F3-143F-445A-BBC5-D8A464DEECD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Table only slide</a:t>
            </a:r>
            <a:endParaRPr lang="en-GB" dirty="0"/>
          </a:p>
        </p:txBody>
      </p:sp>
      <p:sp>
        <p:nvSpPr>
          <p:cNvPr id="12" name="Text Placeholder 6">
            <a:extLst>
              <a:ext uri="{FF2B5EF4-FFF2-40B4-BE49-F238E27FC236}">
                <a16:creationId xmlns:a16="http://schemas.microsoft.com/office/drawing/2014/main" id="{FCA82E2A-12E8-4BEA-8484-E8142C99FC70}"/>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55229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Righ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4" y="1800001"/>
            <a:ext cx="7028953" cy="4418051"/>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12" name="Picture 11">
            <a:extLst>
              <a:ext uri="{FF2B5EF4-FFF2-40B4-BE49-F238E27FC236}">
                <a16:creationId xmlns:a16="http://schemas.microsoft.com/office/drawing/2014/main" id="{2AE9E8AA-41E9-4B2E-A604-FACD5A5DB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5342EA0E-BFF4-499A-9126-032D30FD013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49BF0055-222A-4114-952B-55BC3854367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chart slide</a:t>
            </a:r>
            <a:endParaRPr lang="en-GB" dirty="0"/>
          </a:p>
        </p:txBody>
      </p:sp>
      <p:sp>
        <p:nvSpPr>
          <p:cNvPr id="14" name="Text Placeholder 6">
            <a:extLst>
              <a:ext uri="{FF2B5EF4-FFF2-40B4-BE49-F238E27FC236}">
                <a16:creationId xmlns:a16="http://schemas.microsoft.com/office/drawing/2014/main" id="{C5F444F1-59D8-45DB-B52F-F7457A8D24BC}"/>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5" name="Content Placeholder 2">
            <a:extLst>
              <a:ext uri="{FF2B5EF4-FFF2-40B4-BE49-F238E27FC236}">
                <a16:creationId xmlns:a16="http://schemas.microsoft.com/office/drawing/2014/main" id="{7CF7DD14-DF26-4216-8376-F84F3656B57F}"/>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49778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24544" y="1790476"/>
            <a:ext cx="11332027" cy="445792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7" name="Picture 6">
            <a:extLst>
              <a:ext uri="{FF2B5EF4-FFF2-40B4-BE49-F238E27FC236}">
                <a16:creationId xmlns:a16="http://schemas.microsoft.com/office/drawing/2014/main" id="{3CCC0DAB-C431-46DC-AD96-7D3FACCA7B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63A7FF20-1F5C-4182-891F-E10BC4628A9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BB338666-5A7B-4746-ADDB-6279C03CD169}"/>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Chart only slide</a:t>
            </a:r>
            <a:endParaRPr lang="en-GB" dirty="0"/>
          </a:p>
        </p:txBody>
      </p:sp>
      <p:sp>
        <p:nvSpPr>
          <p:cNvPr id="12" name="Text Placeholder 6">
            <a:extLst>
              <a:ext uri="{FF2B5EF4-FFF2-40B4-BE49-F238E27FC236}">
                <a16:creationId xmlns:a16="http://schemas.microsoft.com/office/drawing/2014/main" id="{3372864B-BF9F-4A32-ADAB-9887FF6FA2ED}"/>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4208516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99832" y="1780950"/>
            <a:ext cx="3334502" cy="4427577"/>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780950"/>
            <a:ext cx="3334502" cy="4427576"/>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pic>
        <p:nvPicPr>
          <p:cNvPr id="9" name="Picture 8">
            <a:extLst>
              <a:ext uri="{FF2B5EF4-FFF2-40B4-BE49-F238E27FC236}">
                <a16:creationId xmlns:a16="http://schemas.microsoft.com/office/drawing/2014/main" id="{1A2D1E8A-8B08-4E7E-BEAB-D0300F028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3" name="Rectangle 12">
            <a:extLst>
              <a:ext uri="{FF2B5EF4-FFF2-40B4-BE49-F238E27FC236}">
                <a16:creationId xmlns:a16="http://schemas.microsoft.com/office/drawing/2014/main" id="{1E1BA03E-9E28-433B-915E-D397B6A30027}"/>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06A3C8E2-E62F-4079-B4A4-A38F13C67D1B}"/>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2 charts</a:t>
            </a:r>
            <a:endParaRPr lang="en-GB" dirty="0"/>
          </a:p>
        </p:txBody>
      </p:sp>
      <p:sp>
        <p:nvSpPr>
          <p:cNvPr id="16" name="Text Placeholder 6">
            <a:extLst>
              <a:ext uri="{FF2B5EF4-FFF2-40B4-BE49-F238E27FC236}">
                <a16:creationId xmlns:a16="http://schemas.microsoft.com/office/drawing/2014/main" id="{FCC7F9D7-D427-45C7-B41A-2B63EE6282F9}"/>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7" name="Content Placeholder 2">
            <a:extLst>
              <a:ext uri="{FF2B5EF4-FFF2-40B4-BE49-F238E27FC236}">
                <a16:creationId xmlns:a16="http://schemas.microsoft.com/office/drawing/2014/main" id="{DCD083F3-995F-41F2-82B2-B0F9BCCEC4AA}"/>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596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Confetti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A0B4B331-2378-4205-AC4C-587A25FEC3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5DD9B60B-12FD-4580-958C-7044D0BB2C3D}"/>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F640EA8B-7106-4310-A125-54F6FBBDE79D}"/>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2836393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Door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ree, outdoor, plant, red&#10;&#10;Description automatically generated">
            <a:extLst>
              <a:ext uri="{FF2B5EF4-FFF2-40B4-BE49-F238E27FC236}">
                <a16:creationId xmlns:a16="http://schemas.microsoft.com/office/drawing/2014/main" id="{C0DE9EAE-E430-469B-B416-9C730AEAFC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1280" y="0"/>
            <a:ext cx="12192000" cy="6858001"/>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 y="1"/>
            <a:ext cx="12189572" cy="6857999"/>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41" name="Title 3">
            <a:extLst>
              <a:ext uri="{FF2B5EF4-FFF2-40B4-BE49-F238E27FC236}">
                <a16:creationId xmlns:a16="http://schemas.microsoft.com/office/drawing/2014/main" id="{EF0CC505-3F1F-2343-8D30-97964582441F}"/>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40" name="Subtitle 2">
            <a:extLst>
              <a:ext uri="{FF2B5EF4-FFF2-40B4-BE49-F238E27FC236}">
                <a16:creationId xmlns:a16="http://schemas.microsoft.com/office/drawing/2014/main" id="{6A60678E-A454-354A-B4B9-EAB11B969674}"/>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9063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Happ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person&#10;&#10;Description automatically generated">
            <a:extLst>
              <a:ext uri="{FF2B5EF4-FFF2-40B4-BE49-F238E27FC236}">
                <a16:creationId xmlns:a16="http://schemas.microsoft.com/office/drawing/2014/main" id="{18E8CF89-1785-45E0-B5C5-1804C5221C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4A0BADAC-3F71-465F-990B-DE33520248B8}"/>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73A52FE2-3E92-46EC-B4B1-59FB53538935}"/>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2893057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Mai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text&#10;&#10;Description automatically generated">
            <a:extLst>
              <a:ext uri="{FF2B5EF4-FFF2-40B4-BE49-F238E27FC236}">
                <a16:creationId xmlns:a16="http://schemas.microsoft.com/office/drawing/2014/main" id="{27CDC051-DCD2-450D-8722-CB1D5C7EA0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0" y="-2"/>
            <a:ext cx="12192000" cy="6858001"/>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AF15156B-339F-4057-9635-0293D184B0AA}"/>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451288D4-A7CF-43CB-9D80-AC119722816C}"/>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5623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i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ext&#10;&#10;Description automatically generated">
            <a:extLst>
              <a:ext uri="{FF2B5EF4-FFF2-40B4-BE49-F238E27FC236}">
                <a16:creationId xmlns:a16="http://schemas.microsoft.com/office/drawing/2014/main" id="{59C135B9-BBD4-4C1A-B428-07CAA57DE8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0" y="-1"/>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0E514967-D186-4B0B-BC63-DD91D30257A5}"/>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793E8C4D-CE7B-4E72-BDA9-39DB23396AB3}"/>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D24C7D19-BB4F-4EF8-80D9-7BE2514FCCFD}"/>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2519717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Reading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98F557B6-D8AA-4FF7-B215-B664B5217A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1280" y="-9635"/>
            <a:ext cx="12192000" cy="687727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280" y="-9635"/>
            <a:ext cx="12192000" cy="6889406"/>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4" name="Title 3">
            <a:extLst>
              <a:ext uri="{FF2B5EF4-FFF2-40B4-BE49-F238E27FC236}">
                <a16:creationId xmlns:a16="http://schemas.microsoft.com/office/drawing/2014/main" id="{935FA2FF-A04D-4F21-BAE1-B48B5C97595E}"/>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5" name="Subtitle 2">
            <a:extLst>
              <a:ext uri="{FF2B5EF4-FFF2-40B4-BE49-F238E27FC236}">
                <a16:creationId xmlns:a16="http://schemas.microsoft.com/office/drawing/2014/main" id="{C3B047E4-D9EA-470D-8D3E-AAE75A1352BE}"/>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2533357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C0C179-A67C-074B-845F-F92CAD1E9F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2775" y="507629"/>
            <a:ext cx="4027064" cy="638265"/>
          </a:xfrm>
          <a:prstGeom prst="rect">
            <a:avLst/>
          </a:prstGeom>
        </p:spPr>
      </p:pic>
      <p:sp>
        <p:nvSpPr>
          <p:cNvPr id="6" name="Rectangle 5">
            <a:extLst>
              <a:ext uri="{FF2B5EF4-FFF2-40B4-BE49-F238E27FC236}">
                <a16:creationId xmlns:a16="http://schemas.microsoft.com/office/drawing/2014/main" id="{DA1ADAC1-83FD-4AD7-BAEE-4952FE08A6B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D1C7821-C59F-44D3-BDBC-CAFB7445C152}"/>
              </a:ext>
            </a:extLst>
          </p:cNvPr>
          <p:cNvPicPr>
            <a:picLocks noChangeAspect="1"/>
          </p:cNvPicPr>
          <p:nvPr userDrawn="1"/>
        </p:nvPicPr>
        <p:blipFill rotWithShape="1">
          <a:blip r:embed="rId4"/>
          <a:srcRect t="9162" r="17975"/>
          <a:stretch/>
        </p:blipFill>
        <p:spPr>
          <a:xfrm>
            <a:off x="9478657" y="0"/>
            <a:ext cx="2713343" cy="3574142"/>
          </a:xfrm>
          <a:prstGeom prst="rect">
            <a:avLst/>
          </a:prstGeom>
        </p:spPr>
      </p:pic>
      <p:sp>
        <p:nvSpPr>
          <p:cNvPr id="13" name="Title 3">
            <a:extLst>
              <a:ext uri="{FF2B5EF4-FFF2-40B4-BE49-F238E27FC236}">
                <a16:creationId xmlns:a16="http://schemas.microsoft.com/office/drawing/2014/main" id="{B3E62B0D-1400-4128-B8D6-288C00B07D0A}"/>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tx1"/>
                </a:solidFill>
              </a:defRPr>
            </a:lvl1pPr>
          </a:lstStyle>
          <a:p>
            <a:r>
              <a:rPr lang="en-GB" dirty="0"/>
              <a:t>CLICK TO EDIT E.G. “THANK YOU”</a:t>
            </a:r>
            <a:endParaRPr lang="en-US" dirty="0"/>
          </a:p>
        </p:txBody>
      </p:sp>
      <p:sp>
        <p:nvSpPr>
          <p:cNvPr id="14" name="Subtitle 2">
            <a:extLst>
              <a:ext uri="{FF2B5EF4-FFF2-40B4-BE49-F238E27FC236}">
                <a16:creationId xmlns:a16="http://schemas.microsoft.com/office/drawing/2014/main" id="{A89F1F6E-78B6-459A-866C-3165223B96A9}"/>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3054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Reading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F01F053B-EA68-4703-907E-7E15F96856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0" y="-9635"/>
            <a:ext cx="12205313" cy="687727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rotWithShape="1">
          <a:blip r:embed="rId3"/>
          <a:srcRect t="961" r="961"/>
          <a:stretch/>
        </p:blipFill>
        <p:spPr>
          <a:xfrm>
            <a:off x="0" y="-9635"/>
            <a:ext cx="12205313" cy="6877271"/>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ED3F3304-66DE-4F29-90EB-5BC19F5774C0}"/>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11EA8EB2-3081-4B7E-9F1C-654550BC9A44}"/>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A5E2838D-A8DD-4BF1-868D-0F660F5599CD}"/>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255628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81EA6-D1F1-D543-82CC-B020DB67B186}"/>
              </a:ext>
            </a:extLst>
          </p:cNvPr>
          <p:cNvPicPr>
            <a:picLocks noChangeAspect="1"/>
          </p:cNvPicPr>
          <p:nvPr userDrawn="1"/>
        </p:nvPicPr>
        <p:blipFill rotWithShape="1">
          <a:blip r:embed="rId3"/>
          <a:srcRect r="26448" b="2359"/>
          <a:stretch/>
        </p:blipFill>
        <p:spPr>
          <a:xfrm>
            <a:off x="10196287" y="3706793"/>
            <a:ext cx="1995713" cy="3151207"/>
          </a:xfrm>
          <a:prstGeom prst="rect">
            <a:avLst/>
          </a:prstGeom>
        </p:spPr>
      </p:pic>
      <p:pic>
        <p:nvPicPr>
          <p:cNvPr id="8" name="Picture 7">
            <a:extLst>
              <a:ext uri="{FF2B5EF4-FFF2-40B4-BE49-F238E27FC236}">
                <a16:creationId xmlns:a16="http://schemas.microsoft.com/office/drawing/2014/main" id="{23C68492-8D5F-6346-B766-88FD9D4D6D9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5" y="507629"/>
            <a:ext cx="4027064" cy="638265"/>
          </a:xfrm>
          <a:prstGeom prst="rect">
            <a:avLst/>
          </a:prstGeom>
        </p:spPr>
      </p:pic>
      <p:sp>
        <p:nvSpPr>
          <p:cNvPr id="9" name="Rectangle 8">
            <a:extLst>
              <a:ext uri="{FF2B5EF4-FFF2-40B4-BE49-F238E27FC236}">
                <a16:creationId xmlns:a16="http://schemas.microsoft.com/office/drawing/2014/main" id="{88FC23B3-8C0E-42CB-A4CE-D294A830124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3">
            <a:extLst>
              <a:ext uri="{FF2B5EF4-FFF2-40B4-BE49-F238E27FC236}">
                <a16:creationId xmlns:a16="http://schemas.microsoft.com/office/drawing/2014/main" id="{69E99D77-1116-41BB-93B3-070995C76B59}"/>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tx1"/>
                </a:solidFill>
              </a:defRPr>
            </a:lvl1pPr>
          </a:lstStyle>
          <a:p>
            <a:r>
              <a:rPr lang="en-GB" dirty="0"/>
              <a:t>CLICK TO EDIT TITLE SLIDE COPY</a:t>
            </a:r>
            <a:endParaRPr lang="en-US" dirty="0"/>
          </a:p>
        </p:txBody>
      </p:sp>
      <p:sp>
        <p:nvSpPr>
          <p:cNvPr id="11" name="Subtitle 2">
            <a:extLst>
              <a:ext uri="{FF2B5EF4-FFF2-40B4-BE49-F238E27FC236}">
                <a16:creationId xmlns:a16="http://schemas.microsoft.com/office/drawing/2014/main" id="{2468FDA3-64DC-41FF-BF14-8549BB3B8F82}"/>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2" name="Text Placeholder 37">
            <a:extLst>
              <a:ext uri="{FF2B5EF4-FFF2-40B4-BE49-F238E27FC236}">
                <a16:creationId xmlns:a16="http://schemas.microsoft.com/office/drawing/2014/main" id="{A6F0E28C-6B10-4698-95C3-EE209BF4A5FC}"/>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tx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09511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Header, Wav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wave</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92369665-BC8A-471B-B121-B84A3BF08535}"/>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F3460EA9-D4DD-4016-B2DB-8443B4C3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4" name="Content Placeholder 2">
            <a:extLst>
              <a:ext uri="{FF2B5EF4-FFF2-40B4-BE49-F238E27FC236}">
                <a16:creationId xmlns:a16="http://schemas.microsoft.com/office/drawing/2014/main" id="{63FA559B-338C-486F-B850-4917C9ABA26A}"/>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28CF5E35-E11F-4B1A-8551-321DFB3F3A46}"/>
              </a:ext>
            </a:extLst>
          </p:cNvPr>
          <p:cNvPicPr>
            <a:picLocks noChangeAspect="1"/>
          </p:cNvPicPr>
          <p:nvPr userDrawn="1"/>
        </p:nvPicPr>
        <p:blipFill rotWithShape="1">
          <a:blip r:embed="rId3"/>
          <a:srcRect t="14404" r="11961"/>
          <a:stretch/>
        </p:blipFill>
        <p:spPr>
          <a:xfrm>
            <a:off x="10752141" y="-1"/>
            <a:ext cx="1439859" cy="1665091"/>
          </a:xfrm>
          <a:prstGeom prst="rect">
            <a:avLst/>
          </a:prstGeom>
        </p:spPr>
      </p:pic>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6083303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Header, Wave">
    <p:bg>
      <p:bgRef idx="1001">
        <a:schemeClr val="bg1"/>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748C296-1AF5-F847-854D-2C0B9016D0CC}"/>
              </a:ext>
            </a:extLst>
          </p:cNvPr>
          <p:cNvSpPr>
            <a:spLocks noGrp="1"/>
          </p:cNvSpPr>
          <p:nvPr>
            <p:ph type="title" hasCustomPrompt="1"/>
          </p:nvPr>
        </p:nvSpPr>
        <p:spPr>
          <a:xfrm>
            <a:off x="486000" y="377055"/>
            <a:ext cx="8861199" cy="1050665"/>
          </a:xfrm>
          <a:prstGeom prst="rect">
            <a:avLst/>
          </a:prstGeom>
        </p:spPr>
        <p:txBody>
          <a:bodyPr lIns="0" tIns="0" rIns="0" bIns="0"/>
          <a:lstStyle>
            <a:lvl1pPr>
              <a:lnSpc>
                <a:spcPct val="100000"/>
              </a:lnSpc>
              <a:defRPr sz="3600" b="1" cap="all" spc="-100" baseline="0">
                <a:latin typeface="+mj-lt"/>
              </a:defRPr>
            </a:lvl1pPr>
          </a:lstStyle>
          <a:p>
            <a:r>
              <a:rPr lang="en-US" dirty="0"/>
              <a:t>TEXT-ONLY, </a:t>
            </a:r>
            <a:br>
              <a:rPr lang="en-US" dirty="0"/>
            </a:br>
            <a:r>
              <a:rPr lang="en-US" dirty="0"/>
              <a:t>double title, Wave</a:t>
            </a:r>
            <a:endParaRPr lang="en-GB" dirty="0"/>
          </a:p>
        </p:txBody>
      </p:sp>
      <p:sp>
        <p:nvSpPr>
          <p:cNvPr id="12" name="Text Placeholder 6">
            <a:extLst>
              <a:ext uri="{FF2B5EF4-FFF2-40B4-BE49-F238E27FC236}">
                <a16:creationId xmlns:a16="http://schemas.microsoft.com/office/drawing/2014/main" id="{9ABC905B-966A-324C-BD60-0E81083AC33D}"/>
              </a:ext>
            </a:extLst>
          </p:cNvPr>
          <p:cNvSpPr>
            <a:spLocks noGrp="1"/>
          </p:cNvSpPr>
          <p:nvPr>
            <p:ph type="body" sz="quarter" idx="11" hasCustomPrompt="1"/>
          </p:nvPr>
        </p:nvSpPr>
        <p:spPr>
          <a:xfrm>
            <a:off x="486001" y="1478542"/>
            <a:ext cx="8861198" cy="265988"/>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037BF37D-2880-4F22-BF1C-E12327041CEE}"/>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0" name="Picture 9">
            <a:extLst>
              <a:ext uri="{FF2B5EF4-FFF2-40B4-BE49-F238E27FC236}">
                <a16:creationId xmlns:a16="http://schemas.microsoft.com/office/drawing/2014/main" id="{347351B7-E485-44DD-B302-44521BBD7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4FCE2DE8-03B2-4D41-8C78-EBE9436DA30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067E1D56-EE88-4285-A53B-0932B967C19E}"/>
              </a:ext>
            </a:extLst>
          </p:cNvPr>
          <p:cNvPicPr>
            <a:picLocks noChangeAspect="1"/>
          </p:cNvPicPr>
          <p:nvPr userDrawn="1"/>
        </p:nvPicPr>
        <p:blipFill rotWithShape="1">
          <a:blip r:embed="rId3"/>
          <a:srcRect t="14404" r="11961"/>
          <a:stretch/>
        </p:blipFill>
        <p:spPr>
          <a:xfrm>
            <a:off x="10752141" y="-1"/>
            <a:ext cx="1439859" cy="1665091"/>
          </a:xfrm>
          <a:prstGeom prst="rect">
            <a:avLst/>
          </a:prstGeom>
        </p:spPr>
      </p:pic>
      <p:sp>
        <p:nvSpPr>
          <p:cNvPr id="17" name="Content Placeholder 2">
            <a:extLst>
              <a:ext uri="{FF2B5EF4-FFF2-40B4-BE49-F238E27FC236}">
                <a16:creationId xmlns:a16="http://schemas.microsoft.com/office/drawing/2014/main" id="{4B2494E1-75C6-413F-8FD3-FCD1249C99A9}"/>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924761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Header, Circle">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6C8B7C-F5E9-4230-9AB4-F7884F6DCEFF}"/>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0" name="Picture 9">
            <a:extLst>
              <a:ext uri="{FF2B5EF4-FFF2-40B4-BE49-F238E27FC236}">
                <a16:creationId xmlns:a16="http://schemas.microsoft.com/office/drawing/2014/main" id="{F75F41FD-917A-4663-A5C6-237A858D44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pic>
        <p:nvPicPr>
          <p:cNvPr id="8" name="Picture 7">
            <a:extLst>
              <a:ext uri="{FF2B5EF4-FFF2-40B4-BE49-F238E27FC236}">
                <a16:creationId xmlns:a16="http://schemas.microsoft.com/office/drawing/2014/main" id="{7B66D97F-2F14-49EB-AF7D-A8A210E06063}"/>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9" name="Rectangle 8">
            <a:extLst>
              <a:ext uri="{FF2B5EF4-FFF2-40B4-BE49-F238E27FC236}">
                <a16:creationId xmlns:a16="http://schemas.microsoft.com/office/drawing/2014/main" id="{5549C332-7D05-4B2C-B10B-3EC9E0486C4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8B5867CB-5182-4D59-BCAA-77E71C86710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circle</a:t>
            </a:r>
            <a:endParaRPr lang="en-GB" dirty="0"/>
          </a:p>
        </p:txBody>
      </p:sp>
      <p:sp>
        <p:nvSpPr>
          <p:cNvPr id="12" name="Text Placeholder 6">
            <a:extLst>
              <a:ext uri="{FF2B5EF4-FFF2-40B4-BE49-F238E27FC236}">
                <a16:creationId xmlns:a16="http://schemas.microsoft.com/office/drawing/2014/main" id="{DE48DEFD-E9D3-4089-B606-B7A6D6FCBF16}"/>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4" name="Content Placeholder 2">
            <a:extLst>
              <a:ext uri="{FF2B5EF4-FFF2-40B4-BE49-F238E27FC236}">
                <a16:creationId xmlns:a16="http://schemas.microsoft.com/office/drawing/2014/main" id="{03619165-8026-480F-BCFB-2C0A433F01C6}"/>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4081609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E1AB9D-4722-4847-9D17-393008E7BCEF}"/>
              </a:ext>
            </a:extLst>
          </p:cNvPr>
          <p:cNvSpPr>
            <a:spLocks noGrp="1"/>
          </p:cNvSpPr>
          <p:nvPr>
            <p:ph type="sldNum" sz="quarter" idx="4"/>
          </p:nvPr>
        </p:nvSpPr>
        <p:spPr>
          <a:xfrm>
            <a:off x="9182100" y="62611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7542D-5C6B-4EB3-96EB-9B37C3D5D2F8}" type="slidenum">
              <a:rPr lang="en-GB" smtClean="0"/>
              <a:t>‹#›</a:t>
            </a:fld>
            <a:endParaRPr lang="en-GB" dirty="0"/>
          </a:p>
        </p:txBody>
      </p:sp>
      <p:sp>
        <p:nvSpPr>
          <p:cNvPr id="2" name="MSIPCMContentMarking" descr="{&quot;HashCode&quot;:-685326706,&quot;Placement&quot;:&quot;Footer&quot;,&quot;Top&quot;:519.343,&quot;Left&quot;:0.0,&quot;SlideWidth&quot;:960,&quot;SlideHeight&quot;:540}">
            <a:extLst>
              <a:ext uri="{FF2B5EF4-FFF2-40B4-BE49-F238E27FC236}">
                <a16:creationId xmlns:a16="http://schemas.microsoft.com/office/drawing/2014/main" id="{9BB56318-D0CF-4942-BC59-306D1F6A9197}"/>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752" r:id="rId1"/>
    <p:sldLayoutId id="2147483685" r:id="rId2"/>
    <p:sldLayoutId id="2147483753" r:id="rId3"/>
    <p:sldLayoutId id="2147483754" r:id="rId4"/>
    <p:sldLayoutId id="2147483755" r:id="rId5"/>
    <p:sldLayoutId id="2147483738" r:id="rId6"/>
    <p:sldLayoutId id="2147483740" r:id="rId7"/>
    <p:sldLayoutId id="2147483742" r:id="rId8"/>
    <p:sldLayoutId id="2147483723" r:id="rId9"/>
    <p:sldLayoutId id="2147483741" r:id="rId10"/>
    <p:sldLayoutId id="2147483767" r:id="rId11"/>
    <p:sldLayoutId id="2147483691" r:id="rId12"/>
    <p:sldLayoutId id="2147483760" r:id="rId13"/>
    <p:sldLayoutId id="2147483761" r:id="rId14"/>
    <p:sldLayoutId id="2147483734" r:id="rId15"/>
    <p:sldLayoutId id="2147483762" r:id="rId16"/>
    <p:sldLayoutId id="2147483739" r:id="rId17"/>
    <p:sldLayoutId id="2147483763" r:id="rId18"/>
    <p:sldLayoutId id="2147483764" r:id="rId19"/>
    <p:sldLayoutId id="2147483765" r:id="rId20"/>
    <p:sldLayoutId id="2147483766" r:id="rId21"/>
    <p:sldLayoutId id="2147483722" r:id="rId22"/>
    <p:sldLayoutId id="2147483724" r:id="rId23"/>
    <p:sldLayoutId id="2147483725" r:id="rId24"/>
    <p:sldLayoutId id="2147483726" r:id="rId25"/>
    <p:sldLayoutId id="2147483721" r:id="rId26"/>
    <p:sldLayoutId id="2147483744" r:id="rId27"/>
    <p:sldLayoutId id="2147483745" r:id="rId28"/>
    <p:sldLayoutId id="2147483746" r:id="rId29"/>
    <p:sldLayoutId id="2147483768" r:id="rId30"/>
    <p:sldLayoutId id="2147483711" r:id="rId31"/>
    <p:sldLayoutId id="2147483712" r:id="rId32"/>
    <p:sldLayoutId id="2147483713" r:id="rId33"/>
    <p:sldLayoutId id="2147483714" r:id="rId34"/>
    <p:sldLayoutId id="2147483715" r:id="rId35"/>
    <p:sldLayoutId id="2147483756" r:id="rId36"/>
    <p:sldLayoutId id="2147483733" r:id="rId37"/>
    <p:sldLayoutId id="2147483757" r:id="rId38"/>
    <p:sldLayoutId id="2147483758" r:id="rId39"/>
    <p:sldLayoutId id="2147483759" r:id="rId40"/>
    <p:sldLayoutId id="2147483737" r:id="rId4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chart" Target="../charts/chart6.xml"/><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tags" Target="../tags/tag8.xml"/><Relationship Id="rId7" Type="http://schemas.openxmlformats.org/officeDocument/2006/relationships/image" Target="../media/image3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chart" Target="../charts/chart9.xml"/><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oecd.org/gov/trust-in-government.htm"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tags" Target="../tags/tag11.xml"/><Relationship Id="rId7" Type="http://schemas.openxmlformats.org/officeDocument/2006/relationships/image" Target="../media/image3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chart" Target="../charts/chart1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33.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chart" Target="../charts/chart1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2.jpg"/><Relationship Id="rId1" Type="http://schemas.openxmlformats.org/officeDocument/2006/relationships/slideLayout" Target="../slideLayouts/slideLayout24.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chart" Target="../charts/chart17.xml"/></Relationships>
</file>

<file path=ppt/slides/_rels/slide2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slideLayout" Target="../slideLayouts/slideLayout23.xml"/><Relationship Id="rId1" Type="http://schemas.openxmlformats.org/officeDocument/2006/relationships/tags" Target="../tags/tag22.xml"/><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44.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slideLayout" Target="../slideLayouts/slideLayout11.xml"/><Relationship Id="rId7" Type="http://schemas.openxmlformats.org/officeDocument/2006/relationships/image" Target="../media/image4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chart" Target="../charts/chart21.xml"/><Relationship Id="rId5" Type="http://schemas.openxmlformats.org/officeDocument/2006/relationships/image" Target="../media/image45.jpeg"/><Relationship Id="rId10" Type="http://schemas.openxmlformats.org/officeDocument/2006/relationships/image" Target="../media/image49.svg"/><Relationship Id="rId4" Type="http://schemas.openxmlformats.org/officeDocument/2006/relationships/chart" Target="../charts/chart20.xml"/><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chart" Target="../charts/chart23.xml"/><Relationship Id="rId7" Type="http://schemas.openxmlformats.org/officeDocument/2006/relationships/image" Target="../media/image52.png"/><Relationship Id="rId2" Type="http://schemas.openxmlformats.org/officeDocument/2006/relationships/chart" Target="../charts/chart22.xml"/><Relationship Id="rId1" Type="http://schemas.openxmlformats.org/officeDocument/2006/relationships/slideLayout" Target="../slideLayouts/slideLayout11.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chart" Target="../charts/chart24.xm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file:////var/folders/yq/8lp5_fqx6p52y_y4s5fy2m6h0000gn/T/com.microsoft.Word/WebArchiveCopyPasteTempFiles/2Q==" TargetMode="External"/><Relationship Id="rId2" Type="http://schemas.openxmlformats.org/officeDocument/2006/relationships/image" Target="../media/image60.jpe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2CEF-23F3-46D2-945A-265B5047FB6A}"/>
              </a:ext>
            </a:extLst>
          </p:cNvPr>
          <p:cNvSpPr>
            <a:spLocks noGrp="1"/>
          </p:cNvSpPr>
          <p:nvPr>
            <p:ph type="title"/>
          </p:nvPr>
        </p:nvSpPr>
        <p:spPr/>
        <p:txBody>
          <a:bodyPr/>
          <a:lstStyle/>
          <a:p>
            <a:r>
              <a:rPr lang="en-GB" dirty="0"/>
              <a:t>BUILDING TRUST AND ENGAGEMENT -</a:t>
            </a:r>
            <a:br>
              <a:rPr lang="en-GB" dirty="0"/>
            </a:br>
            <a:r>
              <a:rPr lang="en-GB" dirty="0"/>
              <a:t>CUSTOMER MAIL AND CITIZENS</a:t>
            </a:r>
          </a:p>
        </p:txBody>
      </p:sp>
      <p:sp>
        <p:nvSpPr>
          <p:cNvPr id="3" name="Subtitle 2">
            <a:extLst>
              <a:ext uri="{FF2B5EF4-FFF2-40B4-BE49-F238E27FC236}">
                <a16:creationId xmlns:a16="http://schemas.microsoft.com/office/drawing/2014/main" id="{60AE9B4A-43C9-48BB-8CAD-DFF136BCA554}"/>
              </a:ext>
            </a:extLst>
          </p:cNvPr>
          <p:cNvSpPr>
            <a:spLocks noGrp="1"/>
          </p:cNvSpPr>
          <p:nvPr>
            <p:ph type="subTitle" idx="1"/>
          </p:nvPr>
        </p:nvSpPr>
        <p:spPr/>
        <p:txBody>
          <a:bodyPr/>
          <a:lstStyle/>
          <a:p>
            <a:endParaRPr lang="en-GB" dirty="0"/>
          </a:p>
        </p:txBody>
      </p:sp>
      <p:sp>
        <p:nvSpPr>
          <p:cNvPr id="4" name="Text Placeholder 3">
            <a:extLst>
              <a:ext uri="{FF2B5EF4-FFF2-40B4-BE49-F238E27FC236}">
                <a16:creationId xmlns:a16="http://schemas.microsoft.com/office/drawing/2014/main" id="{6772C3AB-BD10-4738-99A1-24F13081CC8B}"/>
              </a:ext>
            </a:extLst>
          </p:cNvPr>
          <p:cNvSpPr>
            <a:spLocks noGrp="1"/>
          </p:cNvSpPr>
          <p:nvPr>
            <p:ph type="body" sz="quarter" idx="10"/>
          </p:nvPr>
        </p:nvSpPr>
        <p:spPr/>
        <p:txBody>
          <a:bodyPr/>
          <a:lstStyle/>
          <a:p>
            <a:r>
              <a:rPr lang="en-GB" dirty="0"/>
              <a:t>May 2022</a:t>
            </a:r>
          </a:p>
        </p:txBody>
      </p:sp>
    </p:spTree>
    <p:extLst>
      <p:ext uri="{BB962C8B-B14F-4D97-AF65-F5344CB8AC3E}">
        <p14:creationId xmlns:p14="http://schemas.microsoft.com/office/powerpoint/2010/main" val="205035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understand why Required a major research vision</a:t>
            </a:r>
          </a:p>
        </p:txBody>
      </p:sp>
      <p:sp>
        <p:nvSpPr>
          <p:cNvPr id="5" name="Content Placeholder 4">
            <a:extLst>
              <a:ext uri="{FF2B5EF4-FFF2-40B4-BE49-F238E27FC236}">
                <a16:creationId xmlns:a16="http://schemas.microsoft.com/office/drawing/2014/main" id="{B0A51420-D3F0-4D8A-A950-ED1B71666C82}"/>
              </a:ext>
            </a:extLst>
          </p:cNvPr>
          <p:cNvSpPr>
            <a:spLocks noGrp="1"/>
          </p:cNvSpPr>
          <p:nvPr>
            <p:ph sz="quarter" idx="13"/>
          </p:nvPr>
        </p:nvSpPr>
        <p:spPr>
          <a:xfrm>
            <a:off x="424544" y="1781175"/>
            <a:ext cx="11062605" cy="4476750"/>
          </a:xfrm>
        </p:spPr>
        <p:txBody>
          <a:bodyPr/>
          <a:lstStyle/>
          <a:p>
            <a:pPr>
              <a:spcBef>
                <a:spcPts val="300"/>
              </a:spcBef>
            </a:pPr>
            <a:r>
              <a:rPr lang="en-GB" dirty="0"/>
              <a:t>Six-part research task conducted by award-winning research agency </a:t>
            </a:r>
            <a:r>
              <a:rPr lang="en-GB" b="1" dirty="0"/>
              <a:t>Trinity McQueen </a:t>
            </a:r>
            <a:r>
              <a:rPr lang="en-GB" dirty="0"/>
              <a:t>including in-depth interviews and co-creation workshops</a:t>
            </a:r>
          </a:p>
          <a:p>
            <a:pPr>
              <a:spcBef>
                <a:spcPts val="300"/>
              </a:spcBef>
            </a:pPr>
            <a:r>
              <a:rPr lang="en-GB" dirty="0"/>
              <a:t>Marketreach worked in collaboration with </a:t>
            </a:r>
            <a:r>
              <a:rPr lang="en-GB" b="1" dirty="0"/>
              <a:t>Accenture </a:t>
            </a:r>
            <a:r>
              <a:rPr lang="en-GB" dirty="0"/>
              <a:t>for CX insight and expertise</a:t>
            </a:r>
            <a:endParaRPr lang="en-GB" b="1" dirty="0"/>
          </a:p>
          <a:p>
            <a:pPr>
              <a:spcBef>
                <a:spcPts val="300"/>
              </a:spcBef>
            </a:pPr>
            <a:r>
              <a:rPr lang="en-GB" dirty="0"/>
              <a:t>How does mail add value to CX?</a:t>
            </a:r>
          </a:p>
          <a:p>
            <a:pPr>
              <a:spcBef>
                <a:spcPts val="300"/>
              </a:spcBef>
            </a:pPr>
            <a:r>
              <a:rPr lang="en-GB" dirty="0"/>
              <a:t>How can mail be implemented optimally as part of a full CX?</a:t>
            </a:r>
          </a:p>
          <a:p>
            <a:pPr>
              <a:spcBef>
                <a:spcPts val="300"/>
              </a:spcBef>
            </a:pPr>
            <a:endParaRPr lang="en-GB" dirty="0"/>
          </a:p>
          <a:p>
            <a:pPr>
              <a:spcBef>
                <a:spcPts val="300"/>
              </a:spcBef>
            </a:pPr>
            <a:endParaRPr lang="en-GB" dirty="0"/>
          </a:p>
        </p:txBody>
      </p:sp>
      <p:grpSp>
        <p:nvGrpSpPr>
          <p:cNvPr id="3" name="Group 2">
            <a:extLst>
              <a:ext uri="{FF2B5EF4-FFF2-40B4-BE49-F238E27FC236}">
                <a16:creationId xmlns:a16="http://schemas.microsoft.com/office/drawing/2014/main" id="{0FAD58AE-BE5A-4029-B332-1E9A6A3B06B0}"/>
              </a:ext>
            </a:extLst>
          </p:cNvPr>
          <p:cNvGrpSpPr/>
          <p:nvPr/>
        </p:nvGrpSpPr>
        <p:grpSpPr>
          <a:xfrm>
            <a:off x="485999" y="3466251"/>
            <a:ext cx="9292177" cy="2963389"/>
            <a:chOff x="510952" y="1956323"/>
            <a:chExt cx="11437893" cy="3647683"/>
          </a:xfrm>
        </p:grpSpPr>
        <p:grpSp>
          <p:nvGrpSpPr>
            <p:cNvPr id="28" name="Group 27"/>
            <p:cNvGrpSpPr/>
            <p:nvPr/>
          </p:nvGrpSpPr>
          <p:grpSpPr>
            <a:xfrm>
              <a:off x="510952" y="3234011"/>
              <a:ext cx="10209974" cy="755704"/>
              <a:chOff x="480514" y="2904434"/>
              <a:chExt cx="11230971" cy="755704"/>
            </a:xfrm>
          </p:grpSpPr>
          <p:sp>
            <p:nvSpPr>
              <p:cNvPr id="7" name="Freeform 6"/>
              <p:cNvSpPr>
                <a:spLocks noChangeAspect="1"/>
              </p:cNvSpPr>
              <p:nvPr/>
            </p:nvSpPr>
            <p:spPr>
              <a:xfrm>
                <a:off x="480514" y="2904435"/>
                <a:ext cx="1364776" cy="755703"/>
              </a:xfrm>
              <a:custGeom>
                <a:avLst/>
                <a:gdLst>
                  <a:gd name="connsiteX0" fmla="*/ 452684 w 1651379"/>
                  <a:gd name="connsiteY0" fmla="*/ 113699 h 914400"/>
                  <a:gd name="connsiteX1" fmla="*/ 116161 w 1651379"/>
                  <a:gd name="connsiteY1" fmla="*/ 387973 h 914400"/>
                  <a:gd name="connsiteX2" fmla="*/ 109182 w 1651379"/>
                  <a:gd name="connsiteY2" fmla="*/ 457201 h 914400"/>
                  <a:gd name="connsiteX3" fmla="*/ 109182 w 1651379"/>
                  <a:gd name="connsiteY3" fmla="*/ 457200 h 914400"/>
                  <a:gd name="connsiteX4" fmla="*/ 109182 w 1651379"/>
                  <a:gd name="connsiteY4" fmla="*/ 457201 h 914400"/>
                  <a:gd name="connsiteX5" fmla="*/ 109182 w 1651379"/>
                  <a:gd name="connsiteY5" fmla="*/ 457201 h 914400"/>
                  <a:gd name="connsiteX6" fmla="*/ 116161 w 1651379"/>
                  <a:gd name="connsiteY6" fmla="*/ 526428 h 914400"/>
                  <a:gd name="connsiteX7" fmla="*/ 452684 w 1651379"/>
                  <a:gd name="connsiteY7" fmla="*/ 800702 h 914400"/>
                  <a:gd name="connsiteX8" fmla="*/ 1198695 w 1651379"/>
                  <a:gd name="connsiteY8" fmla="*/ 800703 h 914400"/>
                  <a:gd name="connsiteX9" fmla="*/ 1542197 w 1651379"/>
                  <a:gd name="connsiteY9" fmla="*/ 457201 h 914400"/>
                  <a:gd name="connsiteX10" fmla="*/ 1542198 w 1651379"/>
                  <a:gd name="connsiteY10" fmla="*/ 457201 h 914400"/>
                  <a:gd name="connsiteX11" fmla="*/ 1198696 w 1651379"/>
                  <a:gd name="connsiteY11" fmla="*/ 113699 h 914400"/>
                  <a:gd name="connsiteX12" fmla="*/ 457200 w 1651379"/>
                  <a:gd name="connsiteY12" fmla="*/ 0 h 914400"/>
                  <a:gd name="connsiteX13" fmla="*/ 1194179 w 1651379"/>
                  <a:gd name="connsiteY13" fmla="*/ 0 h 914400"/>
                  <a:gd name="connsiteX14" fmla="*/ 1651379 w 1651379"/>
                  <a:gd name="connsiteY14" fmla="*/ 457200 h 914400"/>
                  <a:gd name="connsiteX15" fmla="*/ 1194179 w 1651379"/>
                  <a:gd name="connsiteY15" fmla="*/ 914400 h 914400"/>
                  <a:gd name="connsiteX16" fmla="*/ 457200 w 1651379"/>
                  <a:gd name="connsiteY16" fmla="*/ 914400 h 914400"/>
                  <a:gd name="connsiteX17" fmla="*/ 0 w 1651379"/>
                  <a:gd name="connsiteY17" fmla="*/ 457200 h 914400"/>
                  <a:gd name="connsiteX18" fmla="*/ 457200 w 1651379"/>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1379" h="914400">
                    <a:moveTo>
                      <a:pt x="452684" y="113699"/>
                    </a:moveTo>
                    <a:cubicBezTo>
                      <a:pt x="286687" y="113699"/>
                      <a:pt x="148191" y="231445"/>
                      <a:pt x="116161" y="387973"/>
                    </a:cubicBezTo>
                    <a:lnTo>
                      <a:pt x="109182" y="457201"/>
                    </a:lnTo>
                    <a:lnTo>
                      <a:pt x="109182" y="457200"/>
                    </a:lnTo>
                    <a:lnTo>
                      <a:pt x="109182" y="457201"/>
                    </a:lnTo>
                    <a:lnTo>
                      <a:pt x="109182" y="457201"/>
                    </a:lnTo>
                    <a:lnTo>
                      <a:pt x="116161" y="526428"/>
                    </a:lnTo>
                    <a:cubicBezTo>
                      <a:pt x="148191" y="682956"/>
                      <a:pt x="286687" y="800702"/>
                      <a:pt x="452684" y="800702"/>
                    </a:cubicBezTo>
                    <a:lnTo>
                      <a:pt x="1198695" y="800703"/>
                    </a:lnTo>
                    <a:cubicBezTo>
                      <a:pt x="1388406" y="800703"/>
                      <a:pt x="1542197" y="646912"/>
                      <a:pt x="1542197" y="457201"/>
                    </a:cubicBezTo>
                    <a:lnTo>
                      <a:pt x="1542198" y="457201"/>
                    </a:lnTo>
                    <a:cubicBezTo>
                      <a:pt x="1542198" y="267490"/>
                      <a:pt x="1388407" y="113699"/>
                      <a:pt x="1198696" y="113699"/>
                    </a:cubicBezTo>
                    <a:close/>
                    <a:moveTo>
                      <a:pt x="457200" y="0"/>
                    </a:moveTo>
                    <a:lnTo>
                      <a:pt x="1194179" y="0"/>
                    </a:lnTo>
                    <a:cubicBezTo>
                      <a:pt x="1446684" y="0"/>
                      <a:pt x="1651379" y="204695"/>
                      <a:pt x="1651379" y="457200"/>
                    </a:cubicBezTo>
                    <a:cubicBezTo>
                      <a:pt x="1651379" y="709705"/>
                      <a:pt x="1446684" y="914400"/>
                      <a:pt x="1194179" y="914400"/>
                    </a:cubicBezTo>
                    <a:lnTo>
                      <a:pt x="457200" y="914400"/>
                    </a:lnTo>
                    <a:cubicBezTo>
                      <a:pt x="204695" y="914400"/>
                      <a:pt x="0" y="709705"/>
                      <a:pt x="0" y="457200"/>
                    </a:cubicBezTo>
                    <a:cubicBezTo>
                      <a:pt x="0" y="204695"/>
                      <a:pt x="204695" y="0"/>
                      <a:pt x="457200" y="0"/>
                    </a:cubicBezTo>
                    <a:close/>
                  </a:path>
                </a:pathLst>
              </a:custGeom>
              <a:solidFill>
                <a:schemeClr val="bg1">
                  <a:lumMod val="65000"/>
                </a:schemeClr>
              </a:solidFill>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Freeform 7"/>
              <p:cNvSpPr>
                <a:spLocks noChangeAspect="1"/>
              </p:cNvSpPr>
              <p:nvPr/>
            </p:nvSpPr>
            <p:spPr>
              <a:xfrm>
                <a:off x="2453753" y="2904434"/>
                <a:ext cx="1364776" cy="755703"/>
              </a:xfrm>
              <a:custGeom>
                <a:avLst/>
                <a:gdLst>
                  <a:gd name="connsiteX0" fmla="*/ 452684 w 1651379"/>
                  <a:gd name="connsiteY0" fmla="*/ 113699 h 914400"/>
                  <a:gd name="connsiteX1" fmla="*/ 116161 w 1651379"/>
                  <a:gd name="connsiteY1" fmla="*/ 387973 h 914400"/>
                  <a:gd name="connsiteX2" fmla="*/ 109182 w 1651379"/>
                  <a:gd name="connsiteY2" fmla="*/ 457201 h 914400"/>
                  <a:gd name="connsiteX3" fmla="*/ 109182 w 1651379"/>
                  <a:gd name="connsiteY3" fmla="*/ 457200 h 914400"/>
                  <a:gd name="connsiteX4" fmla="*/ 109182 w 1651379"/>
                  <a:gd name="connsiteY4" fmla="*/ 457201 h 914400"/>
                  <a:gd name="connsiteX5" fmla="*/ 109182 w 1651379"/>
                  <a:gd name="connsiteY5" fmla="*/ 457201 h 914400"/>
                  <a:gd name="connsiteX6" fmla="*/ 116161 w 1651379"/>
                  <a:gd name="connsiteY6" fmla="*/ 526428 h 914400"/>
                  <a:gd name="connsiteX7" fmla="*/ 452684 w 1651379"/>
                  <a:gd name="connsiteY7" fmla="*/ 800702 h 914400"/>
                  <a:gd name="connsiteX8" fmla="*/ 1198695 w 1651379"/>
                  <a:gd name="connsiteY8" fmla="*/ 800703 h 914400"/>
                  <a:gd name="connsiteX9" fmla="*/ 1542197 w 1651379"/>
                  <a:gd name="connsiteY9" fmla="*/ 457201 h 914400"/>
                  <a:gd name="connsiteX10" fmla="*/ 1542198 w 1651379"/>
                  <a:gd name="connsiteY10" fmla="*/ 457201 h 914400"/>
                  <a:gd name="connsiteX11" fmla="*/ 1198696 w 1651379"/>
                  <a:gd name="connsiteY11" fmla="*/ 113699 h 914400"/>
                  <a:gd name="connsiteX12" fmla="*/ 457200 w 1651379"/>
                  <a:gd name="connsiteY12" fmla="*/ 0 h 914400"/>
                  <a:gd name="connsiteX13" fmla="*/ 1194179 w 1651379"/>
                  <a:gd name="connsiteY13" fmla="*/ 0 h 914400"/>
                  <a:gd name="connsiteX14" fmla="*/ 1651379 w 1651379"/>
                  <a:gd name="connsiteY14" fmla="*/ 457200 h 914400"/>
                  <a:gd name="connsiteX15" fmla="*/ 1194179 w 1651379"/>
                  <a:gd name="connsiteY15" fmla="*/ 914400 h 914400"/>
                  <a:gd name="connsiteX16" fmla="*/ 457200 w 1651379"/>
                  <a:gd name="connsiteY16" fmla="*/ 914400 h 914400"/>
                  <a:gd name="connsiteX17" fmla="*/ 0 w 1651379"/>
                  <a:gd name="connsiteY17" fmla="*/ 457200 h 914400"/>
                  <a:gd name="connsiteX18" fmla="*/ 457200 w 1651379"/>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1379" h="914400">
                    <a:moveTo>
                      <a:pt x="452684" y="113699"/>
                    </a:moveTo>
                    <a:cubicBezTo>
                      <a:pt x="286687" y="113699"/>
                      <a:pt x="148191" y="231445"/>
                      <a:pt x="116161" y="387973"/>
                    </a:cubicBezTo>
                    <a:lnTo>
                      <a:pt x="109182" y="457201"/>
                    </a:lnTo>
                    <a:lnTo>
                      <a:pt x="109182" y="457200"/>
                    </a:lnTo>
                    <a:lnTo>
                      <a:pt x="109182" y="457201"/>
                    </a:lnTo>
                    <a:lnTo>
                      <a:pt x="109182" y="457201"/>
                    </a:lnTo>
                    <a:lnTo>
                      <a:pt x="116161" y="526428"/>
                    </a:lnTo>
                    <a:cubicBezTo>
                      <a:pt x="148191" y="682956"/>
                      <a:pt x="286687" y="800702"/>
                      <a:pt x="452684" y="800702"/>
                    </a:cubicBezTo>
                    <a:lnTo>
                      <a:pt x="1198695" y="800703"/>
                    </a:lnTo>
                    <a:cubicBezTo>
                      <a:pt x="1388406" y="800703"/>
                      <a:pt x="1542197" y="646912"/>
                      <a:pt x="1542197" y="457201"/>
                    </a:cubicBezTo>
                    <a:lnTo>
                      <a:pt x="1542198" y="457201"/>
                    </a:lnTo>
                    <a:cubicBezTo>
                      <a:pt x="1542198" y="267490"/>
                      <a:pt x="1388407" y="113699"/>
                      <a:pt x="1198696" y="113699"/>
                    </a:cubicBezTo>
                    <a:close/>
                    <a:moveTo>
                      <a:pt x="457200" y="0"/>
                    </a:moveTo>
                    <a:lnTo>
                      <a:pt x="1194179" y="0"/>
                    </a:lnTo>
                    <a:cubicBezTo>
                      <a:pt x="1446684" y="0"/>
                      <a:pt x="1651379" y="204695"/>
                      <a:pt x="1651379" y="457200"/>
                    </a:cubicBezTo>
                    <a:cubicBezTo>
                      <a:pt x="1651379" y="709705"/>
                      <a:pt x="1446684" y="914400"/>
                      <a:pt x="1194179" y="914400"/>
                    </a:cubicBezTo>
                    <a:lnTo>
                      <a:pt x="457200" y="914400"/>
                    </a:lnTo>
                    <a:cubicBezTo>
                      <a:pt x="204695" y="914400"/>
                      <a:pt x="0" y="709705"/>
                      <a:pt x="0" y="457200"/>
                    </a:cubicBezTo>
                    <a:cubicBezTo>
                      <a:pt x="0" y="204695"/>
                      <a:pt x="204695" y="0"/>
                      <a:pt x="457200" y="0"/>
                    </a:cubicBezTo>
                    <a:close/>
                  </a:path>
                </a:pathLst>
              </a:custGeom>
              <a:solidFill>
                <a:schemeClr val="bg1">
                  <a:lumMod val="65000"/>
                </a:schemeClr>
              </a:solidFill>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Rounded Rectangle 17"/>
              <p:cNvSpPr/>
              <p:nvPr/>
            </p:nvSpPr>
            <p:spPr>
              <a:xfrm>
                <a:off x="1441544" y="3211668"/>
                <a:ext cx="1364776" cy="141217"/>
              </a:xfrm>
              <a:prstGeom prst="roundRect">
                <a:avLst>
                  <a:gd name="adj" fmla="val 50000"/>
                </a:avLst>
              </a:prstGeom>
              <a:solidFill>
                <a:schemeClr val="bg1">
                  <a:lumMod val="6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Freeform 18"/>
              <p:cNvSpPr>
                <a:spLocks noChangeAspect="1"/>
              </p:cNvSpPr>
              <p:nvPr/>
            </p:nvSpPr>
            <p:spPr>
              <a:xfrm>
                <a:off x="4426992" y="2904434"/>
                <a:ext cx="1364776" cy="755703"/>
              </a:xfrm>
              <a:custGeom>
                <a:avLst/>
                <a:gdLst>
                  <a:gd name="connsiteX0" fmla="*/ 452684 w 1651379"/>
                  <a:gd name="connsiteY0" fmla="*/ 113699 h 914400"/>
                  <a:gd name="connsiteX1" fmla="*/ 116161 w 1651379"/>
                  <a:gd name="connsiteY1" fmla="*/ 387973 h 914400"/>
                  <a:gd name="connsiteX2" fmla="*/ 109182 w 1651379"/>
                  <a:gd name="connsiteY2" fmla="*/ 457201 h 914400"/>
                  <a:gd name="connsiteX3" fmla="*/ 109182 w 1651379"/>
                  <a:gd name="connsiteY3" fmla="*/ 457200 h 914400"/>
                  <a:gd name="connsiteX4" fmla="*/ 109182 w 1651379"/>
                  <a:gd name="connsiteY4" fmla="*/ 457201 h 914400"/>
                  <a:gd name="connsiteX5" fmla="*/ 109182 w 1651379"/>
                  <a:gd name="connsiteY5" fmla="*/ 457201 h 914400"/>
                  <a:gd name="connsiteX6" fmla="*/ 116161 w 1651379"/>
                  <a:gd name="connsiteY6" fmla="*/ 526428 h 914400"/>
                  <a:gd name="connsiteX7" fmla="*/ 452684 w 1651379"/>
                  <a:gd name="connsiteY7" fmla="*/ 800702 h 914400"/>
                  <a:gd name="connsiteX8" fmla="*/ 1198695 w 1651379"/>
                  <a:gd name="connsiteY8" fmla="*/ 800703 h 914400"/>
                  <a:gd name="connsiteX9" fmla="*/ 1542197 w 1651379"/>
                  <a:gd name="connsiteY9" fmla="*/ 457201 h 914400"/>
                  <a:gd name="connsiteX10" fmla="*/ 1542198 w 1651379"/>
                  <a:gd name="connsiteY10" fmla="*/ 457201 h 914400"/>
                  <a:gd name="connsiteX11" fmla="*/ 1198696 w 1651379"/>
                  <a:gd name="connsiteY11" fmla="*/ 113699 h 914400"/>
                  <a:gd name="connsiteX12" fmla="*/ 457200 w 1651379"/>
                  <a:gd name="connsiteY12" fmla="*/ 0 h 914400"/>
                  <a:gd name="connsiteX13" fmla="*/ 1194179 w 1651379"/>
                  <a:gd name="connsiteY13" fmla="*/ 0 h 914400"/>
                  <a:gd name="connsiteX14" fmla="*/ 1651379 w 1651379"/>
                  <a:gd name="connsiteY14" fmla="*/ 457200 h 914400"/>
                  <a:gd name="connsiteX15" fmla="*/ 1194179 w 1651379"/>
                  <a:gd name="connsiteY15" fmla="*/ 914400 h 914400"/>
                  <a:gd name="connsiteX16" fmla="*/ 457200 w 1651379"/>
                  <a:gd name="connsiteY16" fmla="*/ 914400 h 914400"/>
                  <a:gd name="connsiteX17" fmla="*/ 0 w 1651379"/>
                  <a:gd name="connsiteY17" fmla="*/ 457200 h 914400"/>
                  <a:gd name="connsiteX18" fmla="*/ 457200 w 1651379"/>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1379" h="914400">
                    <a:moveTo>
                      <a:pt x="452684" y="113699"/>
                    </a:moveTo>
                    <a:cubicBezTo>
                      <a:pt x="286687" y="113699"/>
                      <a:pt x="148191" y="231445"/>
                      <a:pt x="116161" y="387973"/>
                    </a:cubicBezTo>
                    <a:lnTo>
                      <a:pt x="109182" y="457201"/>
                    </a:lnTo>
                    <a:lnTo>
                      <a:pt x="109182" y="457200"/>
                    </a:lnTo>
                    <a:lnTo>
                      <a:pt x="109182" y="457201"/>
                    </a:lnTo>
                    <a:lnTo>
                      <a:pt x="109182" y="457201"/>
                    </a:lnTo>
                    <a:lnTo>
                      <a:pt x="116161" y="526428"/>
                    </a:lnTo>
                    <a:cubicBezTo>
                      <a:pt x="148191" y="682956"/>
                      <a:pt x="286687" y="800702"/>
                      <a:pt x="452684" y="800702"/>
                    </a:cubicBezTo>
                    <a:lnTo>
                      <a:pt x="1198695" y="800703"/>
                    </a:lnTo>
                    <a:cubicBezTo>
                      <a:pt x="1388406" y="800703"/>
                      <a:pt x="1542197" y="646912"/>
                      <a:pt x="1542197" y="457201"/>
                    </a:cubicBezTo>
                    <a:lnTo>
                      <a:pt x="1542198" y="457201"/>
                    </a:lnTo>
                    <a:cubicBezTo>
                      <a:pt x="1542198" y="267490"/>
                      <a:pt x="1388407" y="113699"/>
                      <a:pt x="1198696" y="113699"/>
                    </a:cubicBezTo>
                    <a:close/>
                    <a:moveTo>
                      <a:pt x="457200" y="0"/>
                    </a:moveTo>
                    <a:lnTo>
                      <a:pt x="1194179" y="0"/>
                    </a:lnTo>
                    <a:cubicBezTo>
                      <a:pt x="1446684" y="0"/>
                      <a:pt x="1651379" y="204695"/>
                      <a:pt x="1651379" y="457200"/>
                    </a:cubicBezTo>
                    <a:cubicBezTo>
                      <a:pt x="1651379" y="709705"/>
                      <a:pt x="1446684" y="914400"/>
                      <a:pt x="1194179" y="914400"/>
                    </a:cubicBezTo>
                    <a:lnTo>
                      <a:pt x="457200" y="914400"/>
                    </a:lnTo>
                    <a:cubicBezTo>
                      <a:pt x="204695" y="914400"/>
                      <a:pt x="0" y="709705"/>
                      <a:pt x="0" y="457200"/>
                    </a:cubicBezTo>
                    <a:cubicBezTo>
                      <a:pt x="0" y="204695"/>
                      <a:pt x="204695" y="0"/>
                      <a:pt x="457200" y="0"/>
                    </a:cubicBezTo>
                    <a:close/>
                  </a:path>
                </a:pathLst>
              </a:custGeom>
              <a:solidFill>
                <a:schemeClr val="bg1">
                  <a:lumMod val="65000"/>
                </a:schemeClr>
              </a:solidFill>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 name="Rounded Rectangle 19"/>
              <p:cNvSpPr/>
              <p:nvPr/>
            </p:nvSpPr>
            <p:spPr>
              <a:xfrm>
                <a:off x="3414783" y="3211668"/>
                <a:ext cx="1364776" cy="141217"/>
              </a:xfrm>
              <a:prstGeom prst="roundRect">
                <a:avLst>
                  <a:gd name="adj" fmla="val 50000"/>
                </a:avLst>
              </a:prstGeom>
              <a:solidFill>
                <a:schemeClr val="bg1">
                  <a:lumMod val="6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Freeform 20"/>
              <p:cNvSpPr>
                <a:spLocks noChangeAspect="1"/>
              </p:cNvSpPr>
              <p:nvPr/>
            </p:nvSpPr>
            <p:spPr>
              <a:xfrm>
                <a:off x="6400231" y="2904434"/>
                <a:ext cx="1364776" cy="755703"/>
              </a:xfrm>
              <a:custGeom>
                <a:avLst/>
                <a:gdLst>
                  <a:gd name="connsiteX0" fmla="*/ 452684 w 1651379"/>
                  <a:gd name="connsiteY0" fmla="*/ 113699 h 914400"/>
                  <a:gd name="connsiteX1" fmla="*/ 116161 w 1651379"/>
                  <a:gd name="connsiteY1" fmla="*/ 387973 h 914400"/>
                  <a:gd name="connsiteX2" fmla="*/ 109182 w 1651379"/>
                  <a:gd name="connsiteY2" fmla="*/ 457201 h 914400"/>
                  <a:gd name="connsiteX3" fmla="*/ 109182 w 1651379"/>
                  <a:gd name="connsiteY3" fmla="*/ 457200 h 914400"/>
                  <a:gd name="connsiteX4" fmla="*/ 109182 w 1651379"/>
                  <a:gd name="connsiteY4" fmla="*/ 457201 h 914400"/>
                  <a:gd name="connsiteX5" fmla="*/ 109182 w 1651379"/>
                  <a:gd name="connsiteY5" fmla="*/ 457201 h 914400"/>
                  <a:gd name="connsiteX6" fmla="*/ 116161 w 1651379"/>
                  <a:gd name="connsiteY6" fmla="*/ 526428 h 914400"/>
                  <a:gd name="connsiteX7" fmla="*/ 452684 w 1651379"/>
                  <a:gd name="connsiteY7" fmla="*/ 800702 h 914400"/>
                  <a:gd name="connsiteX8" fmla="*/ 1198695 w 1651379"/>
                  <a:gd name="connsiteY8" fmla="*/ 800703 h 914400"/>
                  <a:gd name="connsiteX9" fmla="*/ 1542197 w 1651379"/>
                  <a:gd name="connsiteY9" fmla="*/ 457201 h 914400"/>
                  <a:gd name="connsiteX10" fmla="*/ 1542198 w 1651379"/>
                  <a:gd name="connsiteY10" fmla="*/ 457201 h 914400"/>
                  <a:gd name="connsiteX11" fmla="*/ 1198696 w 1651379"/>
                  <a:gd name="connsiteY11" fmla="*/ 113699 h 914400"/>
                  <a:gd name="connsiteX12" fmla="*/ 457200 w 1651379"/>
                  <a:gd name="connsiteY12" fmla="*/ 0 h 914400"/>
                  <a:gd name="connsiteX13" fmla="*/ 1194179 w 1651379"/>
                  <a:gd name="connsiteY13" fmla="*/ 0 h 914400"/>
                  <a:gd name="connsiteX14" fmla="*/ 1651379 w 1651379"/>
                  <a:gd name="connsiteY14" fmla="*/ 457200 h 914400"/>
                  <a:gd name="connsiteX15" fmla="*/ 1194179 w 1651379"/>
                  <a:gd name="connsiteY15" fmla="*/ 914400 h 914400"/>
                  <a:gd name="connsiteX16" fmla="*/ 457200 w 1651379"/>
                  <a:gd name="connsiteY16" fmla="*/ 914400 h 914400"/>
                  <a:gd name="connsiteX17" fmla="*/ 0 w 1651379"/>
                  <a:gd name="connsiteY17" fmla="*/ 457200 h 914400"/>
                  <a:gd name="connsiteX18" fmla="*/ 457200 w 1651379"/>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1379" h="914400">
                    <a:moveTo>
                      <a:pt x="452684" y="113699"/>
                    </a:moveTo>
                    <a:cubicBezTo>
                      <a:pt x="286687" y="113699"/>
                      <a:pt x="148191" y="231445"/>
                      <a:pt x="116161" y="387973"/>
                    </a:cubicBezTo>
                    <a:lnTo>
                      <a:pt x="109182" y="457201"/>
                    </a:lnTo>
                    <a:lnTo>
                      <a:pt x="109182" y="457200"/>
                    </a:lnTo>
                    <a:lnTo>
                      <a:pt x="109182" y="457201"/>
                    </a:lnTo>
                    <a:lnTo>
                      <a:pt x="109182" y="457201"/>
                    </a:lnTo>
                    <a:lnTo>
                      <a:pt x="116161" y="526428"/>
                    </a:lnTo>
                    <a:cubicBezTo>
                      <a:pt x="148191" y="682956"/>
                      <a:pt x="286687" y="800702"/>
                      <a:pt x="452684" y="800702"/>
                    </a:cubicBezTo>
                    <a:lnTo>
                      <a:pt x="1198695" y="800703"/>
                    </a:lnTo>
                    <a:cubicBezTo>
                      <a:pt x="1388406" y="800703"/>
                      <a:pt x="1542197" y="646912"/>
                      <a:pt x="1542197" y="457201"/>
                    </a:cubicBezTo>
                    <a:lnTo>
                      <a:pt x="1542198" y="457201"/>
                    </a:lnTo>
                    <a:cubicBezTo>
                      <a:pt x="1542198" y="267490"/>
                      <a:pt x="1388407" y="113699"/>
                      <a:pt x="1198696" y="113699"/>
                    </a:cubicBezTo>
                    <a:close/>
                    <a:moveTo>
                      <a:pt x="457200" y="0"/>
                    </a:moveTo>
                    <a:lnTo>
                      <a:pt x="1194179" y="0"/>
                    </a:lnTo>
                    <a:cubicBezTo>
                      <a:pt x="1446684" y="0"/>
                      <a:pt x="1651379" y="204695"/>
                      <a:pt x="1651379" y="457200"/>
                    </a:cubicBezTo>
                    <a:cubicBezTo>
                      <a:pt x="1651379" y="709705"/>
                      <a:pt x="1446684" y="914400"/>
                      <a:pt x="1194179" y="914400"/>
                    </a:cubicBezTo>
                    <a:lnTo>
                      <a:pt x="457200" y="914400"/>
                    </a:lnTo>
                    <a:cubicBezTo>
                      <a:pt x="204695" y="914400"/>
                      <a:pt x="0" y="709705"/>
                      <a:pt x="0" y="457200"/>
                    </a:cubicBezTo>
                    <a:cubicBezTo>
                      <a:pt x="0" y="204695"/>
                      <a:pt x="204695" y="0"/>
                      <a:pt x="457200" y="0"/>
                    </a:cubicBezTo>
                    <a:close/>
                  </a:path>
                </a:pathLst>
              </a:custGeom>
              <a:solidFill>
                <a:schemeClr val="accent2"/>
              </a:solidFill>
              <a:ln>
                <a:solidFill>
                  <a:schemeClr val="accent2"/>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Rounded Rectangle 21"/>
              <p:cNvSpPr/>
              <p:nvPr/>
            </p:nvSpPr>
            <p:spPr>
              <a:xfrm>
                <a:off x="5388022" y="3211668"/>
                <a:ext cx="1364776" cy="141217"/>
              </a:xfrm>
              <a:prstGeom prst="roundRect">
                <a:avLst>
                  <a:gd name="adj" fmla="val 50000"/>
                </a:avLst>
              </a:prstGeom>
              <a:solidFill>
                <a:schemeClr val="bg1">
                  <a:lumMod val="6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Freeform 22"/>
              <p:cNvSpPr>
                <a:spLocks noChangeAspect="1"/>
              </p:cNvSpPr>
              <p:nvPr/>
            </p:nvSpPr>
            <p:spPr>
              <a:xfrm>
                <a:off x="8373470" y="2904434"/>
                <a:ext cx="1364776" cy="755703"/>
              </a:xfrm>
              <a:custGeom>
                <a:avLst/>
                <a:gdLst>
                  <a:gd name="connsiteX0" fmla="*/ 452684 w 1651379"/>
                  <a:gd name="connsiteY0" fmla="*/ 113699 h 914400"/>
                  <a:gd name="connsiteX1" fmla="*/ 116161 w 1651379"/>
                  <a:gd name="connsiteY1" fmla="*/ 387973 h 914400"/>
                  <a:gd name="connsiteX2" fmla="*/ 109182 w 1651379"/>
                  <a:gd name="connsiteY2" fmla="*/ 457201 h 914400"/>
                  <a:gd name="connsiteX3" fmla="*/ 109182 w 1651379"/>
                  <a:gd name="connsiteY3" fmla="*/ 457200 h 914400"/>
                  <a:gd name="connsiteX4" fmla="*/ 109182 w 1651379"/>
                  <a:gd name="connsiteY4" fmla="*/ 457201 h 914400"/>
                  <a:gd name="connsiteX5" fmla="*/ 109182 w 1651379"/>
                  <a:gd name="connsiteY5" fmla="*/ 457201 h 914400"/>
                  <a:gd name="connsiteX6" fmla="*/ 116161 w 1651379"/>
                  <a:gd name="connsiteY6" fmla="*/ 526428 h 914400"/>
                  <a:gd name="connsiteX7" fmla="*/ 452684 w 1651379"/>
                  <a:gd name="connsiteY7" fmla="*/ 800702 h 914400"/>
                  <a:gd name="connsiteX8" fmla="*/ 1198695 w 1651379"/>
                  <a:gd name="connsiteY8" fmla="*/ 800703 h 914400"/>
                  <a:gd name="connsiteX9" fmla="*/ 1542197 w 1651379"/>
                  <a:gd name="connsiteY9" fmla="*/ 457201 h 914400"/>
                  <a:gd name="connsiteX10" fmla="*/ 1542198 w 1651379"/>
                  <a:gd name="connsiteY10" fmla="*/ 457201 h 914400"/>
                  <a:gd name="connsiteX11" fmla="*/ 1198696 w 1651379"/>
                  <a:gd name="connsiteY11" fmla="*/ 113699 h 914400"/>
                  <a:gd name="connsiteX12" fmla="*/ 457200 w 1651379"/>
                  <a:gd name="connsiteY12" fmla="*/ 0 h 914400"/>
                  <a:gd name="connsiteX13" fmla="*/ 1194179 w 1651379"/>
                  <a:gd name="connsiteY13" fmla="*/ 0 h 914400"/>
                  <a:gd name="connsiteX14" fmla="*/ 1651379 w 1651379"/>
                  <a:gd name="connsiteY14" fmla="*/ 457200 h 914400"/>
                  <a:gd name="connsiteX15" fmla="*/ 1194179 w 1651379"/>
                  <a:gd name="connsiteY15" fmla="*/ 914400 h 914400"/>
                  <a:gd name="connsiteX16" fmla="*/ 457200 w 1651379"/>
                  <a:gd name="connsiteY16" fmla="*/ 914400 h 914400"/>
                  <a:gd name="connsiteX17" fmla="*/ 0 w 1651379"/>
                  <a:gd name="connsiteY17" fmla="*/ 457200 h 914400"/>
                  <a:gd name="connsiteX18" fmla="*/ 457200 w 1651379"/>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1379" h="914400">
                    <a:moveTo>
                      <a:pt x="452684" y="113699"/>
                    </a:moveTo>
                    <a:cubicBezTo>
                      <a:pt x="286687" y="113699"/>
                      <a:pt x="148191" y="231445"/>
                      <a:pt x="116161" y="387973"/>
                    </a:cubicBezTo>
                    <a:lnTo>
                      <a:pt x="109182" y="457201"/>
                    </a:lnTo>
                    <a:lnTo>
                      <a:pt x="109182" y="457200"/>
                    </a:lnTo>
                    <a:lnTo>
                      <a:pt x="109182" y="457201"/>
                    </a:lnTo>
                    <a:lnTo>
                      <a:pt x="109182" y="457201"/>
                    </a:lnTo>
                    <a:lnTo>
                      <a:pt x="116161" y="526428"/>
                    </a:lnTo>
                    <a:cubicBezTo>
                      <a:pt x="148191" y="682956"/>
                      <a:pt x="286687" y="800702"/>
                      <a:pt x="452684" y="800702"/>
                    </a:cubicBezTo>
                    <a:lnTo>
                      <a:pt x="1198695" y="800703"/>
                    </a:lnTo>
                    <a:cubicBezTo>
                      <a:pt x="1388406" y="800703"/>
                      <a:pt x="1542197" y="646912"/>
                      <a:pt x="1542197" y="457201"/>
                    </a:cubicBezTo>
                    <a:lnTo>
                      <a:pt x="1542198" y="457201"/>
                    </a:lnTo>
                    <a:cubicBezTo>
                      <a:pt x="1542198" y="267490"/>
                      <a:pt x="1388407" y="113699"/>
                      <a:pt x="1198696" y="113699"/>
                    </a:cubicBezTo>
                    <a:close/>
                    <a:moveTo>
                      <a:pt x="457200" y="0"/>
                    </a:moveTo>
                    <a:lnTo>
                      <a:pt x="1194179" y="0"/>
                    </a:lnTo>
                    <a:cubicBezTo>
                      <a:pt x="1446684" y="0"/>
                      <a:pt x="1651379" y="204695"/>
                      <a:pt x="1651379" y="457200"/>
                    </a:cubicBezTo>
                    <a:cubicBezTo>
                      <a:pt x="1651379" y="709705"/>
                      <a:pt x="1446684" y="914400"/>
                      <a:pt x="1194179" y="914400"/>
                    </a:cubicBezTo>
                    <a:lnTo>
                      <a:pt x="457200" y="914400"/>
                    </a:lnTo>
                    <a:cubicBezTo>
                      <a:pt x="204695" y="914400"/>
                      <a:pt x="0" y="709705"/>
                      <a:pt x="0" y="457200"/>
                    </a:cubicBezTo>
                    <a:cubicBezTo>
                      <a:pt x="0" y="204695"/>
                      <a:pt x="204695" y="0"/>
                      <a:pt x="457200" y="0"/>
                    </a:cubicBezTo>
                    <a:close/>
                  </a:path>
                </a:pathLst>
              </a:custGeom>
              <a:solidFill>
                <a:schemeClr val="bg1">
                  <a:lumMod val="65000"/>
                </a:schemeClr>
              </a:solidFill>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Rounded Rectangle 23"/>
              <p:cNvSpPr/>
              <p:nvPr/>
            </p:nvSpPr>
            <p:spPr>
              <a:xfrm>
                <a:off x="7361261" y="3211668"/>
                <a:ext cx="1364776" cy="141217"/>
              </a:xfrm>
              <a:prstGeom prst="roundRect">
                <a:avLst>
                  <a:gd name="adj" fmla="val 50000"/>
                </a:avLst>
              </a:prstGeom>
              <a:solidFill>
                <a:schemeClr val="bg1">
                  <a:lumMod val="6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Freeform 24"/>
              <p:cNvSpPr>
                <a:spLocks noChangeAspect="1"/>
              </p:cNvSpPr>
              <p:nvPr/>
            </p:nvSpPr>
            <p:spPr>
              <a:xfrm>
                <a:off x="10346709" y="2904434"/>
                <a:ext cx="1364776" cy="755703"/>
              </a:xfrm>
              <a:custGeom>
                <a:avLst/>
                <a:gdLst>
                  <a:gd name="connsiteX0" fmla="*/ 452684 w 1651379"/>
                  <a:gd name="connsiteY0" fmla="*/ 113699 h 914400"/>
                  <a:gd name="connsiteX1" fmla="*/ 116161 w 1651379"/>
                  <a:gd name="connsiteY1" fmla="*/ 387973 h 914400"/>
                  <a:gd name="connsiteX2" fmla="*/ 109182 w 1651379"/>
                  <a:gd name="connsiteY2" fmla="*/ 457201 h 914400"/>
                  <a:gd name="connsiteX3" fmla="*/ 109182 w 1651379"/>
                  <a:gd name="connsiteY3" fmla="*/ 457200 h 914400"/>
                  <a:gd name="connsiteX4" fmla="*/ 109182 w 1651379"/>
                  <a:gd name="connsiteY4" fmla="*/ 457201 h 914400"/>
                  <a:gd name="connsiteX5" fmla="*/ 109182 w 1651379"/>
                  <a:gd name="connsiteY5" fmla="*/ 457201 h 914400"/>
                  <a:gd name="connsiteX6" fmla="*/ 116161 w 1651379"/>
                  <a:gd name="connsiteY6" fmla="*/ 526428 h 914400"/>
                  <a:gd name="connsiteX7" fmla="*/ 452684 w 1651379"/>
                  <a:gd name="connsiteY7" fmla="*/ 800702 h 914400"/>
                  <a:gd name="connsiteX8" fmla="*/ 1198695 w 1651379"/>
                  <a:gd name="connsiteY8" fmla="*/ 800703 h 914400"/>
                  <a:gd name="connsiteX9" fmla="*/ 1542197 w 1651379"/>
                  <a:gd name="connsiteY9" fmla="*/ 457201 h 914400"/>
                  <a:gd name="connsiteX10" fmla="*/ 1542198 w 1651379"/>
                  <a:gd name="connsiteY10" fmla="*/ 457201 h 914400"/>
                  <a:gd name="connsiteX11" fmla="*/ 1198696 w 1651379"/>
                  <a:gd name="connsiteY11" fmla="*/ 113699 h 914400"/>
                  <a:gd name="connsiteX12" fmla="*/ 457200 w 1651379"/>
                  <a:gd name="connsiteY12" fmla="*/ 0 h 914400"/>
                  <a:gd name="connsiteX13" fmla="*/ 1194179 w 1651379"/>
                  <a:gd name="connsiteY13" fmla="*/ 0 h 914400"/>
                  <a:gd name="connsiteX14" fmla="*/ 1651379 w 1651379"/>
                  <a:gd name="connsiteY14" fmla="*/ 457200 h 914400"/>
                  <a:gd name="connsiteX15" fmla="*/ 1194179 w 1651379"/>
                  <a:gd name="connsiteY15" fmla="*/ 914400 h 914400"/>
                  <a:gd name="connsiteX16" fmla="*/ 457200 w 1651379"/>
                  <a:gd name="connsiteY16" fmla="*/ 914400 h 914400"/>
                  <a:gd name="connsiteX17" fmla="*/ 0 w 1651379"/>
                  <a:gd name="connsiteY17" fmla="*/ 457200 h 914400"/>
                  <a:gd name="connsiteX18" fmla="*/ 457200 w 1651379"/>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1379" h="914400">
                    <a:moveTo>
                      <a:pt x="452684" y="113699"/>
                    </a:moveTo>
                    <a:cubicBezTo>
                      <a:pt x="286687" y="113699"/>
                      <a:pt x="148191" y="231445"/>
                      <a:pt x="116161" y="387973"/>
                    </a:cubicBezTo>
                    <a:lnTo>
                      <a:pt x="109182" y="457201"/>
                    </a:lnTo>
                    <a:lnTo>
                      <a:pt x="109182" y="457200"/>
                    </a:lnTo>
                    <a:lnTo>
                      <a:pt x="109182" y="457201"/>
                    </a:lnTo>
                    <a:lnTo>
                      <a:pt x="109182" y="457201"/>
                    </a:lnTo>
                    <a:lnTo>
                      <a:pt x="116161" y="526428"/>
                    </a:lnTo>
                    <a:cubicBezTo>
                      <a:pt x="148191" y="682956"/>
                      <a:pt x="286687" y="800702"/>
                      <a:pt x="452684" y="800702"/>
                    </a:cubicBezTo>
                    <a:lnTo>
                      <a:pt x="1198695" y="800703"/>
                    </a:lnTo>
                    <a:cubicBezTo>
                      <a:pt x="1388406" y="800703"/>
                      <a:pt x="1542197" y="646912"/>
                      <a:pt x="1542197" y="457201"/>
                    </a:cubicBezTo>
                    <a:lnTo>
                      <a:pt x="1542198" y="457201"/>
                    </a:lnTo>
                    <a:cubicBezTo>
                      <a:pt x="1542198" y="267490"/>
                      <a:pt x="1388407" y="113699"/>
                      <a:pt x="1198696" y="113699"/>
                    </a:cubicBezTo>
                    <a:close/>
                    <a:moveTo>
                      <a:pt x="457200" y="0"/>
                    </a:moveTo>
                    <a:lnTo>
                      <a:pt x="1194179" y="0"/>
                    </a:lnTo>
                    <a:cubicBezTo>
                      <a:pt x="1446684" y="0"/>
                      <a:pt x="1651379" y="204695"/>
                      <a:pt x="1651379" y="457200"/>
                    </a:cubicBezTo>
                    <a:cubicBezTo>
                      <a:pt x="1651379" y="709705"/>
                      <a:pt x="1446684" y="914400"/>
                      <a:pt x="1194179" y="914400"/>
                    </a:cubicBezTo>
                    <a:lnTo>
                      <a:pt x="457200" y="914400"/>
                    </a:lnTo>
                    <a:cubicBezTo>
                      <a:pt x="204695" y="914400"/>
                      <a:pt x="0" y="709705"/>
                      <a:pt x="0" y="457200"/>
                    </a:cubicBezTo>
                    <a:cubicBezTo>
                      <a:pt x="0" y="204695"/>
                      <a:pt x="204695" y="0"/>
                      <a:pt x="457200" y="0"/>
                    </a:cubicBezTo>
                    <a:close/>
                  </a:path>
                </a:pathLst>
              </a:custGeom>
              <a:solidFill>
                <a:schemeClr val="bg1">
                  <a:lumMod val="65000"/>
                </a:schemeClr>
              </a:solidFill>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 name="Rounded Rectangle 25"/>
              <p:cNvSpPr/>
              <p:nvPr/>
            </p:nvSpPr>
            <p:spPr>
              <a:xfrm>
                <a:off x="9334500" y="3211668"/>
                <a:ext cx="1364776" cy="141217"/>
              </a:xfrm>
              <a:prstGeom prst="roundRect">
                <a:avLst>
                  <a:gd name="adj" fmla="val 50000"/>
                </a:avLst>
              </a:prstGeom>
              <a:solidFill>
                <a:schemeClr val="bg1">
                  <a:lumMod val="6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9" name="TextBox 28"/>
            <p:cNvSpPr txBox="1"/>
            <p:nvPr/>
          </p:nvSpPr>
          <p:spPr>
            <a:xfrm>
              <a:off x="1129412" y="1956323"/>
              <a:ext cx="1789561" cy="784027"/>
            </a:xfrm>
            <a:prstGeom prst="rect">
              <a:avLst/>
            </a:prstGeom>
            <a:noFill/>
          </p:spPr>
          <p:txBody>
            <a:bodyPr wrap="square" rtlCol="0">
              <a:spAutoFit/>
            </a:bodyPr>
            <a:lstStyle/>
            <a:p>
              <a:pPr defTabSz="829713">
                <a:lnSpc>
                  <a:spcPct val="90000"/>
                </a:lnSpc>
                <a:spcBef>
                  <a:spcPct val="0"/>
                </a:spcBef>
                <a:spcAft>
                  <a:spcPct val="35000"/>
                </a:spcAft>
              </a:pPr>
              <a:r>
                <a:rPr lang="en-GB" sz="1400" dirty="0"/>
                <a:t>24 consumer observational interviews</a:t>
              </a:r>
            </a:p>
          </p:txBody>
        </p:sp>
        <p:sp>
          <p:nvSpPr>
            <p:cNvPr id="32" name="TextBox 31"/>
            <p:cNvSpPr txBox="1"/>
            <p:nvPr/>
          </p:nvSpPr>
          <p:spPr>
            <a:xfrm>
              <a:off x="2930296" y="4244820"/>
              <a:ext cx="2739691" cy="1235110"/>
            </a:xfrm>
            <a:prstGeom prst="rect">
              <a:avLst/>
            </a:prstGeom>
            <a:noFill/>
          </p:spPr>
          <p:txBody>
            <a:bodyPr wrap="square" rtlCol="0">
              <a:spAutoFit/>
            </a:bodyPr>
            <a:lstStyle/>
            <a:p>
              <a:pPr defTabSz="829713">
                <a:lnSpc>
                  <a:spcPct val="90000"/>
                </a:lnSpc>
                <a:spcBef>
                  <a:spcPct val="0"/>
                </a:spcBef>
                <a:spcAft>
                  <a:spcPct val="35000"/>
                </a:spcAft>
              </a:pPr>
              <a:r>
                <a:rPr lang="en-GB" sz="1400" dirty="0"/>
                <a:t>21 in-depth interviews with top mail decision makers in Financial Services, Retail,  Government and Energy/ Telco</a:t>
              </a:r>
            </a:p>
          </p:txBody>
        </p:sp>
        <p:sp>
          <p:nvSpPr>
            <p:cNvPr id="35" name="TextBox 34"/>
            <p:cNvSpPr txBox="1"/>
            <p:nvPr/>
          </p:nvSpPr>
          <p:spPr>
            <a:xfrm>
              <a:off x="4716010" y="1956323"/>
              <a:ext cx="2050164" cy="1009569"/>
            </a:xfrm>
            <a:prstGeom prst="rect">
              <a:avLst/>
            </a:prstGeom>
            <a:noFill/>
          </p:spPr>
          <p:txBody>
            <a:bodyPr wrap="square" rtlCol="0">
              <a:spAutoFit/>
            </a:bodyPr>
            <a:lstStyle/>
            <a:p>
              <a:pPr defTabSz="829713">
                <a:lnSpc>
                  <a:spcPct val="90000"/>
                </a:lnSpc>
                <a:spcBef>
                  <a:spcPct val="0"/>
                </a:spcBef>
                <a:spcAft>
                  <a:spcPct val="35000"/>
                </a:spcAft>
              </a:pPr>
              <a:r>
                <a:rPr lang="en-GB" sz="1400" dirty="0"/>
                <a:t>Quantitative consumer survey: 6,300 online and offline interviews</a:t>
              </a:r>
            </a:p>
          </p:txBody>
        </p:sp>
        <p:sp>
          <p:nvSpPr>
            <p:cNvPr id="37" name="TextBox 36"/>
            <p:cNvSpPr txBox="1"/>
            <p:nvPr/>
          </p:nvSpPr>
          <p:spPr>
            <a:xfrm>
              <a:off x="8268157" y="1956323"/>
              <a:ext cx="2544622" cy="1109809"/>
            </a:xfrm>
            <a:prstGeom prst="rect">
              <a:avLst/>
            </a:prstGeom>
            <a:noFill/>
          </p:spPr>
          <p:txBody>
            <a:bodyPr wrap="square" rtlCol="0">
              <a:spAutoFit/>
            </a:bodyPr>
            <a:lstStyle/>
            <a:p>
              <a:pPr lvl="0"/>
              <a:r>
                <a:rPr lang="en-GB" sz="1400" dirty="0"/>
                <a:t>18 decision maker depth interviews to explore response to key findings and messages</a:t>
              </a:r>
            </a:p>
          </p:txBody>
        </p:sp>
        <p:grpSp>
          <p:nvGrpSpPr>
            <p:cNvPr id="64" name="Group 63"/>
            <p:cNvGrpSpPr/>
            <p:nvPr/>
          </p:nvGrpSpPr>
          <p:grpSpPr>
            <a:xfrm>
              <a:off x="1067630" y="1995038"/>
              <a:ext cx="123564" cy="1143441"/>
              <a:chOff x="1067630" y="1680666"/>
              <a:chExt cx="123564" cy="1383564"/>
            </a:xfrm>
          </p:grpSpPr>
          <p:cxnSp>
            <p:nvCxnSpPr>
              <p:cNvPr id="40" name="Straight Connector 39"/>
              <p:cNvCxnSpPr/>
              <p:nvPr/>
            </p:nvCxnSpPr>
            <p:spPr>
              <a:xfrm>
                <a:off x="1129412" y="1680666"/>
                <a:ext cx="0" cy="12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p:cNvSpPr>
                <a:spLocks noChangeAspect="1"/>
              </p:cNvSpPr>
              <p:nvPr/>
            </p:nvSpPr>
            <p:spPr>
              <a:xfrm>
                <a:off x="1067630" y="2940666"/>
                <a:ext cx="123564" cy="1235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61" name="Group 60"/>
            <p:cNvGrpSpPr/>
            <p:nvPr/>
          </p:nvGrpSpPr>
          <p:grpSpPr>
            <a:xfrm>
              <a:off x="4654228" y="1995038"/>
              <a:ext cx="123564" cy="1143441"/>
              <a:chOff x="5031418" y="1680666"/>
              <a:chExt cx="123564" cy="1383564"/>
            </a:xfrm>
          </p:grpSpPr>
          <p:cxnSp>
            <p:nvCxnSpPr>
              <p:cNvPr id="43" name="Straight Connector 42"/>
              <p:cNvCxnSpPr/>
              <p:nvPr/>
            </p:nvCxnSpPr>
            <p:spPr>
              <a:xfrm>
                <a:off x="5093200" y="1680666"/>
                <a:ext cx="0" cy="12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5031418" y="2940666"/>
                <a:ext cx="123564" cy="1235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cxnSp>
          <p:nvCxnSpPr>
            <p:cNvPr id="45" name="Straight Connector 44"/>
            <p:cNvCxnSpPr/>
            <p:nvPr/>
          </p:nvCxnSpPr>
          <p:spPr>
            <a:xfrm>
              <a:off x="8234917" y="1984315"/>
              <a:ext cx="0" cy="10413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p:cNvSpPr>
              <a:spLocks noChangeAspect="1"/>
            </p:cNvSpPr>
            <p:nvPr/>
          </p:nvSpPr>
          <p:spPr>
            <a:xfrm>
              <a:off x="8173135" y="3043536"/>
              <a:ext cx="123564" cy="1235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63" name="Group 62"/>
            <p:cNvGrpSpPr/>
            <p:nvPr/>
          </p:nvGrpSpPr>
          <p:grpSpPr>
            <a:xfrm>
              <a:off x="2846929" y="4220442"/>
              <a:ext cx="123564" cy="1383564"/>
              <a:chOff x="3086959" y="4220442"/>
              <a:chExt cx="123564" cy="1383564"/>
            </a:xfrm>
          </p:grpSpPr>
          <p:cxnSp>
            <p:nvCxnSpPr>
              <p:cNvPr id="51" name="Straight Connector 50"/>
              <p:cNvCxnSpPr/>
              <p:nvPr/>
            </p:nvCxnSpPr>
            <p:spPr>
              <a:xfrm rot="10800000">
                <a:off x="3148741" y="4344006"/>
                <a:ext cx="0" cy="12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a:spLocks noChangeAspect="1"/>
              </p:cNvSpPr>
              <p:nvPr/>
            </p:nvSpPr>
            <p:spPr>
              <a:xfrm rot="10800000">
                <a:off x="3086959" y="4220442"/>
                <a:ext cx="123564" cy="1235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6" name="TextBox 55"/>
            <p:cNvSpPr txBox="1"/>
            <p:nvPr/>
          </p:nvSpPr>
          <p:spPr>
            <a:xfrm>
              <a:off x="6543594" y="4244820"/>
              <a:ext cx="2016431" cy="1009569"/>
            </a:xfrm>
            <a:prstGeom prst="rect">
              <a:avLst/>
            </a:prstGeom>
            <a:noFill/>
          </p:spPr>
          <p:txBody>
            <a:bodyPr wrap="square" rtlCol="0">
              <a:spAutoFit/>
            </a:bodyPr>
            <a:lstStyle/>
            <a:p>
              <a:pPr defTabSz="948243">
                <a:lnSpc>
                  <a:spcPct val="90000"/>
                </a:lnSpc>
                <a:spcBef>
                  <a:spcPct val="0"/>
                </a:spcBef>
                <a:spcAft>
                  <a:spcPct val="35000"/>
                </a:spcAft>
              </a:pPr>
              <a:r>
                <a:rPr lang="en-GB" sz="1400" dirty="0"/>
                <a:t>4 co-creation workshops to develop best practice messaging</a:t>
              </a:r>
            </a:p>
          </p:txBody>
        </p:sp>
        <p:grpSp>
          <p:nvGrpSpPr>
            <p:cNvPr id="62" name="Group 61"/>
            <p:cNvGrpSpPr/>
            <p:nvPr/>
          </p:nvGrpSpPr>
          <p:grpSpPr>
            <a:xfrm>
              <a:off x="6460226" y="4220442"/>
              <a:ext cx="123564" cy="1383564"/>
              <a:chOff x="7054586" y="4220442"/>
              <a:chExt cx="123564" cy="1383564"/>
            </a:xfrm>
          </p:grpSpPr>
          <p:cxnSp>
            <p:nvCxnSpPr>
              <p:cNvPr id="58" name="Straight Connector 57"/>
              <p:cNvCxnSpPr/>
              <p:nvPr/>
            </p:nvCxnSpPr>
            <p:spPr>
              <a:xfrm rot="10800000">
                <a:off x="7116368" y="4344006"/>
                <a:ext cx="0" cy="12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p:cNvSpPr>
                <a:spLocks noChangeAspect="1"/>
              </p:cNvSpPr>
              <p:nvPr/>
            </p:nvSpPr>
            <p:spPr>
              <a:xfrm rot="10800000">
                <a:off x="7054586" y="4220442"/>
                <a:ext cx="123564" cy="1235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8" name="TextBox 37">
              <a:extLst>
                <a:ext uri="{FF2B5EF4-FFF2-40B4-BE49-F238E27FC236}">
                  <a16:creationId xmlns:a16="http://schemas.microsoft.com/office/drawing/2014/main" id="{7A66DD1D-3D3C-41A6-A48B-B3FB1AAD9030}"/>
                </a:ext>
              </a:extLst>
            </p:cNvPr>
            <p:cNvSpPr txBox="1"/>
            <p:nvPr/>
          </p:nvSpPr>
          <p:spPr>
            <a:xfrm>
              <a:off x="10159284" y="4237199"/>
              <a:ext cx="1789561" cy="1360412"/>
            </a:xfrm>
            <a:prstGeom prst="rect">
              <a:avLst/>
            </a:prstGeom>
            <a:noFill/>
          </p:spPr>
          <p:txBody>
            <a:bodyPr wrap="square" lIns="91440" tIns="45720" rIns="91440" bIns="45720" rtlCol="0" anchor="t">
              <a:spAutoFit/>
            </a:bodyPr>
            <a:lstStyle/>
            <a:p>
              <a:r>
                <a:rPr lang="en-GB" sz="1400" dirty="0"/>
                <a:t>Customer in-home interviews to confirm mail usage and language</a:t>
              </a:r>
            </a:p>
          </p:txBody>
        </p:sp>
        <p:grpSp>
          <p:nvGrpSpPr>
            <p:cNvPr id="39" name="Group 38">
              <a:extLst>
                <a:ext uri="{FF2B5EF4-FFF2-40B4-BE49-F238E27FC236}">
                  <a16:creationId xmlns:a16="http://schemas.microsoft.com/office/drawing/2014/main" id="{ABDA88FE-8935-45E3-AE20-AB29A7E9D39D}"/>
                </a:ext>
              </a:extLst>
            </p:cNvPr>
            <p:cNvGrpSpPr/>
            <p:nvPr/>
          </p:nvGrpSpPr>
          <p:grpSpPr>
            <a:xfrm>
              <a:off x="10075916" y="4212822"/>
              <a:ext cx="123564" cy="1383564"/>
              <a:chOff x="7054586" y="4220442"/>
              <a:chExt cx="123564" cy="1383564"/>
            </a:xfrm>
          </p:grpSpPr>
          <p:cxnSp>
            <p:nvCxnSpPr>
              <p:cNvPr id="42" name="Straight Connector 41">
                <a:extLst>
                  <a:ext uri="{FF2B5EF4-FFF2-40B4-BE49-F238E27FC236}">
                    <a16:creationId xmlns:a16="http://schemas.microsoft.com/office/drawing/2014/main" id="{5AF78631-2922-4129-8108-0196D3C90EF3}"/>
                  </a:ext>
                </a:extLst>
              </p:cNvPr>
              <p:cNvCxnSpPr/>
              <p:nvPr/>
            </p:nvCxnSpPr>
            <p:spPr>
              <a:xfrm rot="10800000">
                <a:off x="7116368" y="4344006"/>
                <a:ext cx="0" cy="12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B5039C6-A851-40EB-9FF6-E90593BA18D7}"/>
                  </a:ext>
                </a:extLst>
              </p:cNvPr>
              <p:cNvSpPr>
                <a:spLocks noChangeAspect="1"/>
              </p:cNvSpPr>
              <p:nvPr/>
            </p:nvSpPr>
            <p:spPr>
              <a:xfrm rot="10800000">
                <a:off x="7054586" y="4220442"/>
                <a:ext cx="123564" cy="1235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pic>
        <p:nvPicPr>
          <p:cNvPr id="1026" name="Picture 2">
            <a:extLst>
              <a:ext uri="{FF2B5EF4-FFF2-40B4-BE49-F238E27FC236}">
                <a16:creationId xmlns:a16="http://schemas.microsoft.com/office/drawing/2014/main" id="{D6AB636D-D20E-41ED-9A8E-E7BCC3E93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801" y="3540491"/>
            <a:ext cx="1993490" cy="525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ward-Winning Market Research Services | Trinity McQueen">
            <a:extLst>
              <a:ext uri="{FF2B5EF4-FFF2-40B4-BE49-F238E27FC236}">
                <a16:creationId xmlns:a16="http://schemas.microsoft.com/office/drawing/2014/main" id="{FB8053A6-D2F8-4F65-BDD5-4E4B357675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090" b="39005"/>
          <a:stretch/>
        </p:blipFill>
        <p:spPr bwMode="auto">
          <a:xfrm>
            <a:off x="9237518" y="4236524"/>
            <a:ext cx="2644055" cy="6320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9542972"/>
      </p:ext>
    </p:extLst>
  </p:cSld>
  <p:clrMapOvr>
    <a:masterClrMapping/>
  </p:clrMapOvr>
  <mc:AlternateContent xmlns:mc="http://schemas.openxmlformats.org/markup-compatibility/2006" xmlns:p14="http://schemas.microsoft.com/office/powerpoint/2010/main">
    <mc:Choice Requires="p14">
      <p:transition spd="slow" p14:dur="2000" advTm="5267"/>
    </mc:Choice>
    <mc:Fallback xmlns="">
      <p:transition spd="slow" advTm="52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9BC69A-AD14-416E-BD90-06E6094E39E4}"/>
              </a:ext>
            </a:extLst>
          </p:cNvPr>
          <p:cNvSpPr>
            <a:spLocks noGrp="1"/>
          </p:cNvSpPr>
          <p:nvPr>
            <p:ph type="sldNum" sz="quarter" idx="15"/>
          </p:nvPr>
        </p:nvSpPr>
        <p:spPr/>
        <p:txBody>
          <a:bodyPr/>
          <a:lstStyle/>
          <a:p>
            <a:fld id="{3787542D-5C6B-4EB3-96EB-9B37C3D5D2F8}" type="slidenum">
              <a:rPr lang="en-GB" smtClean="0"/>
              <a:t>11</a:t>
            </a:fld>
            <a:endParaRPr lang="en-GB" dirty="0"/>
          </a:p>
        </p:txBody>
      </p:sp>
      <p:sp>
        <p:nvSpPr>
          <p:cNvPr id="3" name="Title 2">
            <a:extLst>
              <a:ext uri="{FF2B5EF4-FFF2-40B4-BE49-F238E27FC236}">
                <a16:creationId xmlns:a16="http://schemas.microsoft.com/office/drawing/2014/main" id="{7378C7DD-4052-4E30-A73B-CE6161BC895D}"/>
              </a:ext>
            </a:extLst>
          </p:cNvPr>
          <p:cNvSpPr>
            <a:spLocks noGrp="1"/>
          </p:cNvSpPr>
          <p:nvPr>
            <p:ph type="title"/>
          </p:nvPr>
        </p:nvSpPr>
        <p:spPr/>
        <p:txBody>
          <a:bodyPr/>
          <a:lstStyle/>
          <a:p>
            <a:r>
              <a:rPr lang="en-GB" dirty="0"/>
              <a:t>JICMAIL’s diary panel confirms Customer mail’s impact FOR GOVERNMENT</a:t>
            </a:r>
          </a:p>
        </p:txBody>
      </p:sp>
      <p:sp>
        <p:nvSpPr>
          <p:cNvPr id="6" name="TextBox 5">
            <a:extLst>
              <a:ext uri="{FF2B5EF4-FFF2-40B4-BE49-F238E27FC236}">
                <a16:creationId xmlns:a16="http://schemas.microsoft.com/office/drawing/2014/main" id="{E2E66AC0-D7F4-403A-A52C-401DA6FBCEE7}"/>
              </a:ext>
            </a:extLst>
          </p:cNvPr>
          <p:cNvSpPr txBox="1"/>
          <p:nvPr/>
        </p:nvSpPr>
        <p:spPr>
          <a:xfrm>
            <a:off x="813623" y="3565663"/>
            <a:ext cx="2392001" cy="1323439"/>
          </a:xfrm>
          <a:prstGeom prst="rect">
            <a:avLst/>
          </a:prstGeom>
          <a:noFill/>
        </p:spPr>
        <p:txBody>
          <a:bodyPr wrap="none" rtlCol="0">
            <a:spAutoFit/>
          </a:bodyPr>
          <a:lstStyle/>
          <a:p>
            <a:r>
              <a:rPr lang="en-GB" sz="8000" b="1" dirty="0">
                <a:solidFill>
                  <a:schemeClr val="accent1"/>
                </a:solidFill>
                <a:latin typeface="+mj-lt"/>
              </a:rPr>
              <a:t>100</a:t>
            </a:r>
            <a:r>
              <a:rPr lang="en-GB" sz="4400" b="1" dirty="0">
                <a:latin typeface="+mj-lt"/>
              </a:rPr>
              <a:t>%</a:t>
            </a:r>
            <a:endParaRPr lang="en-GB" sz="8000" b="1" dirty="0">
              <a:latin typeface="+mj-lt"/>
            </a:endParaRPr>
          </a:p>
        </p:txBody>
      </p:sp>
      <p:sp>
        <p:nvSpPr>
          <p:cNvPr id="7" name="TextBox 6">
            <a:extLst>
              <a:ext uri="{FF2B5EF4-FFF2-40B4-BE49-F238E27FC236}">
                <a16:creationId xmlns:a16="http://schemas.microsoft.com/office/drawing/2014/main" id="{347D03FB-0996-4812-891C-8AC9038C2704}"/>
              </a:ext>
            </a:extLst>
          </p:cNvPr>
          <p:cNvSpPr txBox="1"/>
          <p:nvPr/>
        </p:nvSpPr>
        <p:spPr>
          <a:xfrm>
            <a:off x="565006" y="4760641"/>
            <a:ext cx="2743200" cy="1323439"/>
          </a:xfrm>
          <a:prstGeom prst="rect">
            <a:avLst/>
          </a:prstGeom>
          <a:noFill/>
        </p:spPr>
        <p:txBody>
          <a:bodyPr wrap="square" rtlCol="0">
            <a:spAutoFit/>
          </a:bodyPr>
          <a:lstStyle/>
          <a:p>
            <a:pPr algn="ctr"/>
            <a:r>
              <a:rPr lang="en-GB" sz="2000" dirty="0"/>
              <a:t>Engaged with – opened, read, sorted, put aside, put on display, put in usual place</a:t>
            </a:r>
          </a:p>
        </p:txBody>
      </p:sp>
      <p:sp>
        <p:nvSpPr>
          <p:cNvPr id="9" name="TextBox 8">
            <a:extLst>
              <a:ext uri="{FF2B5EF4-FFF2-40B4-BE49-F238E27FC236}">
                <a16:creationId xmlns:a16="http://schemas.microsoft.com/office/drawing/2014/main" id="{F899E6F8-E341-46F4-BC2F-0C1A0B41E23D}"/>
              </a:ext>
            </a:extLst>
          </p:cNvPr>
          <p:cNvSpPr txBox="1"/>
          <p:nvPr/>
        </p:nvSpPr>
        <p:spPr>
          <a:xfrm>
            <a:off x="3870750" y="3565663"/>
            <a:ext cx="1818126" cy="1323439"/>
          </a:xfrm>
          <a:prstGeom prst="rect">
            <a:avLst/>
          </a:prstGeom>
          <a:noFill/>
        </p:spPr>
        <p:txBody>
          <a:bodyPr wrap="none" rtlCol="0">
            <a:spAutoFit/>
          </a:bodyPr>
          <a:lstStyle/>
          <a:p>
            <a:r>
              <a:rPr lang="en-GB" sz="8000" b="1" dirty="0">
                <a:solidFill>
                  <a:schemeClr val="accent1"/>
                </a:solidFill>
                <a:latin typeface="+mj-lt"/>
              </a:rPr>
              <a:t>83</a:t>
            </a:r>
            <a:r>
              <a:rPr lang="en-GB" sz="4400" b="1" dirty="0">
                <a:latin typeface="+mj-lt"/>
              </a:rPr>
              <a:t>%</a:t>
            </a:r>
            <a:endParaRPr lang="en-GB" sz="8000" b="1" dirty="0">
              <a:latin typeface="+mj-lt"/>
            </a:endParaRPr>
          </a:p>
        </p:txBody>
      </p:sp>
      <p:sp>
        <p:nvSpPr>
          <p:cNvPr id="10" name="TextBox 9">
            <a:extLst>
              <a:ext uri="{FF2B5EF4-FFF2-40B4-BE49-F238E27FC236}">
                <a16:creationId xmlns:a16="http://schemas.microsoft.com/office/drawing/2014/main" id="{AA3855A5-F117-4374-AE81-7DDDE26632BF}"/>
              </a:ext>
            </a:extLst>
          </p:cNvPr>
          <p:cNvSpPr txBox="1"/>
          <p:nvPr/>
        </p:nvSpPr>
        <p:spPr>
          <a:xfrm>
            <a:off x="4043807" y="4760641"/>
            <a:ext cx="3175000" cy="400110"/>
          </a:xfrm>
          <a:prstGeom prst="rect">
            <a:avLst/>
          </a:prstGeom>
          <a:noFill/>
        </p:spPr>
        <p:txBody>
          <a:bodyPr wrap="square" rtlCol="0">
            <a:spAutoFit/>
          </a:bodyPr>
          <a:lstStyle/>
          <a:p>
            <a:r>
              <a:rPr lang="en-GB" sz="2000" dirty="0"/>
              <a:t>Opened</a:t>
            </a:r>
          </a:p>
        </p:txBody>
      </p:sp>
      <p:pic>
        <p:nvPicPr>
          <p:cNvPr id="11" name="Picture 14" descr="Open Mail Thin Line Icon, Envelope and Letter Stock Vector - Illustration  of business, glyph: 122598066">
            <a:extLst>
              <a:ext uri="{FF2B5EF4-FFF2-40B4-BE49-F238E27FC236}">
                <a16:creationId xmlns:a16="http://schemas.microsoft.com/office/drawing/2014/main" id="{41E16AC2-52EB-4013-8300-CD6B255EDE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87"/>
          <a:stretch/>
        </p:blipFill>
        <p:spPr bwMode="auto">
          <a:xfrm>
            <a:off x="3969564" y="2623096"/>
            <a:ext cx="1101645" cy="10866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CFBCCC-0DF4-4B91-AD33-F40FF8CF522B}"/>
              </a:ext>
            </a:extLst>
          </p:cNvPr>
          <p:cNvSpPr txBox="1"/>
          <p:nvPr/>
        </p:nvSpPr>
        <p:spPr>
          <a:xfrm>
            <a:off x="6337282" y="3565663"/>
            <a:ext cx="1818126" cy="1323439"/>
          </a:xfrm>
          <a:prstGeom prst="rect">
            <a:avLst/>
          </a:prstGeom>
          <a:noFill/>
        </p:spPr>
        <p:txBody>
          <a:bodyPr wrap="none" rtlCol="0">
            <a:spAutoFit/>
          </a:bodyPr>
          <a:lstStyle/>
          <a:p>
            <a:r>
              <a:rPr lang="en-GB" sz="8000" b="1" dirty="0">
                <a:solidFill>
                  <a:schemeClr val="accent1"/>
                </a:solidFill>
                <a:latin typeface="+mj-lt"/>
              </a:rPr>
              <a:t>70</a:t>
            </a:r>
            <a:r>
              <a:rPr lang="en-GB" sz="4400" b="1" dirty="0">
                <a:latin typeface="+mj-lt"/>
              </a:rPr>
              <a:t>%</a:t>
            </a:r>
            <a:endParaRPr lang="en-GB" sz="8000" b="1" dirty="0">
              <a:latin typeface="+mj-lt"/>
            </a:endParaRPr>
          </a:p>
        </p:txBody>
      </p:sp>
      <p:sp>
        <p:nvSpPr>
          <p:cNvPr id="13" name="TextBox 12">
            <a:extLst>
              <a:ext uri="{FF2B5EF4-FFF2-40B4-BE49-F238E27FC236}">
                <a16:creationId xmlns:a16="http://schemas.microsoft.com/office/drawing/2014/main" id="{5CBB179F-8BCC-436C-A45D-57A237A953AB}"/>
              </a:ext>
            </a:extLst>
          </p:cNvPr>
          <p:cNvSpPr txBox="1"/>
          <p:nvPr/>
        </p:nvSpPr>
        <p:spPr>
          <a:xfrm>
            <a:off x="5461872" y="4760641"/>
            <a:ext cx="3175000" cy="707886"/>
          </a:xfrm>
          <a:prstGeom prst="rect">
            <a:avLst/>
          </a:prstGeom>
          <a:noFill/>
        </p:spPr>
        <p:txBody>
          <a:bodyPr wrap="square" rtlCol="0">
            <a:spAutoFit/>
          </a:bodyPr>
          <a:lstStyle/>
          <a:p>
            <a:pPr algn="ctr"/>
            <a:r>
              <a:rPr lang="en-GB" sz="2000" dirty="0"/>
              <a:t>Read, looked, </a:t>
            </a:r>
          </a:p>
          <a:p>
            <a:pPr algn="ctr"/>
            <a:r>
              <a:rPr lang="en-GB" sz="2000" dirty="0"/>
              <a:t>glanced at</a:t>
            </a:r>
          </a:p>
        </p:txBody>
      </p:sp>
      <p:sp>
        <p:nvSpPr>
          <p:cNvPr id="14" name="TextBox 13">
            <a:extLst>
              <a:ext uri="{FF2B5EF4-FFF2-40B4-BE49-F238E27FC236}">
                <a16:creationId xmlns:a16="http://schemas.microsoft.com/office/drawing/2014/main" id="{73977105-CB8A-4AFA-9C62-BD083F9ECBAB}"/>
              </a:ext>
            </a:extLst>
          </p:cNvPr>
          <p:cNvSpPr txBox="1"/>
          <p:nvPr/>
        </p:nvSpPr>
        <p:spPr>
          <a:xfrm>
            <a:off x="9103195" y="3565663"/>
            <a:ext cx="1818126" cy="1323439"/>
          </a:xfrm>
          <a:prstGeom prst="rect">
            <a:avLst/>
          </a:prstGeom>
          <a:noFill/>
        </p:spPr>
        <p:txBody>
          <a:bodyPr wrap="none" rtlCol="0">
            <a:spAutoFit/>
          </a:bodyPr>
          <a:lstStyle/>
          <a:p>
            <a:r>
              <a:rPr lang="en-GB" sz="8000" b="1" dirty="0">
                <a:solidFill>
                  <a:schemeClr val="accent1"/>
                </a:solidFill>
                <a:latin typeface="+mj-lt"/>
              </a:rPr>
              <a:t>46</a:t>
            </a:r>
            <a:r>
              <a:rPr lang="en-GB" sz="4400" b="1" dirty="0">
                <a:latin typeface="+mj-lt"/>
              </a:rPr>
              <a:t>%</a:t>
            </a:r>
            <a:endParaRPr lang="en-GB" sz="8000" b="1" dirty="0">
              <a:latin typeface="+mj-lt"/>
            </a:endParaRPr>
          </a:p>
        </p:txBody>
      </p:sp>
      <p:sp>
        <p:nvSpPr>
          <p:cNvPr id="15" name="TextBox 14">
            <a:extLst>
              <a:ext uri="{FF2B5EF4-FFF2-40B4-BE49-F238E27FC236}">
                <a16:creationId xmlns:a16="http://schemas.microsoft.com/office/drawing/2014/main" id="{03F5E763-6FE7-425F-BD89-B914546A6BE9}"/>
              </a:ext>
            </a:extLst>
          </p:cNvPr>
          <p:cNvSpPr txBox="1"/>
          <p:nvPr/>
        </p:nvSpPr>
        <p:spPr>
          <a:xfrm>
            <a:off x="8209644" y="4760641"/>
            <a:ext cx="3175000" cy="707886"/>
          </a:xfrm>
          <a:prstGeom prst="rect">
            <a:avLst/>
          </a:prstGeom>
          <a:noFill/>
        </p:spPr>
        <p:txBody>
          <a:bodyPr wrap="square" rtlCol="0">
            <a:spAutoFit/>
          </a:bodyPr>
          <a:lstStyle/>
          <a:p>
            <a:pPr algn="ctr"/>
            <a:r>
              <a:rPr lang="en-GB" sz="2000" dirty="0"/>
              <a:t>Filed for</a:t>
            </a:r>
          </a:p>
          <a:p>
            <a:pPr algn="ctr"/>
            <a:r>
              <a:rPr lang="en-GB" sz="2000" dirty="0"/>
              <a:t>reference</a:t>
            </a:r>
          </a:p>
        </p:txBody>
      </p:sp>
      <p:sp>
        <p:nvSpPr>
          <p:cNvPr id="16" name="Graphic 9">
            <a:extLst>
              <a:ext uri="{FF2B5EF4-FFF2-40B4-BE49-F238E27FC236}">
                <a16:creationId xmlns:a16="http://schemas.microsoft.com/office/drawing/2014/main" id="{B217689D-ED3A-486C-8EE5-9CB87D6639B2}"/>
              </a:ext>
            </a:extLst>
          </p:cNvPr>
          <p:cNvSpPr>
            <a:spLocks noChangeAspect="1"/>
          </p:cNvSpPr>
          <p:nvPr/>
        </p:nvSpPr>
        <p:spPr>
          <a:xfrm>
            <a:off x="9243481" y="2691400"/>
            <a:ext cx="975449" cy="996937"/>
          </a:xfrm>
          <a:custGeom>
            <a:avLst/>
            <a:gdLst>
              <a:gd name="connsiteX0" fmla="*/ 4509977 w 4774219"/>
              <a:gd name="connsiteY0" fmla="*/ 1260660 h 4879394"/>
              <a:gd name="connsiteX1" fmla="*/ 4219290 w 4774219"/>
              <a:gd name="connsiteY1" fmla="*/ 1260660 h 4879394"/>
              <a:gd name="connsiteX2" fmla="*/ 4304517 w 4774219"/>
              <a:gd name="connsiteY2" fmla="*/ 399695 h 4879394"/>
              <a:gd name="connsiteX3" fmla="*/ 4165692 w 4774219"/>
              <a:gd name="connsiteY3" fmla="*/ 230368 h 4879394"/>
              <a:gd name="connsiteX4" fmla="*/ 3906308 w 4774219"/>
              <a:gd name="connsiteY4" fmla="*/ 204697 h 4879394"/>
              <a:gd name="connsiteX5" fmla="*/ 3892526 w 4774219"/>
              <a:gd name="connsiteY5" fmla="*/ 343886 h 4879394"/>
              <a:gd name="connsiteX6" fmla="*/ 4151901 w 4774219"/>
              <a:gd name="connsiteY6" fmla="*/ 369557 h 4879394"/>
              <a:gd name="connsiteX7" fmla="*/ 4165319 w 4774219"/>
              <a:gd name="connsiteY7" fmla="*/ 385922 h 4879394"/>
              <a:gd name="connsiteX8" fmla="*/ 4019006 w 4774219"/>
              <a:gd name="connsiteY8" fmla="*/ 1864003 h 4879394"/>
              <a:gd name="connsiteX9" fmla="*/ 3903603 w 4774219"/>
              <a:gd name="connsiteY9" fmla="*/ 1864003 h 4879394"/>
              <a:gd name="connsiteX10" fmla="*/ 3859199 w 4774219"/>
              <a:gd name="connsiteY10" fmla="*/ 1051153 h 4879394"/>
              <a:gd name="connsiteX11" fmla="*/ 3696157 w 4774219"/>
              <a:gd name="connsiteY11" fmla="*/ 904998 h 4879394"/>
              <a:gd name="connsiteX12" fmla="*/ 3300941 w 4774219"/>
              <a:gd name="connsiteY12" fmla="*/ 926585 h 4879394"/>
              <a:gd name="connsiteX13" fmla="*/ 3248294 w 4774219"/>
              <a:gd name="connsiteY13" fmla="*/ 551528 h 4879394"/>
              <a:gd name="connsiteX14" fmla="*/ 3073447 w 4774219"/>
              <a:gd name="connsiteY14" fmla="*/ 419715 h 4879394"/>
              <a:gd name="connsiteX15" fmla="*/ 1777412 w 4774219"/>
              <a:gd name="connsiteY15" fmla="*/ 601639 h 4879394"/>
              <a:gd name="connsiteX16" fmla="*/ 1822347 w 4774219"/>
              <a:gd name="connsiteY16" fmla="*/ 147696 h 4879394"/>
              <a:gd name="connsiteX17" fmla="*/ 1832157 w 4774219"/>
              <a:gd name="connsiteY17" fmla="*/ 139928 h 4879394"/>
              <a:gd name="connsiteX18" fmla="*/ 3508452 w 4774219"/>
              <a:gd name="connsiteY18" fmla="*/ 305860 h 4879394"/>
              <a:gd name="connsiteX19" fmla="*/ 3522234 w 4774219"/>
              <a:gd name="connsiteY19" fmla="*/ 166671 h 4879394"/>
              <a:gd name="connsiteX20" fmla="*/ 1845939 w 4774219"/>
              <a:gd name="connsiteY20" fmla="*/ 739 h 4879394"/>
              <a:gd name="connsiteX21" fmla="*/ 1683167 w 4774219"/>
              <a:gd name="connsiteY21" fmla="*/ 133914 h 4879394"/>
              <a:gd name="connsiteX22" fmla="*/ 1634884 w 4774219"/>
              <a:gd name="connsiteY22" fmla="*/ 621650 h 4879394"/>
              <a:gd name="connsiteX23" fmla="*/ 764996 w 4774219"/>
              <a:gd name="connsiteY23" fmla="*/ 743756 h 4879394"/>
              <a:gd name="connsiteX24" fmla="*/ 638227 w 4774219"/>
              <a:gd name="connsiteY24" fmla="*/ 911572 h 4879394"/>
              <a:gd name="connsiteX25" fmla="*/ 687228 w 4774219"/>
              <a:gd name="connsiteY25" fmla="*/ 1260669 h 4879394"/>
              <a:gd name="connsiteX26" fmla="*/ 264242 w 4774219"/>
              <a:gd name="connsiteY26" fmla="*/ 1260669 h 4879394"/>
              <a:gd name="connsiteX27" fmla="*/ 0 w 4774219"/>
              <a:gd name="connsiteY27" fmla="*/ 1525238 h 4879394"/>
              <a:gd name="connsiteX28" fmla="*/ 0 w 4774219"/>
              <a:gd name="connsiteY28" fmla="*/ 4614835 h 4879394"/>
              <a:gd name="connsiteX29" fmla="*/ 264242 w 4774219"/>
              <a:gd name="connsiteY29" fmla="*/ 4879395 h 4879394"/>
              <a:gd name="connsiteX30" fmla="*/ 736649 w 4774219"/>
              <a:gd name="connsiteY30" fmla="*/ 4879395 h 4879394"/>
              <a:gd name="connsiteX31" fmla="*/ 736649 w 4774219"/>
              <a:gd name="connsiteY31" fmla="*/ 4739525 h 4879394"/>
              <a:gd name="connsiteX32" fmla="*/ 264242 w 4774219"/>
              <a:gd name="connsiteY32" fmla="*/ 4739525 h 4879394"/>
              <a:gd name="connsiteX33" fmla="*/ 139870 w 4774219"/>
              <a:gd name="connsiteY33" fmla="*/ 4614835 h 4879394"/>
              <a:gd name="connsiteX34" fmla="*/ 139870 w 4774219"/>
              <a:gd name="connsiteY34" fmla="*/ 1525228 h 4879394"/>
              <a:gd name="connsiteX35" fmla="*/ 264242 w 4774219"/>
              <a:gd name="connsiteY35" fmla="*/ 1400530 h 4879394"/>
              <a:gd name="connsiteX36" fmla="*/ 903103 w 4774219"/>
              <a:gd name="connsiteY36" fmla="*/ 1400530 h 4879394"/>
              <a:gd name="connsiteX37" fmla="*/ 1081801 w 4774219"/>
              <a:gd name="connsiteY37" fmla="*/ 1955375 h 4879394"/>
              <a:gd name="connsiteX38" fmla="*/ 1148370 w 4774219"/>
              <a:gd name="connsiteY38" fmla="*/ 2003873 h 4879394"/>
              <a:gd name="connsiteX39" fmla="*/ 4634359 w 4774219"/>
              <a:gd name="connsiteY39" fmla="*/ 2003873 h 4879394"/>
              <a:gd name="connsiteX40" fmla="*/ 4634359 w 4774219"/>
              <a:gd name="connsiteY40" fmla="*/ 4614816 h 4879394"/>
              <a:gd name="connsiteX41" fmla="*/ 4509987 w 4774219"/>
              <a:gd name="connsiteY41" fmla="*/ 4739506 h 4879394"/>
              <a:gd name="connsiteX42" fmla="*/ 1146934 w 4774219"/>
              <a:gd name="connsiteY42" fmla="*/ 4739506 h 4879394"/>
              <a:gd name="connsiteX43" fmla="*/ 1146934 w 4774219"/>
              <a:gd name="connsiteY43" fmla="*/ 4879376 h 4879394"/>
              <a:gd name="connsiteX44" fmla="*/ 4509977 w 4774219"/>
              <a:gd name="connsiteY44" fmla="*/ 4879376 h 4879394"/>
              <a:gd name="connsiteX45" fmla="*/ 4774220 w 4774219"/>
              <a:gd name="connsiteY45" fmla="*/ 4614816 h 4879394"/>
              <a:gd name="connsiteX46" fmla="*/ 4774220 w 4774219"/>
              <a:gd name="connsiteY46" fmla="*/ 1525228 h 4879394"/>
              <a:gd name="connsiteX47" fmla="*/ 4509977 w 4774219"/>
              <a:gd name="connsiteY47" fmla="*/ 1260660 h 4879394"/>
              <a:gd name="connsiteX48" fmla="*/ 3703804 w 4774219"/>
              <a:gd name="connsiteY48" fmla="*/ 1044654 h 4879394"/>
              <a:gd name="connsiteX49" fmla="*/ 3719553 w 4774219"/>
              <a:gd name="connsiteY49" fmla="*/ 1058781 h 4879394"/>
              <a:gd name="connsiteX50" fmla="*/ 3763538 w 4774219"/>
              <a:gd name="connsiteY50" fmla="*/ 1864003 h 4879394"/>
              <a:gd name="connsiteX51" fmla="*/ 1404975 w 4774219"/>
              <a:gd name="connsiteY51" fmla="*/ 1864003 h 4879394"/>
              <a:gd name="connsiteX52" fmla="*/ 1367667 w 4774219"/>
              <a:gd name="connsiteY52" fmla="*/ 1180962 h 4879394"/>
              <a:gd name="connsiteX53" fmla="*/ 1376181 w 4774219"/>
              <a:gd name="connsiteY53" fmla="*/ 1171786 h 4879394"/>
              <a:gd name="connsiteX54" fmla="*/ 1020911 w 4774219"/>
              <a:gd name="connsiteY54" fmla="*/ 1310071 h 4879394"/>
              <a:gd name="connsiteX55" fmla="*/ 954053 w 4774219"/>
              <a:gd name="connsiteY55" fmla="*/ 1260669 h 4879394"/>
              <a:gd name="connsiteX56" fmla="*/ 828469 w 4774219"/>
              <a:gd name="connsiteY56" fmla="*/ 1260669 h 4879394"/>
              <a:gd name="connsiteX57" fmla="*/ 776735 w 4774219"/>
              <a:gd name="connsiteY57" fmla="*/ 892140 h 4879394"/>
              <a:gd name="connsiteX58" fmla="*/ 784438 w 4774219"/>
              <a:gd name="connsiteY58" fmla="*/ 882274 h 4879394"/>
              <a:gd name="connsiteX59" fmla="*/ 1688585 w 4774219"/>
              <a:gd name="connsiteY59" fmla="*/ 755356 h 4879394"/>
              <a:gd name="connsiteX60" fmla="*/ 1691877 w 4774219"/>
              <a:gd name="connsiteY60" fmla="*/ 755850 h 4879394"/>
              <a:gd name="connsiteX61" fmla="*/ 1698852 w 4774219"/>
              <a:gd name="connsiteY61" fmla="*/ 756195 h 4879394"/>
              <a:gd name="connsiteX62" fmla="*/ 1727693 w 4774219"/>
              <a:gd name="connsiteY62" fmla="*/ 749864 h 4879394"/>
              <a:gd name="connsiteX63" fmla="*/ 3092908 w 4774219"/>
              <a:gd name="connsiteY63" fmla="*/ 558233 h 4879394"/>
              <a:gd name="connsiteX64" fmla="*/ 3109804 w 4774219"/>
              <a:gd name="connsiteY64" fmla="*/ 570970 h 4879394"/>
              <a:gd name="connsiteX65" fmla="*/ 3160801 w 4774219"/>
              <a:gd name="connsiteY65" fmla="*/ 934240 h 4879394"/>
              <a:gd name="connsiteX66" fmla="*/ 1368563 w 4774219"/>
              <a:gd name="connsiteY66" fmla="*/ 1032131 h 4879394"/>
              <a:gd name="connsiteX67" fmla="*/ 1228021 w 4774219"/>
              <a:gd name="connsiteY67" fmla="*/ 1188589 h 4879394"/>
              <a:gd name="connsiteX68" fmla="*/ 1264910 w 4774219"/>
              <a:gd name="connsiteY68" fmla="*/ 1864012 h 4879394"/>
              <a:gd name="connsiteX69" fmla="*/ 1199329 w 4774219"/>
              <a:gd name="connsiteY69" fmla="*/ 1864012 h 4879394"/>
              <a:gd name="connsiteX70" fmla="*/ 4159566 w 4774219"/>
              <a:gd name="connsiteY70" fmla="*/ 1864012 h 4879394"/>
              <a:gd name="connsiteX71" fmla="*/ 4205443 w 4774219"/>
              <a:gd name="connsiteY71" fmla="*/ 1400539 h 4879394"/>
              <a:gd name="connsiteX72" fmla="*/ 4509977 w 4774219"/>
              <a:gd name="connsiteY72" fmla="*/ 1400539 h 4879394"/>
              <a:gd name="connsiteX73" fmla="*/ 4634350 w 4774219"/>
              <a:gd name="connsiteY73" fmla="*/ 1525238 h 4879394"/>
              <a:gd name="connsiteX74" fmla="*/ 4634350 w 4774219"/>
              <a:gd name="connsiteY74" fmla="*/ 1864021 h 4879394"/>
              <a:gd name="connsiteX75" fmla="*/ 4159566 w 4774219"/>
              <a:gd name="connsiteY75" fmla="*/ 1864021 h 48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74219" h="4879394">
                <a:moveTo>
                  <a:pt x="4509977" y="1260660"/>
                </a:moveTo>
                <a:lnTo>
                  <a:pt x="4219290" y="1260660"/>
                </a:lnTo>
                <a:lnTo>
                  <a:pt x="4304517" y="399695"/>
                </a:lnTo>
                <a:cubicBezTo>
                  <a:pt x="4312928" y="314738"/>
                  <a:pt x="4250649" y="238779"/>
                  <a:pt x="4165692" y="230368"/>
                </a:cubicBezTo>
                <a:lnTo>
                  <a:pt x="3906308" y="204697"/>
                </a:lnTo>
                <a:cubicBezTo>
                  <a:pt x="3816306" y="195708"/>
                  <a:pt x="3802561" y="334981"/>
                  <a:pt x="3892526" y="343886"/>
                </a:cubicBezTo>
                <a:lnTo>
                  <a:pt x="4151901" y="369557"/>
                </a:lnTo>
                <a:cubicBezTo>
                  <a:pt x="4160116" y="370369"/>
                  <a:pt x="4166130" y="377716"/>
                  <a:pt x="4165319" y="385922"/>
                </a:cubicBezTo>
                <a:lnTo>
                  <a:pt x="4019006" y="1864003"/>
                </a:lnTo>
                <a:lnTo>
                  <a:pt x="3903603" y="1864003"/>
                </a:lnTo>
                <a:lnTo>
                  <a:pt x="3859199" y="1051153"/>
                </a:lnTo>
                <a:cubicBezTo>
                  <a:pt x="3854602" y="966886"/>
                  <a:pt x="3780509" y="900252"/>
                  <a:pt x="3696157" y="904998"/>
                </a:cubicBezTo>
                <a:lnTo>
                  <a:pt x="3300941" y="926585"/>
                </a:lnTo>
                <a:lnTo>
                  <a:pt x="3248294" y="551528"/>
                </a:lnTo>
                <a:cubicBezTo>
                  <a:pt x="3236554" y="467849"/>
                  <a:pt x="3157099" y="408003"/>
                  <a:pt x="3073447" y="419715"/>
                </a:cubicBezTo>
                <a:lnTo>
                  <a:pt x="1777412" y="601639"/>
                </a:lnTo>
                <a:lnTo>
                  <a:pt x="1822347" y="147696"/>
                </a:lnTo>
                <a:cubicBezTo>
                  <a:pt x="1822823" y="142921"/>
                  <a:pt x="1827206" y="139518"/>
                  <a:pt x="1832157" y="139928"/>
                </a:cubicBezTo>
                <a:lnTo>
                  <a:pt x="3508452" y="305860"/>
                </a:lnTo>
                <a:cubicBezTo>
                  <a:pt x="3598463" y="314831"/>
                  <a:pt x="3612198" y="175576"/>
                  <a:pt x="3522234" y="166671"/>
                </a:cubicBezTo>
                <a:lnTo>
                  <a:pt x="1845939" y="739"/>
                </a:lnTo>
                <a:cubicBezTo>
                  <a:pt x="1764143" y="-7383"/>
                  <a:pt x="1691233" y="52397"/>
                  <a:pt x="1683167" y="133914"/>
                </a:cubicBezTo>
                <a:lnTo>
                  <a:pt x="1634884" y="621650"/>
                </a:lnTo>
                <a:lnTo>
                  <a:pt x="764996" y="743756"/>
                </a:lnTo>
                <a:cubicBezTo>
                  <a:pt x="683712" y="755170"/>
                  <a:pt x="626851" y="830448"/>
                  <a:pt x="638227" y="911572"/>
                </a:cubicBezTo>
                <a:lnTo>
                  <a:pt x="687228" y="1260669"/>
                </a:lnTo>
                <a:lnTo>
                  <a:pt x="264242" y="1260669"/>
                </a:lnTo>
                <a:cubicBezTo>
                  <a:pt x="118535" y="1260669"/>
                  <a:pt x="0" y="1379353"/>
                  <a:pt x="0" y="1525238"/>
                </a:cubicBezTo>
                <a:lnTo>
                  <a:pt x="0" y="4614835"/>
                </a:lnTo>
                <a:cubicBezTo>
                  <a:pt x="0" y="4760720"/>
                  <a:pt x="118535" y="4879395"/>
                  <a:pt x="264242" y="4879395"/>
                </a:cubicBezTo>
                <a:lnTo>
                  <a:pt x="736649" y="4879395"/>
                </a:lnTo>
                <a:cubicBezTo>
                  <a:pt x="827070" y="4879395"/>
                  <a:pt x="827070" y="4739525"/>
                  <a:pt x="736649" y="4739525"/>
                </a:cubicBezTo>
                <a:lnTo>
                  <a:pt x="264242" y="4739525"/>
                </a:lnTo>
                <a:cubicBezTo>
                  <a:pt x="195659" y="4739525"/>
                  <a:pt x="139870" y="4683586"/>
                  <a:pt x="139870" y="4614835"/>
                </a:cubicBezTo>
                <a:lnTo>
                  <a:pt x="139870" y="1525228"/>
                </a:lnTo>
                <a:cubicBezTo>
                  <a:pt x="139870" y="1456468"/>
                  <a:pt x="195659" y="1400530"/>
                  <a:pt x="264242" y="1400530"/>
                </a:cubicBezTo>
                <a:lnTo>
                  <a:pt x="903103" y="1400530"/>
                </a:lnTo>
                <a:lnTo>
                  <a:pt x="1081801" y="1955375"/>
                </a:lnTo>
                <a:cubicBezTo>
                  <a:pt x="1091107" y="1984282"/>
                  <a:pt x="1117999" y="2003873"/>
                  <a:pt x="1148370" y="2003873"/>
                </a:cubicBezTo>
                <a:lnTo>
                  <a:pt x="4634359" y="2003873"/>
                </a:lnTo>
                <a:lnTo>
                  <a:pt x="4634359" y="4614816"/>
                </a:lnTo>
                <a:cubicBezTo>
                  <a:pt x="4634359" y="4683577"/>
                  <a:pt x="4578570" y="4739506"/>
                  <a:pt x="4509987" y="4739506"/>
                </a:cubicBezTo>
                <a:lnTo>
                  <a:pt x="1146934" y="4739506"/>
                </a:lnTo>
                <a:cubicBezTo>
                  <a:pt x="1056513" y="4739506"/>
                  <a:pt x="1056513" y="4879376"/>
                  <a:pt x="1146934" y="4879376"/>
                </a:cubicBezTo>
                <a:lnTo>
                  <a:pt x="4509977" y="4879376"/>
                </a:lnTo>
                <a:cubicBezTo>
                  <a:pt x="4655684" y="4879376"/>
                  <a:pt x="4774220" y="4760692"/>
                  <a:pt x="4774220" y="4614816"/>
                </a:cubicBezTo>
                <a:lnTo>
                  <a:pt x="4774220" y="1525228"/>
                </a:lnTo>
                <a:cubicBezTo>
                  <a:pt x="4774220" y="1379344"/>
                  <a:pt x="4655684" y="1260660"/>
                  <a:pt x="4509977" y="1260660"/>
                </a:cubicBezTo>
                <a:close/>
                <a:moveTo>
                  <a:pt x="3703804" y="1044654"/>
                </a:moveTo>
                <a:cubicBezTo>
                  <a:pt x="3712951" y="1045008"/>
                  <a:pt x="3718211" y="1049717"/>
                  <a:pt x="3719553" y="1058781"/>
                </a:cubicBezTo>
                <a:lnTo>
                  <a:pt x="3763538" y="1864003"/>
                </a:lnTo>
                <a:lnTo>
                  <a:pt x="1404975" y="1864003"/>
                </a:lnTo>
                <a:lnTo>
                  <a:pt x="1367667" y="1180962"/>
                </a:lnTo>
                <a:cubicBezTo>
                  <a:pt x="1367947" y="1175591"/>
                  <a:pt x="1370782" y="1172532"/>
                  <a:pt x="1376181" y="1171786"/>
                </a:cubicBezTo>
                <a:close/>
                <a:moveTo>
                  <a:pt x="1020911" y="1310071"/>
                </a:moveTo>
                <a:cubicBezTo>
                  <a:pt x="1012025" y="1281202"/>
                  <a:pt x="984274" y="1260669"/>
                  <a:pt x="954053" y="1260669"/>
                </a:cubicBezTo>
                <a:lnTo>
                  <a:pt x="828469" y="1260669"/>
                </a:lnTo>
                <a:lnTo>
                  <a:pt x="776735" y="892140"/>
                </a:lnTo>
                <a:cubicBezTo>
                  <a:pt x="776073" y="887393"/>
                  <a:pt x="779523" y="882964"/>
                  <a:pt x="784438" y="882274"/>
                </a:cubicBezTo>
                <a:lnTo>
                  <a:pt x="1688585" y="755356"/>
                </a:lnTo>
                <a:cubicBezTo>
                  <a:pt x="1689685" y="755515"/>
                  <a:pt x="1690758" y="755738"/>
                  <a:pt x="1691877" y="755850"/>
                </a:cubicBezTo>
                <a:cubicBezTo>
                  <a:pt x="1694217" y="756083"/>
                  <a:pt x="1696539" y="756195"/>
                  <a:pt x="1698852" y="756195"/>
                </a:cubicBezTo>
                <a:cubicBezTo>
                  <a:pt x="1709071" y="756195"/>
                  <a:pt x="1718834" y="753901"/>
                  <a:pt x="1727693" y="749864"/>
                </a:cubicBezTo>
                <a:lnTo>
                  <a:pt x="3092908" y="558233"/>
                </a:lnTo>
                <a:cubicBezTo>
                  <a:pt x="3102055" y="557813"/>
                  <a:pt x="3107687" y="562056"/>
                  <a:pt x="3109804" y="570970"/>
                </a:cubicBezTo>
                <a:lnTo>
                  <a:pt x="3160801" y="934240"/>
                </a:lnTo>
                <a:lnTo>
                  <a:pt x="1368563" y="1032131"/>
                </a:lnTo>
                <a:cubicBezTo>
                  <a:pt x="1287596" y="1036551"/>
                  <a:pt x="1223592" y="1107521"/>
                  <a:pt x="1228021" y="1188589"/>
                </a:cubicBezTo>
                <a:lnTo>
                  <a:pt x="1264910" y="1864012"/>
                </a:lnTo>
                <a:lnTo>
                  <a:pt x="1199329" y="1864012"/>
                </a:lnTo>
                <a:close/>
                <a:moveTo>
                  <a:pt x="4159566" y="1864012"/>
                </a:moveTo>
                <a:lnTo>
                  <a:pt x="4205443" y="1400539"/>
                </a:lnTo>
                <a:lnTo>
                  <a:pt x="4509977" y="1400539"/>
                </a:lnTo>
                <a:cubicBezTo>
                  <a:pt x="4578560" y="1400539"/>
                  <a:pt x="4634350" y="1456478"/>
                  <a:pt x="4634350" y="1525238"/>
                </a:cubicBezTo>
                <a:lnTo>
                  <a:pt x="4634350" y="1864021"/>
                </a:lnTo>
                <a:lnTo>
                  <a:pt x="4159566" y="1864021"/>
                </a:lnTo>
                <a:close/>
              </a:path>
            </a:pathLst>
          </a:custGeom>
          <a:solidFill>
            <a:schemeClr val="tx2"/>
          </a:solidFill>
          <a:ln w="9325" cap="flat">
            <a:noFill/>
            <a:prstDash val="solid"/>
            <a:miter/>
          </a:ln>
        </p:spPr>
        <p:txBody>
          <a:bodyPr rtlCol="0" anchor="ctr"/>
          <a:lstStyle/>
          <a:p>
            <a:endParaRPr lang="en-US" sz="2400" dirty="0"/>
          </a:p>
        </p:txBody>
      </p:sp>
      <p:grpSp>
        <p:nvGrpSpPr>
          <p:cNvPr id="17" name="Group 16">
            <a:extLst>
              <a:ext uri="{FF2B5EF4-FFF2-40B4-BE49-F238E27FC236}">
                <a16:creationId xmlns:a16="http://schemas.microsoft.com/office/drawing/2014/main" id="{FB648B8E-2199-4C4E-BAAB-261F82E2182F}"/>
              </a:ext>
            </a:extLst>
          </p:cNvPr>
          <p:cNvGrpSpPr/>
          <p:nvPr/>
        </p:nvGrpSpPr>
        <p:grpSpPr>
          <a:xfrm>
            <a:off x="6549196" y="2764892"/>
            <a:ext cx="924265" cy="1041145"/>
            <a:chOff x="2324125" y="317088"/>
            <a:chExt cx="3922948" cy="4509350"/>
          </a:xfrm>
          <a:solidFill>
            <a:schemeClr val="bg1">
              <a:lumMod val="50000"/>
            </a:schemeClr>
          </a:solidFill>
        </p:grpSpPr>
        <p:sp>
          <p:nvSpPr>
            <p:cNvPr id="18" name="Graphic 1">
              <a:extLst>
                <a:ext uri="{FF2B5EF4-FFF2-40B4-BE49-F238E27FC236}">
                  <a16:creationId xmlns:a16="http://schemas.microsoft.com/office/drawing/2014/main" id="{CB11E982-9EFC-4F7B-B83E-E40E502C78A1}"/>
                </a:ext>
              </a:extLst>
            </p:cNvPr>
            <p:cNvSpPr/>
            <p:nvPr/>
          </p:nvSpPr>
          <p:spPr>
            <a:xfrm>
              <a:off x="2324125" y="655146"/>
              <a:ext cx="2982262" cy="3833618"/>
            </a:xfrm>
            <a:custGeom>
              <a:avLst/>
              <a:gdLst>
                <a:gd name="connsiteX0" fmla="*/ 2485657 w 2982262"/>
                <a:gd name="connsiteY0" fmla="*/ 367734 h 3833618"/>
                <a:gd name="connsiteX1" fmla="*/ 2518653 w 2982262"/>
                <a:gd name="connsiteY1" fmla="*/ 77864 h 3833618"/>
                <a:gd name="connsiteX2" fmla="*/ 2231120 w 2982262"/>
                <a:gd name="connsiteY2" fmla="*/ 43036 h 3833618"/>
                <a:gd name="connsiteX3" fmla="*/ 98082 w 2982262"/>
                <a:gd name="connsiteY3" fmla="*/ 1715121 h 3833618"/>
                <a:gd name="connsiteX4" fmla="*/ 54532 w 2982262"/>
                <a:gd name="connsiteY4" fmla="*/ 2074536 h 3833618"/>
                <a:gd name="connsiteX5" fmla="*/ 98082 w 2982262"/>
                <a:gd name="connsiteY5" fmla="*/ 2118086 h 3833618"/>
                <a:gd name="connsiteX6" fmla="*/ 2231120 w 2982262"/>
                <a:gd name="connsiteY6" fmla="*/ 3790171 h 3833618"/>
                <a:gd name="connsiteX7" fmla="*/ 2520604 w 2982262"/>
                <a:gd name="connsiteY7" fmla="*/ 3753947 h 3833618"/>
                <a:gd name="connsiteX8" fmla="*/ 2485657 w 2982262"/>
                <a:gd name="connsiteY8" fmla="*/ 3465464 h 3833618"/>
                <a:gd name="connsiteX9" fmla="*/ 2477084 w 2982262"/>
                <a:gd name="connsiteY9" fmla="*/ 3458711 h 3833618"/>
                <a:gd name="connsiteX10" fmla="*/ 2477084 w 2982262"/>
                <a:gd name="connsiteY10" fmla="*/ 374516 h 3833618"/>
                <a:gd name="connsiteX11" fmla="*/ 2430755 w 2982262"/>
                <a:gd name="connsiteY11" fmla="*/ 3684577 h 3833618"/>
                <a:gd name="connsiteX12" fmla="*/ 2301606 w 2982262"/>
                <a:gd name="connsiteY12" fmla="*/ 3700227 h 3833618"/>
                <a:gd name="connsiteX13" fmla="*/ 168567 w 2982262"/>
                <a:gd name="connsiteY13" fmla="*/ 2028122 h 3833618"/>
                <a:gd name="connsiteX14" fmla="*/ 144460 w 2982262"/>
                <a:gd name="connsiteY14" fmla="*/ 1829192 h 3833618"/>
                <a:gd name="connsiteX15" fmla="*/ 168567 w 2982262"/>
                <a:gd name="connsiteY15" fmla="*/ 1805085 h 3833618"/>
                <a:gd name="connsiteX16" fmla="*/ 2301634 w 2982262"/>
                <a:gd name="connsiteY16" fmla="*/ 132981 h 3833618"/>
                <a:gd name="connsiteX17" fmla="*/ 2430550 w 2982262"/>
                <a:gd name="connsiteY17" fmla="*/ 150474 h 3833618"/>
                <a:gd name="connsiteX18" fmla="*/ 2415134 w 2982262"/>
                <a:gd name="connsiteY18" fmla="*/ 277761 h 3833618"/>
                <a:gd name="connsiteX19" fmla="*/ 381927 w 2982262"/>
                <a:gd name="connsiteY19" fmla="*/ 1871627 h 3833618"/>
                <a:gd name="connsiteX20" fmla="*/ 372209 w 2982262"/>
                <a:gd name="connsiteY20" fmla="*/ 1951863 h 3833618"/>
                <a:gd name="connsiteX21" fmla="*/ 381927 w 2982262"/>
                <a:gd name="connsiteY21" fmla="*/ 1961581 h 3833618"/>
                <a:gd name="connsiteX22" fmla="*/ 2415134 w 2982262"/>
                <a:gd name="connsiteY22" fmla="*/ 3555428 h 3833618"/>
                <a:gd name="connsiteX23" fmla="*/ 2430755 w 2982262"/>
                <a:gd name="connsiteY23" fmla="*/ 3684577 h 3833618"/>
                <a:gd name="connsiteX24" fmla="*/ 2850721 w 2982262"/>
                <a:gd name="connsiteY24" fmla="*/ 2209154 h 3833618"/>
                <a:gd name="connsiteX25" fmla="*/ 2638886 w 2982262"/>
                <a:gd name="connsiteY25" fmla="*/ 1916651 h 3833618"/>
                <a:gd name="connsiteX26" fmla="*/ 2850721 w 2982262"/>
                <a:gd name="connsiteY26" fmla="*/ 1624148 h 3833618"/>
                <a:gd name="connsiteX27" fmla="*/ 2850750 w 2982262"/>
                <a:gd name="connsiteY27" fmla="*/ 2209107 h 3833618"/>
                <a:gd name="connsiteX28" fmla="*/ 2834805 w 2982262"/>
                <a:gd name="connsiteY28" fmla="*/ 1511124 h 3833618"/>
                <a:gd name="connsiteX29" fmla="*/ 2524586 w 2982262"/>
                <a:gd name="connsiteY29" fmla="*/ 1916651 h 3833618"/>
                <a:gd name="connsiteX30" fmla="*/ 2834805 w 2982262"/>
                <a:gd name="connsiteY30" fmla="*/ 2322178 h 3833618"/>
                <a:gd name="connsiteX31" fmla="*/ 2689835 w 2982262"/>
                <a:gd name="connsiteY31" fmla="*/ 2842643 h 3833618"/>
                <a:gd name="connsiteX32" fmla="*/ 1886439 w 2982262"/>
                <a:gd name="connsiteY32" fmla="*/ 1916604 h 3833618"/>
                <a:gd name="connsiteX33" fmla="*/ 2689816 w 2982262"/>
                <a:gd name="connsiteY33" fmla="*/ 990564 h 3833618"/>
                <a:gd name="connsiteX34" fmla="*/ 2834834 w 2982262"/>
                <a:gd name="connsiteY34" fmla="*/ 1511077 h 3833618"/>
                <a:gd name="connsiteX35" fmla="*/ 2642134 w 2982262"/>
                <a:gd name="connsiteY35" fmla="*/ 879331 h 3833618"/>
                <a:gd name="connsiteX36" fmla="*/ 1772139 w 2982262"/>
                <a:gd name="connsiteY36" fmla="*/ 1916604 h 3833618"/>
                <a:gd name="connsiteX37" fmla="*/ 2642134 w 2982262"/>
                <a:gd name="connsiteY37" fmla="*/ 2953876 h 3833618"/>
                <a:gd name="connsiteX38" fmla="*/ 2387016 w 2982262"/>
                <a:gd name="connsiteY38" fmla="*/ 3388140 h 3833618"/>
                <a:gd name="connsiteX39" fmla="*/ 509772 w 2982262"/>
                <a:gd name="connsiteY39" fmla="*/ 1916604 h 3833618"/>
                <a:gd name="connsiteX40" fmla="*/ 2387016 w 2982262"/>
                <a:gd name="connsiteY40" fmla="*/ 445058 h 3833618"/>
                <a:gd name="connsiteX41" fmla="*/ 2642134 w 2982262"/>
                <a:gd name="connsiteY41" fmla="*/ 879331 h 383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82262" h="3833618">
                  <a:moveTo>
                    <a:pt x="2485657" y="367734"/>
                  </a:moveTo>
                  <a:cubicBezTo>
                    <a:pt x="2574814" y="296800"/>
                    <a:pt x="2589587" y="167021"/>
                    <a:pt x="2518653" y="77864"/>
                  </a:cubicBezTo>
                  <a:cubicBezTo>
                    <a:pt x="2448440" y="-10386"/>
                    <a:pt x="2320372" y="-25899"/>
                    <a:pt x="2231120" y="43036"/>
                  </a:cubicBezTo>
                  <a:lnTo>
                    <a:pt x="98082" y="1715121"/>
                  </a:lnTo>
                  <a:cubicBezTo>
                    <a:pt x="-13193" y="1802345"/>
                    <a:pt x="-32691" y="1963260"/>
                    <a:pt x="54532" y="2074536"/>
                  </a:cubicBezTo>
                  <a:cubicBezTo>
                    <a:pt x="67243" y="2090752"/>
                    <a:pt x="81866" y="2105375"/>
                    <a:pt x="98082" y="2118086"/>
                  </a:cubicBezTo>
                  <a:lnTo>
                    <a:pt x="2231120" y="3790171"/>
                  </a:lnTo>
                  <a:cubicBezTo>
                    <a:pt x="2321062" y="3860107"/>
                    <a:pt x="2450669" y="3843889"/>
                    <a:pt x="2520604" y="3753947"/>
                  </a:cubicBezTo>
                  <a:cubicBezTo>
                    <a:pt x="2590151" y="3664505"/>
                    <a:pt x="2574549" y="3535712"/>
                    <a:pt x="2485657" y="3465464"/>
                  </a:cubicBezTo>
                  <a:lnTo>
                    <a:pt x="2477084" y="3458711"/>
                  </a:lnTo>
                  <a:cubicBezTo>
                    <a:pt x="3150655" y="2540974"/>
                    <a:pt x="3150655" y="1292253"/>
                    <a:pt x="2477084" y="374516"/>
                  </a:cubicBezTo>
                  <a:close/>
                  <a:moveTo>
                    <a:pt x="2430755" y="3684577"/>
                  </a:moveTo>
                  <a:cubicBezTo>
                    <a:pt x="2399382" y="3724507"/>
                    <a:pt x="2341608" y="3731507"/>
                    <a:pt x="2301606" y="3700227"/>
                  </a:cubicBezTo>
                  <a:lnTo>
                    <a:pt x="168567" y="2028122"/>
                  </a:lnTo>
                  <a:cubicBezTo>
                    <a:pt x="106977" y="1979847"/>
                    <a:pt x="96184" y="1890782"/>
                    <a:pt x="144460" y="1829192"/>
                  </a:cubicBezTo>
                  <a:cubicBezTo>
                    <a:pt x="151496" y="1820216"/>
                    <a:pt x="159590" y="1812121"/>
                    <a:pt x="168567" y="1805085"/>
                  </a:cubicBezTo>
                  <a:lnTo>
                    <a:pt x="2301634" y="132981"/>
                  </a:lnTo>
                  <a:cubicBezTo>
                    <a:pt x="2342064" y="102212"/>
                    <a:pt x="2399781" y="110044"/>
                    <a:pt x="2430550" y="150474"/>
                  </a:cubicBezTo>
                  <a:cubicBezTo>
                    <a:pt x="2460696" y="190085"/>
                    <a:pt x="2453865" y="246491"/>
                    <a:pt x="2415134" y="277761"/>
                  </a:cubicBezTo>
                  <a:lnTo>
                    <a:pt x="381927" y="1871627"/>
                  </a:lnTo>
                  <a:cubicBezTo>
                    <a:pt x="357087" y="1891100"/>
                    <a:pt x="352736" y="1927023"/>
                    <a:pt x="372209" y="1951863"/>
                  </a:cubicBezTo>
                  <a:cubicBezTo>
                    <a:pt x="375046" y="1955481"/>
                    <a:pt x="378309" y="1958744"/>
                    <a:pt x="381927" y="1961581"/>
                  </a:cubicBezTo>
                  <a:lnTo>
                    <a:pt x="2415134" y="3555428"/>
                  </a:lnTo>
                  <a:cubicBezTo>
                    <a:pt x="2455054" y="3586810"/>
                    <a:pt x="2462042" y="3644582"/>
                    <a:pt x="2430755" y="3684577"/>
                  </a:cubicBezTo>
                  <a:close/>
                  <a:moveTo>
                    <a:pt x="2850721" y="2209154"/>
                  </a:moveTo>
                  <a:cubicBezTo>
                    <a:pt x="2726401" y="2181637"/>
                    <a:pt x="2638886" y="2060955"/>
                    <a:pt x="2638886" y="1916651"/>
                  </a:cubicBezTo>
                  <a:cubicBezTo>
                    <a:pt x="2638886" y="1772348"/>
                    <a:pt x="2726401" y="1651666"/>
                    <a:pt x="2850721" y="1624148"/>
                  </a:cubicBezTo>
                  <a:cubicBezTo>
                    <a:pt x="2873606" y="1818462"/>
                    <a:pt x="2873616" y="2014790"/>
                    <a:pt x="2850750" y="2209107"/>
                  </a:cubicBezTo>
                  <a:close/>
                  <a:moveTo>
                    <a:pt x="2834805" y="1511124"/>
                  </a:moveTo>
                  <a:cubicBezTo>
                    <a:pt x="2658593" y="1547024"/>
                    <a:pt x="2524586" y="1715150"/>
                    <a:pt x="2524586" y="1916651"/>
                  </a:cubicBezTo>
                  <a:cubicBezTo>
                    <a:pt x="2524586" y="2118153"/>
                    <a:pt x="2658631" y="2286279"/>
                    <a:pt x="2834805" y="2322178"/>
                  </a:cubicBezTo>
                  <a:cubicBezTo>
                    <a:pt x="2805524" y="2500416"/>
                    <a:pt x="2756914" y="2674934"/>
                    <a:pt x="2689835" y="2842643"/>
                  </a:cubicBezTo>
                  <a:cubicBezTo>
                    <a:pt x="2248056" y="2822431"/>
                    <a:pt x="1886439" y="2414856"/>
                    <a:pt x="1886439" y="1916604"/>
                  </a:cubicBezTo>
                  <a:cubicBezTo>
                    <a:pt x="1886439" y="1418351"/>
                    <a:pt x="2248056" y="1010776"/>
                    <a:pt x="2689816" y="990564"/>
                  </a:cubicBezTo>
                  <a:cubicBezTo>
                    <a:pt x="2756919" y="1158286"/>
                    <a:pt x="2805545" y="1332820"/>
                    <a:pt x="2834834" y="1511077"/>
                  </a:cubicBezTo>
                  <a:close/>
                  <a:moveTo>
                    <a:pt x="2642134" y="879331"/>
                  </a:moveTo>
                  <a:cubicBezTo>
                    <a:pt x="2156359" y="925051"/>
                    <a:pt x="1772139" y="1372726"/>
                    <a:pt x="1772139" y="1916604"/>
                  </a:cubicBezTo>
                  <a:cubicBezTo>
                    <a:pt x="1772139" y="2460481"/>
                    <a:pt x="2156321" y="2908156"/>
                    <a:pt x="2642134" y="2953876"/>
                  </a:cubicBezTo>
                  <a:cubicBezTo>
                    <a:pt x="2572040" y="3106908"/>
                    <a:pt x="2486561" y="3252411"/>
                    <a:pt x="2387016" y="3388140"/>
                  </a:cubicBezTo>
                  <a:lnTo>
                    <a:pt x="509772" y="1916604"/>
                  </a:lnTo>
                  <a:lnTo>
                    <a:pt x="2387016" y="445058"/>
                  </a:lnTo>
                  <a:cubicBezTo>
                    <a:pt x="2486562" y="580790"/>
                    <a:pt x="2572041" y="726297"/>
                    <a:pt x="2642134" y="879331"/>
                  </a:cubicBezTo>
                  <a:close/>
                </a:path>
              </a:pathLst>
            </a:custGeom>
            <a:grpFill/>
            <a:ln w="9525" cap="flat">
              <a:noFill/>
              <a:prstDash val="solid"/>
              <a:miter/>
            </a:ln>
          </p:spPr>
          <p:txBody>
            <a:bodyPr rtlCol="0" anchor="ctr"/>
            <a:lstStyle/>
            <a:p>
              <a:endParaRPr lang="en-US" sz="2400" dirty="0"/>
            </a:p>
          </p:txBody>
        </p:sp>
        <p:sp>
          <p:nvSpPr>
            <p:cNvPr id="19" name="Graphic 1">
              <a:extLst>
                <a:ext uri="{FF2B5EF4-FFF2-40B4-BE49-F238E27FC236}">
                  <a16:creationId xmlns:a16="http://schemas.microsoft.com/office/drawing/2014/main" id="{11C42F94-FE7E-4B20-9A02-48E07E96ACBD}"/>
                </a:ext>
              </a:extLst>
            </p:cNvPr>
            <p:cNvSpPr/>
            <p:nvPr/>
          </p:nvSpPr>
          <p:spPr>
            <a:xfrm>
              <a:off x="4209181" y="1608941"/>
              <a:ext cx="149146" cy="149355"/>
            </a:xfrm>
            <a:custGeom>
              <a:avLst/>
              <a:gdLst>
                <a:gd name="connsiteX0" fmla="*/ 52303 w 149146"/>
                <a:gd name="connsiteY0" fmla="*/ 16024 h 149355"/>
                <a:gd name="connsiteX1" fmla="*/ 15775 w 149146"/>
                <a:gd name="connsiteY1" fmla="*/ 52781 h 149355"/>
                <a:gd name="connsiteX2" fmla="*/ 17727 w 149146"/>
                <a:gd name="connsiteY2" fmla="*/ 133581 h 149355"/>
                <a:gd name="connsiteX3" fmla="*/ 98528 w 149146"/>
                <a:gd name="connsiteY3" fmla="*/ 131629 h 149355"/>
                <a:gd name="connsiteX4" fmla="*/ 131675 w 149146"/>
                <a:gd name="connsiteY4" fmla="*/ 98291 h 149355"/>
                <a:gd name="connsiteX5" fmla="*/ 133123 w 149146"/>
                <a:gd name="connsiteY5" fmla="*/ 17471 h 149355"/>
                <a:gd name="connsiteX6" fmla="*/ 52303 w 149146"/>
                <a:gd name="connsiteY6" fmla="*/ 16024 h 14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46" h="149355">
                  <a:moveTo>
                    <a:pt x="52303" y="16024"/>
                  </a:moveTo>
                  <a:cubicBezTo>
                    <a:pt x="39921" y="27987"/>
                    <a:pt x="27605" y="40360"/>
                    <a:pt x="15775" y="52781"/>
                  </a:cubicBezTo>
                  <a:cubicBezTo>
                    <a:pt x="-5998" y="75632"/>
                    <a:pt x="-5124" y="111808"/>
                    <a:pt x="17727" y="133581"/>
                  </a:cubicBezTo>
                  <a:cubicBezTo>
                    <a:pt x="40579" y="155354"/>
                    <a:pt x="76755" y="154480"/>
                    <a:pt x="98528" y="131629"/>
                  </a:cubicBezTo>
                  <a:cubicBezTo>
                    <a:pt x="109263" y="120360"/>
                    <a:pt x="120435" y="109130"/>
                    <a:pt x="131675" y="98291"/>
                  </a:cubicBezTo>
                  <a:cubicBezTo>
                    <a:pt x="154393" y="76373"/>
                    <a:pt x="155041" y="40189"/>
                    <a:pt x="133123" y="17471"/>
                  </a:cubicBezTo>
                  <a:cubicBezTo>
                    <a:pt x="111205" y="-5246"/>
                    <a:pt x="75021" y="-5894"/>
                    <a:pt x="52303" y="16024"/>
                  </a:cubicBezTo>
                  <a:close/>
                </a:path>
              </a:pathLst>
            </a:custGeom>
            <a:grpFill/>
            <a:ln w="9525" cap="flat">
              <a:noFill/>
              <a:prstDash val="solid"/>
              <a:miter/>
            </a:ln>
          </p:spPr>
          <p:txBody>
            <a:bodyPr rtlCol="0" anchor="ctr"/>
            <a:lstStyle/>
            <a:p>
              <a:endParaRPr lang="en-US" sz="2400" dirty="0"/>
            </a:p>
          </p:txBody>
        </p:sp>
        <p:sp>
          <p:nvSpPr>
            <p:cNvPr id="20" name="Graphic 1">
              <a:extLst>
                <a:ext uri="{FF2B5EF4-FFF2-40B4-BE49-F238E27FC236}">
                  <a16:creationId xmlns:a16="http://schemas.microsoft.com/office/drawing/2014/main" id="{80A73CDD-E440-4276-94E3-94B04C53A5B7}"/>
                </a:ext>
              </a:extLst>
            </p:cNvPr>
            <p:cNvSpPr/>
            <p:nvPr/>
          </p:nvSpPr>
          <p:spPr>
            <a:xfrm>
              <a:off x="3867652" y="1813848"/>
              <a:ext cx="321116" cy="916797"/>
            </a:xfrm>
            <a:custGeom>
              <a:avLst/>
              <a:gdLst>
                <a:gd name="connsiteX0" fmla="*/ 295335 w 321116"/>
                <a:gd name="connsiteY0" fmla="*/ 9389 h 916797"/>
                <a:gd name="connsiteX1" fmla="*/ 216192 w 321116"/>
                <a:gd name="connsiteY1" fmla="*/ 25781 h 916797"/>
                <a:gd name="connsiteX2" fmla="*/ 216191 w 321116"/>
                <a:gd name="connsiteY2" fmla="*/ 25782 h 916797"/>
                <a:gd name="connsiteX3" fmla="*/ 12 w 321116"/>
                <a:gd name="connsiteY3" fmla="*/ 757902 h 916797"/>
                <a:gd name="connsiteX4" fmla="*/ 4098 w 321116"/>
                <a:gd name="connsiteY4" fmla="*/ 864058 h 916797"/>
                <a:gd name="connsiteX5" fmla="*/ 61019 w 321116"/>
                <a:gd name="connsiteY5" fmla="*/ 916798 h 916797"/>
                <a:gd name="connsiteX6" fmla="*/ 65487 w 321116"/>
                <a:gd name="connsiteY6" fmla="*/ 916626 h 916797"/>
                <a:gd name="connsiteX7" fmla="*/ 118065 w 321116"/>
                <a:gd name="connsiteY7" fmla="*/ 855244 h 916797"/>
                <a:gd name="connsiteX8" fmla="*/ 118065 w 321116"/>
                <a:gd name="connsiteY8" fmla="*/ 855238 h 916797"/>
                <a:gd name="connsiteX9" fmla="*/ 114312 w 321116"/>
                <a:gd name="connsiteY9" fmla="*/ 757902 h 916797"/>
                <a:gd name="connsiteX10" fmla="*/ 311727 w 321116"/>
                <a:gd name="connsiteY10" fmla="*/ 88533 h 916797"/>
                <a:gd name="connsiteX11" fmla="*/ 295335 w 321116"/>
                <a:gd name="connsiteY11" fmla="*/ 9390 h 916797"/>
                <a:gd name="connsiteX12" fmla="*/ 295335 w 321116"/>
                <a:gd name="connsiteY12" fmla="*/ 9389 h 9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116" h="916797">
                  <a:moveTo>
                    <a:pt x="295335" y="9389"/>
                  </a:moveTo>
                  <a:cubicBezTo>
                    <a:pt x="268953" y="-7939"/>
                    <a:pt x="233520" y="-600"/>
                    <a:pt x="216192" y="25781"/>
                  </a:cubicBezTo>
                  <a:cubicBezTo>
                    <a:pt x="216192" y="25781"/>
                    <a:pt x="216191" y="25781"/>
                    <a:pt x="216191" y="25782"/>
                  </a:cubicBezTo>
                  <a:cubicBezTo>
                    <a:pt x="74077" y="243426"/>
                    <a:pt x="-1085" y="497971"/>
                    <a:pt x="12" y="757902"/>
                  </a:cubicBezTo>
                  <a:cubicBezTo>
                    <a:pt x="12" y="793268"/>
                    <a:pt x="1383" y="828977"/>
                    <a:pt x="4098" y="864058"/>
                  </a:cubicBezTo>
                  <a:cubicBezTo>
                    <a:pt x="6400" y="893799"/>
                    <a:pt x="31189" y="916767"/>
                    <a:pt x="61019" y="916798"/>
                  </a:cubicBezTo>
                  <a:cubicBezTo>
                    <a:pt x="62496" y="916798"/>
                    <a:pt x="63991" y="916741"/>
                    <a:pt x="65487" y="916626"/>
                  </a:cubicBezTo>
                  <a:cubicBezTo>
                    <a:pt x="96956" y="914196"/>
                    <a:pt x="120496" y="886714"/>
                    <a:pt x="118065" y="855244"/>
                  </a:cubicBezTo>
                  <a:cubicBezTo>
                    <a:pt x="118065" y="855242"/>
                    <a:pt x="118065" y="855240"/>
                    <a:pt x="118065" y="855238"/>
                  </a:cubicBezTo>
                  <a:cubicBezTo>
                    <a:pt x="115569" y="823091"/>
                    <a:pt x="114312" y="790334"/>
                    <a:pt x="114312" y="757902"/>
                  </a:cubicBezTo>
                  <a:cubicBezTo>
                    <a:pt x="113235" y="520273"/>
                    <a:pt x="181872" y="287546"/>
                    <a:pt x="311727" y="88533"/>
                  </a:cubicBezTo>
                  <a:cubicBezTo>
                    <a:pt x="329055" y="62151"/>
                    <a:pt x="321716" y="26718"/>
                    <a:pt x="295335" y="9390"/>
                  </a:cubicBezTo>
                  <a:cubicBezTo>
                    <a:pt x="295335" y="9390"/>
                    <a:pt x="295335" y="9389"/>
                    <a:pt x="295335" y="9389"/>
                  </a:cubicBezTo>
                  <a:close/>
                </a:path>
              </a:pathLst>
            </a:custGeom>
            <a:grpFill/>
            <a:ln w="9525" cap="flat">
              <a:noFill/>
              <a:prstDash val="solid"/>
              <a:miter/>
            </a:ln>
          </p:spPr>
          <p:txBody>
            <a:bodyPr rtlCol="0" anchor="ctr"/>
            <a:lstStyle/>
            <a:p>
              <a:endParaRPr lang="en-US" sz="2400" dirty="0"/>
            </a:p>
          </p:txBody>
        </p:sp>
        <p:sp>
          <p:nvSpPr>
            <p:cNvPr id="21" name="Graphic 1">
              <a:extLst>
                <a:ext uri="{FF2B5EF4-FFF2-40B4-BE49-F238E27FC236}">
                  <a16:creationId xmlns:a16="http://schemas.microsoft.com/office/drawing/2014/main" id="{D7C5CBA9-E22E-456F-A477-DFBBD94D477B}"/>
                </a:ext>
              </a:extLst>
            </p:cNvPr>
            <p:cNvSpPr/>
            <p:nvPr/>
          </p:nvSpPr>
          <p:spPr>
            <a:xfrm>
              <a:off x="5408509" y="1331327"/>
              <a:ext cx="600323" cy="337399"/>
            </a:xfrm>
            <a:custGeom>
              <a:avLst/>
              <a:gdLst>
                <a:gd name="connsiteX0" fmla="*/ 595098 w 600323"/>
                <a:gd name="connsiteY0" fmla="*/ 33319 h 337399"/>
                <a:gd name="connsiteX1" fmla="*/ 519326 w 600323"/>
                <a:gd name="connsiteY1" fmla="*/ 5221 h 337399"/>
                <a:gd name="connsiteX2" fmla="*/ 33323 w 600323"/>
                <a:gd name="connsiteY2" fmla="*/ 228296 h 337399"/>
                <a:gd name="connsiteX3" fmla="*/ 5224 w 600323"/>
                <a:gd name="connsiteY3" fmla="*/ 304077 h 337399"/>
                <a:gd name="connsiteX4" fmla="*/ 81005 w 600323"/>
                <a:gd name="connsiteY4" fmla="*/ 332176 h 337399"/>
                <a:gd name="connsiteX5" fmla="*/ 567009 w 600323"/>
                <a:gd name="connsiteY5" fmla="*/ 109100 h 337399"/>
                <a:gd name="connsiteX6" fmla="*/ 595098 w 600323"/>
                <a:gd name="connsiteY6" fmla="*/ 33319 h 3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323" h="337399">
                  <a:moveTo>
                    <a:pt x="595098" y="33319"/>
                  </a:moveTo>
                  <a:cubicBezTo>
                    <a:pt x="581931" y="4639"/>
                    <a:pt x="548009" y="-7940"/>
                    <a:pt x="519326" y="5221"/>
                  </a:cubicBezTo>
                  <a:lnTo>
                    <a:pt x="33323" y="228296"/>
                  </a:lnTo>
                  <a:cubicBezTo>
                    <a:pt x="4638" y="241463"/>
                    <a:pt x="-7943" y="275392"/>
                    <a:pt x="5224" y="304077"/>
                  </a:cubicBezTo>
                  <a:cubicBezTo>
                    <a:pt x="18391" y="332763"/>
                    <a:pt x="52319" y="345343"/>
                    <a:pt x="81005" y="332176"/>
                  </a:cubicBezTo>
                  <a:lnTo>
                    <a:pt x="567009" y="109100"/>
                  </a:lnTo>
                  <a:cubicBezTo>
                    <a:pt x="595691" y="95930"/>
                    <a:pt x="608266" y="62002"/>
                    <a:pt x="595098" y="33319"/>
                  </a:cubicBezTo>
                  <a:close/>
                </a:path>
              </a:pathLst>
            </a:custGeom>
            <a:grpFill/>
            <a:ln w="9525" cap="flat">
              <a:noFill/>
              <a:prstDash val="solid"/>
              <a:miter/>
            </a:ln>
          </p:spPr>
          <p:txBody>
            <a:bodyPr rtlCol="0" anchor="ctr"/>
            <a:lstStyle/>
            <a:p>
              <a:endParaRPr lang="en-US" sz="2400" dirty="0"/>
            </a:p>
          </p:txBody>
        </p:sp>
        <p:sp>
          <p:nvSpPr>
            <p:cNvPr id="22" name="Graphic 1">
              <a:extLst>
                <a:ext uri="{FF2B5EF4-FFF2-40B4-BE49-F238E27FC236}">
                  <a16:creationId xmlns:a16="http://schemas.microsoft.com/office/drawing/2014/main" id="{81D79162-FD80-42D7-8024-747F1D675A36}"/>
                </a:ext>
              </a:extLst>
            </p:cNvPr>
            <p:cNvSpPr/>
            <p:nvPr/>
          </p:nvSpPr>
          <p:spPr>
            <a:xfrm>
              <a:off x="5396641" y="3474782"/>
              <a:ext cx="600341" cy="337393"/>
            </a:xfrm>
            <a:custGeom>
              <a:avLst/>
              <a:gdLst>
                <a:gd name="connsiteX0" fmla="*/ 5224 w 600341"/>
                <a:gd name="connsiteY0" fmla="*/ 33323 h 337393"/>
                <a:gd name="connsiteX1" fmla="*/ 33323 w 600341"/>
                <a:gd name="connsiteY1" fmla="*/ 109104 h 337393"/>
                <a:gd name="connsiteX2" fmla="*/ 519336 w 600341"/>
                <a:gd name="connsiteY2" fmla="*/ 332170 h 337393"/>
                <a:gd name="connsiteX3" fmla="*/ 595117 w 600341"/>
                <a:gd name="connsiteY3" fmla="*/ 304071 h 337393"/>
                <a:gd name="connsiteX4" fmla="*/ 567018 w 600341"/>
                <a:gd name="connsiteY4" fmla="*/ 228290 h 337393"/>
                <a:gd name="connsiteX5" fmla="*/ 81005 w 600341"/>
                <a:gd name="connsiteY5" fmla="*/ 5224 h 337393"/>
                <a:gd name="connsiteX6" fmla="*/ 5224 w 600341"/>
                <a:gd name="connsiteY6" fmla="*/ 33323 h 33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341" h="337393">
                  <a:moveTo>
                    <a:pt x="5224" y="33323"/>
                  </a:moveTo>
                  <a:cubicBezTo>
                    <a:pt x="-7943" y="62008"/>
                    <a:pt x="4637" y="95936"/>
                    <a:pt x="33323" y="109104"/>
                  </a:cubicBezTo>
                  <a:lnTo>
                    <a:pt x="519336" y="332170"/>
                  </a:lnTo>
                  <a:cubicBezTo>
                    <a:pt x="548022" y="345337"/>
                    <a:pt x="581950" y="332757"/>
                    <a:pt x="595117" y="304071"/>
                  </a:cubicBezTo>
                  <a:cubicBezTo>
                    <a:pt x="608284" y="275385"/>
                    <a:pt x="595704" y="241457"/>
                    <a:pt x="567018" y="228290"/>
                  </a:cubicBezTo>
                  <a:lnTo>
                    <a:pt x="81005" y="5224"/>
                  </a:lnTo>
                  <a:cubicBezTo>
                    <a:pt x="52320" y="-7943"/>
                    <a:pt x="18392" y="4637"/>
                    <a:pt x="5224" y="33323"/>
                  </a:cubicBezTo>
                  <a:close/>
                </a:path>
              </a:pathLst>
            </a:custGeom>
            <a:grpFill/>
            <a:ln w="9525" cap="flat">
              <a:noFill/>
              <a:prstDash val="solid"/>
              <a:miter/>
            </a:ln>
          </p:spPr>
          <p:txBody>
            <a:bodyPr rtlCol="0" anchor="ctr"/>
            <a:lstStyle/>
            <a:p>
              <a:endParaRPr lang="en-US" sz="2400" dirty="0"/>
            </a:p>
          </p:txBody>
        </p:sp>
        <p:sp>
          <p:nvSpPr>
            <p:cNvPr id="23" name="Graphic 1">
              <a:extLst>
                <a:ext uri="{FF2B5EF4-FFF2-40B4-BE49-F238E27FC236}">
                  <a16:creationId xmlns:a16="http://schemas.microsoft.com/office/drawing/2014/main" id="{29FB1888-0B0C-4C7C-B344-93C4903EDAB7}"/>
                </a:ext>
              </a:extLst>
            </p:cNvPr>
            <p:cNvSpPr/>
            <p:nvPr/>
          </p:nvSpPr>
          <p:spPr>
            <a:xfrm>
              <a:off x="5123619" y="1059767"/>
              <a:ext cx="120038" cy="118188"/>
            </a:xfrm>
            <a:custGeom>
              <a:avLst/>
              <a:gdLst>
                <a:gd name="connsiteX0" fmla="*/ 57209 w 120038"/>
                <a:gd name="connsiteY0" fmla="*/ 118189 h 118188"/>
                <a:gd name="connsiteX1" fmla="*/ 89194 w 120038"/>
                <a:gd name="connsiteY1" fmla="*/ 108369 h 118188"/>
                <a:gd name="connsiteX2" fmla="*/ 94909 w 120038"/>
                <a:gd name="connsiteY2" fmla="*/ 104492 h 118188"/>
                <a:gd name="connsiteX3" fmla="*/ 110216 w 120038"/>
                <a:gd name="connsiteY3" fmla="*/ 25130 h 118188"/>
                <a:gd name="connsiteX4" fmla="*/ 30853 w 120038"/>
                <a:gd name="connsiteY4" fmla="*/ 9823 h 118188"/>
                <a:gd name="connsiteX5" fmla="*/ 25138 w 120038"/>
                <a:gd name="connsiteY5" fmla="*/ 13700 h 118188"/>
                <a:gd name="connsiteX6" fmla="*/ 9817 w 120038"/>
                <a:gd name="connsiteY6" fmla="*/ 93056 h 118188"/>
                <a:gd name="connsiteX7" fmla="*/ 57209 w 120038"/>
                <a:gd name="connsiteY7" fmla="*/ 118189 h 11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38" h="118188">
                  <a:moveTo>
                    <a:pt x="57209" y="118189"/>
                  </a:moveTo>
                  <a:cubicBezTo>
                    <a:pt x="68614" y="118194"/>
                    <a:pt x="79757" y="114772"/>
                    <a:pt x="89194" y="108369"/>
                  </a:cubicBezTo>
                  <a:lnTo>
                    <a:pt x="94909" y="104492"/>
                  </a:lnTo>
                  <a:cubicBezTo>
                    <a:pt x="121051" y="86804"/>
                    <a:pt x="127904" y="51272"/>
                    <a:pt x="110216" y="25130"/>
                  </a:cubicBezTo>
                  <a:cubicBezTo>
                    <a:pt x="92527" y="-1012"/>
                    <a:pt x="56995" y="-7865"/>
                    <a:pt x="30853" y="9823"/>
                  </a:cubicBezTo>
                  <a:lnTo>
                    <a:pt x="25138" y="13700"/>
                  </a:lnTo>
                  <a:cubicBezTo>
                    <a:pt x="-1006" y="31382"/>
                    <a:pt x="-7866" y="66912"/>
                    <a:pt x="9817" y="93056"/>
                  </a:cubicBezTo>
                  <a:cubicBezTo>
                    <a:pt x="20457" y="108788"/>
                    <a:pt x="38217" y="118207"/>
                    <a:pt x="57209" y="118189"/>
                  </a:cubicBezTo>
                  <a:close/>
                </a:path>
              </a:pathLst>
            </a:custGeom>
            <a:grpFill/>
            <a:ln w="9525" cap="flat">
              <a:noFill/>
              <a:prstDash val="solid"/>
              <a:miter/>
            </a:ln>
          </p:spPr>
          <p:txBody>
            <a:bodyPr rtlCol="0" anchor="ctr"/>
            <a:lstStyle/>
            <a:p>
              <a:endParaRPr lang="en-US" sz="2400" dirty="0"/>
            </a:p>
          </p:txBody>
        </p:sp>
        <p:sp>
          <p:nvSpPr>
            <p:cNvPr id="24" name="Graphic 1">
              <a:extLst>
                <a:ext uri="{FF2B5EF4-FFF2-40B4-BE49-F238E27FC236}">
                  <a16:creationId xmlns:a16="http://schemas.microsoft.com/office/drawing/2014/main" id="{089A8763-0954-493F-9B1D-FD90D940950A}"/>
                </a:ext>
              </a:extLst>
            </p:cNvPr>
            <p:cNvSpPr/>
            <p:nvPr/>
          </p:nvSpPr>
          <p:spPr>
            <a:xfrm>
              <a:off x="5353091" y="906276"/>
              <a:ext cx="117520" cy="116479"/>
            </a:xfrm>
            <a:custGeom>
              <a:avLst/>
              <a:gdLst>
                <a:gd name="connsiteX0" fmla="*/ 57204 w 117520"/>
                <a:gd name="connsiteY0" fmla="*/ 116480 h 116479"/>
                <a:gd name="connsiteX1" fmla="*/ 89161 w 117520"/>
                <a:gd name="connsiteY1" fmla="*/ 106669 h 116479"/>
                <a:gd name="connsiteX2" fmla="*/ 91837 w 117520"/>
                <a:gd name="connsiteY2" fmla="*/ 104859 h 116479"/>
                <a:gd name="connsiteX3" fmla="*/ 108067 w 117520"/>
                <a:gd name="connsiteY3" fmla="*/ 25683 h 116479"/>
                <a:gd name="connsiteX4" fmla="*/ 28891 w 117520"/>
                <a:gd name="connsiteY4" fmla="*/ 9453 h 116479"/>
                <a:gd name="connsiteX5" fmla="*/ 27829 w 117520"/>
                <a:gd name="connsiteY5" fmla="*/ 10171 h 116479"/>
                <a:gd name="connsiteX6" fmla="*/ 25152 w 117520"/>
                <a:gd name="connsiteY6" fmla="*/ 11981 h 116479"/>
                <a:gd name="connsiteX7" fmla="*/ 9807 w 117520"/>
                <a:gd name="connsiteY7" fmla="*/ 91333 h 116479"/>
                <a:gd name="connsiteX8" fmla="*/ 57204 w 117520"/>
                <a:gd name="connsiteY8" fmla="*/ 116480 h 11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20" h="116479">
                  <a:moveTo>
                    <a:pt x="57204" y="116480"/>
                  </a:moveTo>
                  <a:cubicBezTo>
                    <a:pt x="68598" y="116482"/>
                    <a:pt x="79731" y="113064"/>
                    <a:pt x="89161" y="106669"/>
                  </a:cubicBezTo>
                  <a:lnTo>
                    <a:pt x="91837" y="104859"/>
                  </a:lnTo>
                  <a:cubicBezTo>
                    <a:pt x="118183" y="87477"/>
                    <a:pt x="125449" y="52029"/>
                    <a:pt x="108067" y="25683"/>
                  </a:cubicBezTo>
                  <a:cubicBezTo>
                    <a:pt x="90685" y="-662"/>
                    <a:pt x="55237" y="-7929"/>
                    <a:pt x="28891" y="9453"/>
                  </a:cubicBezTo>
                  <a:cubicBezTo>
                    <a:pt x="28535" y="9689"/>
                    <a:pt x="28180" y="9928"/>
                    <a:pt x="27829" y="10171"/>
                  </a:cubicBezTo>
                  <a:lnTo>
                    <a:pt x="25152" y="11981"/>
                  </a:lnTo>
                  <a:cubicBezTo>
                    <a:pt x="-998" y="29656"/>
                    <a:pt x="-7868" y="65183"/>
                    <a:pt x="9807" y="91333"/>
                  </a:cubicBezTo>
                  <a:cubicBezTo>
                    <a:pt x="20445" y="107072"/>
                    <a:pt x="38207" y="116496"/>
                    <a:pt x="57204" y="116480"/>
                  </a:cubicBezTo>
                  <a:close/>
                </a:path>
              </a:pathLst>
            </a:custGeom>
            <a:grpFill/>
            <a:ln w="9525" cap="flat">
              <a:noFill/>
              <a:prstDash val="solid"/>
              <a:miter/>
            </a:ln>
          </p:spPr>
          <p:txBody>
            <a:bodyPr rtlCol="0" anchor="ctr"/>
            <a:lstStyle/>
            <a:p>
              <a:endParaRPr lang="en-US" sz="2400" dirty="0"/>
            </a:p>
          </p:txBody>
        </p:sp>
        <p:sp>
          <p:nvSpPr>
            <p:cNvPr id="25" name="Graphic 1">
              <a:extLst>
                <a:ext uri="{FF2B5EF4-FFF2-40B4-BE49-F238E27FC236}">
                  <a16:creationId xmlns:a16="http://schemas.microsoft.com/office/drawing/2014/main" id="{11BE9CA4-4979-4652-9139-3322BA29DD33}"/>
                </a:ext>
              </a:extLst>
            </p:cNvPr>
            <p:cNvSpPr/>
            <p:nvPr/>
          </p:nvSpPr>
          <p:spPr>
            <a:xfrm>
              <a:off x="5527375" y="317088"/>
              <a:ext cx="719660" cy="587786"/>
            </a:xfrm>
            <a:custGeom>
              <a:avLst/>
              <a:gdLst>
                <a:gd name="connsiteX0" fmla="*/ 57237 w 719660"/>
                <a:gd name="connsiteY0" fmla="*/ 587786 h 587786"/>
                <a:gd name="connsiteX1" fmla="*/ 89203 w 719660"/>
                <a:gd name="connsiteY1" fmla="*/ 577966 h 587786"/>
                <a:gd name="connsiteX2" fmla="*/ 580236 w 719660"/>
                <a:gd name="connsiteY2" fmla="*/ 245839 h 587786"/>
                <a:gd name="connsiteX3" fmla="*/ 542317 w 719660"/>
                <a:gd name="connsiteY3" fmla="*/ 442263 h 587786"/>
                <a:gd name="connsiteX4" fmla="*/ 587580 w 719660"/>
                <a:gd name="connsiteY4" fmla="*/ 509224 h 587786"/>
                <a:gd name="connsiteX5" fmla="*/ 654541 w 719660"/>
                <a:gd name="connsiteY5" fmla="*/ 463961 h 587786"/>
                <a:gd name="connsiteX6" fmla="*/ 718615 w 719660"/>
                <a:gd name="connsiteY6" fmla="*/ 132062 h 587786"/>
                <a:gd name="connsiteX7" fmla="*/ 673333 w 719660"/>
                <a:gd name="connsiteY7" fmla="*/ 65121 h 587786"/>
                <a:gd name="connsiteX8" fmla="*/ 341444 w 719660"/>
                <a:gd name="connsiteY8" fmla="*/ 1046 h 587786"/>
                <a:gd name="connsiteX9" fmla="*/ 274498 w 719660"/>
                <a:gd name="connsiteY9" fmla="*/ 46333 h 587786"/>
                <a:gd name="connsiteX10" fmla="*/ 319784 w 719660"/>
                <a:gd name="connsiteY10" fmla="*/ 113279 h 587786"/>
                <a:gd name="connsiteX11" fmla="*/ 516238 w 719660"/>
                <a:gd name="connsiteY11" fmla="*/ 151170 h 587786"/>
                <a:gd name="connsiteX12" fmla="*/ 25167 w 719660"/>
                <a:gd name="connsiteY12" fmla="*/ 483278 h 587786"/>
                <a:gd name="connsiteX13" fmla="*/ 9797 w 719660"/>
                <a:gd name="connsiteY13" fmla="*/ 562625 h 587786"/>
                <a:gd name="connsiteX14" fmla="*/ 57237 w 719660"/>
                <a:gd name="connsiteY14" fmla="*/ 587786 h 58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9660" h="587786">
                  <a:moveTo>
                    <a:pt x="57237" y="587786"/>
                  </a:moveTo>
                  <a:cubicBezTo>
                    <a:pt x="68636" y="587791"/>
                    <a:pt x="79773" y="584369"/>
                    <a:pt x="89203" y="577966"/>
                  </a:cubicBezTo>
                  <a:lnTo>
                    <a:pt x="580236" y="245839"/>
                  </a:lnTo>
                  <a:lnTo>
                    <a:pt x="542317" y="442263"/>
                  </a:lnTo>
                  <a:cubicBezTo>
                    <a:pt x="536325" y="473253"/>
                    <a:pt x="556590" y="503232"/>
                    <a:pt x="587580" y="509224"/>
                  </a:cubicBezTo>
                  <a:cubicBezTo>
                    <a:pt x="618570" y="515216"/>
                    <a:pt x="648549" y="494951"/>
                    <a:pt x="654541" y="463961"/>
                  </a:cubicBezTo>
                  <a:lnTo>
                    <a:pt x="718615" y="132062"/>
                  </a:lnTo>
                  <a:cubicBezTo>
                    <a:pt x="724595" y="101073"/>
                    <a:pt x="704322" y="71103"/>
                    <a:pt x="673333" y="65121"/>
                  </a:cubicBezTo>
                  <a:lnTo>
                    <a:pt x="341444" y="1046"/>
                  </a:lnTo>
                  <a:cubicBezTo>
                    <a:pt x="310452" y="-4935"/>
                    <a:pt x="280479" y="15340"/>
                    <a:pt x="274498" y="46333"/>
                  </a:cubicBezTo>
                  <a:cubicBezTo>
                    <a:pt x="268516" y="77325"/>
                    <a:pt x="288792" y="107298"/>
                    <a:pt x="319784" y="113279"/>
                  </a:cubicBezTo>
                  <a:lnTo>
                    <a:pt x="516238" y="151170"/>
                  </a:lnTo>
                  <a:lnTo>
                    <a:pt x="25167" y="483278"/>
                  </a:lnTo>
                  <a:cubicBezTo>
                    <a:pt x="-989" y="500945"/>
                    <a:pt x="-7870" y="536470"/>
                    <a:pt x="9797" y="562625"/>
                  </a:cubicBezTo>
                  <a:cubicBezTo>
                    <a:pt x="20440" y="578382"/>
                    <a:pt x="38223" y="587813"/>
                    <a:pt x="57237" y="587786"/>
                  </a:cubicBezTo>
                  <a:close/>
                </a:path>
              </a:pathLst>
            </a:custGeom>
            <a:grpFill/>
            <a:ln w="9525" cap="flat">
              <a:noFill/>
              <a:prstDash val="solid"/>
              <a:miter/>
            </a:ln>
          </p:spPr>
          <p:txBody>
            <a:bodyPr rtlCol="0" anchor="ctr"/>
            <a:lstStyle/>
            <a:p>
              <a:endParaRPr lang="en-US" sz="2400" dirty="0"/>
            </a:p>
          </p:txBody>
        </p:sp>
        <p:sp>
          <p:nvSpPr>
            <p:cNvPr id="26" name="Graphic 1">
              <a:extLst>
                <a:ext uri="{FF2B5EF4-FFF2-40B4-BE49-F238E27FC236}">
                  <a16:creationId xmlns:a16="http://schemas.microsoft.com/office/drawing/2014/main" id="{6510876C-6471-44C2-91DC-DC2A99783F17}"/>
                </a:ext>
              </a:extLst>
            </p:cNvPr>
            <p:cNvSpPr/>
            <p:nvPr/>
          </p:nvSpPr>
          <p:spPr>
            <a:xfrm>
              <a:off x="5527403" y="4238618"/>
              <a:ext cx="719670" cy="587820"/>
            </a:xfrm>
            <a:custGeom>
              <a:avLst/>
              <a:gdLst>
                <a:gd name="connsiteX0" fmla="*/ 654512 w 719670"/>
                <a:gd name="connsiteY0" fmla="*/ 123831 h 587820"/>
                <a:gd name="connsiteX1" fmla="*/ 587211 w 719670"/>
                <a:gd name="connsiteY1" fmla="*/ 79079 h 587820"/>
                <a:gd name="connsiteX2" fmla="*/ 542289 w 719670"/>
                <a:gd name="connsiteY2" fmla="*/ 145501 h 587820"/>
                <a:gd name="connsiteX3" fmla="*/ 580207 w 719670"/>
                <a:gd name="connsiteY3" fmla="*/ 341925 h 587820"/>
                <a:gd name="connsiteX4" fmla="*/ 89175 w 719670"/>
                <a:gd name="connsiteY4" fmla="*/ 9817 h 587820"/>
                <a:gd name="connsiteX5" fmla="*/ 9817 w 719670"/>
                <a:gd name="connsiteY5" fmla="*/ 25138 h 587820"/>
                <a:gd name="connsiteX6" fmla="*/ 25138 w 719670"/>
                <a:gd name="connsiteY6" fmla="*/ 104495 h 587820"/>
                <a:gd name="connsiteX7" fmla="*/ 516209 w 719670"/>
                <a:gd name="connsiteY7" fmla="*/ 436623 h 587820"/>
                <a:gd name="connsiteX8" fmla="*/ 319794 w 719670"/>
                <a:gd name="connsiteY8" fmla="*/ 474542 h 587820"/>
                <a:gd name="connsiteX9" fmla="*/ 274507 w 719670"/>
                <a:gd name="connsiteY9" fmla="*/ 541488 h 587820"/>
                <a:gd name="connsiteX10" fmla="*/ 341454 w 719670"/>
                <a:gd name="connsiteY10" fmla="*/ 586775 h 587820"/>
                <a:gd name="connsiteX11" fmla="*/ 673343 w 719670"/>
                <a:gd name="connsiteY11" fmla="*/ 522691 h 587820"/>
                <a:gd name="connsiteX12" fmla="*/ 718625 w 719670"/>
                <a:gd name="connsiteY12" fmla="*/ 455749 h 5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670" h="587820">
                  <a:moveTo>
                    <a:pt x="654512" y="123831"/>
                  </a:moveTo>
                  <a:cubicBezTo>
                    <a:pt x="648285" y="92888"/>
                    <a:pt x="618153" y="72852"/>
                    <a:pt x="587211" y="79079"/>
                  </a:cubicBezTo>
                  <a:cubicBezTo>
                    <a:pt x="556610" y="85237"/>
                    <a:pt x="536611" y="114808"/>
                    <a:pt x="542289" y="145501"/>
                  </a:cubicBezTo>
                  <a:lnTo>
                    <a:pt x="580207" y="341925"/>
                  </a:lnTo>
                  <a:lnTo>
                    <a:pt x="89175" y="9817"/>
                  </a:lnTo>
                  <a:cubicBezTo>
                    <a:pt x="63030" y="-7866"/>
                    <a:pt x="27500" y="-1007"/>
                    <a:pt x="9817" y="25138"/>
                  </a:cubicBezTo>
                  <a:cubicBezTo>
                    <a:pt x="-7866" y="51282"/>
                    <a:pt x="-1007" y="86812"/>
                    <a:pt x="25138" y="104495"/>
                  </a:cubicBezTo>
                  <a:lnTo>
                    <a:pt x="516209" y="436623"/>
                  </a:lnTo>
                  <a:lnTo>
                    <a:pt x="319794" y="474542"/>
                  </a:lnTo>
                  <a:cubicBezTo>
                    <a:pt x="288802" y="480523"/>
                    <a:pt x="268526" y="510496"/>
                    <a:pt x="274507" y="541488"/>
                  </a:cubicBezTo>
                  <a:cubicBezTo>
                    <a:pt x="280489" y="572481"/>
                    <a:pt x="310462" y="592756"/>
                    <a:pt x="341454" y="586775"/>
                  </a:cubicBezTo>
                  <a:lnTo>
                    <a:pt x="673343" y="522691"/>
                  </a:lnTo>
                  <a:cubicBezTo>
                    <a:pt x="704332" y="516708"/>
                    <a:pt x="724604" y="486738"/>
                    <a:pt x="718625" y="455749"/>
                  </a:cubicBezTo>
                  <a:close/>
                </a:path>
              </a:pathLst>
            </a:custGeom>
            <a:grpFill/>
            <a:ln w="9525" cap="flat">
              <a:noFill/>
              <a:prstDash val="solid"/>
              <a:miter/>
            </a:ln>
          </p:spPr>
          <p:txBody>
            <a:bodyPr rtlCol="0" anchor="ctr"/>
            <a:lstStyle/>
            <a:p>
              <a:endParaRPr lang="en-US" sz="2400" dirty="0"/>
            </a:p>
          </p:txBody>
        </p:sp>
        <p:sp>
          <p:nvSpPr>
            <p:cNvPr id="27" name="Graphic 1">
              <a:extLst>
                <a:ext uri="{FF2B5EF4-FFF2-40B4-BE49-F238E27FC236}">
                  <a16:creationId xmlns:a16="http://schemas.microsoft.com/office/drawing/2014/main" id="{10EED629-5EE0-4371-840A-08886FF91C3F}"/>
                </a:ext>
              </a:extLst>
            </p:cNvPr>
            <p:cNvSpPr/>
            <p:nvPr/>
          </p:nvSpPr>
          <p:spPr>
            <a:xfrm>
              <a:off x="5123637" y="3965540"/>
              <a:ext cx="120030" cy="118191"/>
            </a:xfrm>
            <a:custGeom>
              <a:avLst/>
              <a:gdLst>
                <a:gd name="connsiteX0" fmla="*/ 94900 w 120030"/>
                <a:gd name="connsiteY0" fmla="*/ 13700 h 118191"/>
                <a:gd name="connsiteX1" fmla="*/ 89185 w 120030"/>
                <a:gd name="connsiteY1" fmla="*/ 9823 h 118191"/>
                <a:gd name="connsiteX2" fmla="*/ 9823 w 120030"/>
                <a:gd name="connsiteY2" fmla="*/ 25130 h 118191"/>
                <a:gd name="connsiteX3" fmla="*/ 25130 w 120030"/>
                <a:gd name="connsiteY3" fmla="*/ 104492 h 118191"/>
                <a:gd name="connsiteX4" fmla="*/ 30845 w 120030"/>
                <a:gd name="connsiteY4" fmla="*/ 108369 h 118191"/>
                <a:gd name="connsiteX5" fmla="*/ 110207 w 120030"/>
                <a:gd name="connsiteY5" fmla="*/ 93062 h 118191"/>
                <a:gd name="connsiteX6" fmla="*/ 94900 w 120030"/>
                <a:gd name="connsiteY6" fmla="*/ 13700 h 1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30" h="118191">
                  <a:moveTo>
                    <a:pt x="94900" y="13700"/>
                  </a:moveTo>
                  <a:lnTo>
                    <a:pt x="89185" y="9823"/>
                  </a:lnTo>
                  <a:cubicBezTo>
                    <a:pt x="63043" y="-7865"/>
                    <a:pt x="27512" y="-1012"/>
                    <a:pt x="9823" y="25130"/>
                  </a:cubicBezTo>
                  <a:cubicBezTo>
                    <a:pt x="-7865" y="51272"/>
                    <a:pt x="-1012" y="86804"/>
                    <a:pt x="25130" y="104492"/>
                  </a:cubicBezTo>
                  <a:lnTo>
                    <a:pt x="30845" y="108369"/>
                  </a:lnTo>
                  <a:cubicBezTo>
                    <a:pt x="56987" y="126057"/>
                    <a:pt x="92519" y="119204"/>
                    <a:pt x="110207" y="93062"/>
                  </a:cubicBezTo>
                  <a:cubicBezTo>
                    <a:pt x="127896" y="66920"/>
                    <a:pt x="121042" y="31388"/>
                    <a:pt x="94900" y="13700"/>
                  </a:cubicBezTo>
                  <a:close/>
                </a:path>
              </a:pathLst>
            </a:custGeom>
            <a:grpFill/>
            <a:ln w="9525" cap="flat">
              <a:noFill/>
              <a:prstDash val="solid"/>
              <a:miter/>
            </a:ln>
          </p:spPr>
          <p:txBody>
            <a:bodyPr rtlCol="0" anchor="ctr"/>
            <a:lstStyle/>
            <a:p>
              <a:endParaRPr lang="en-US" sz="2400" dirty="0"/>
            </a:p>
          </p:txBody>
        </p:sp>
        <p:sp>
          <p:nvSpPr>
            <p:cNvPr id="28" name="Graphic 1">
              <a:extLst>
                <a:ext uri="{FF2B5EF4-FFF2-40B4-BE49-F238E27FC236}">
                  <a16:creationId xmlns:a16="http://schemas.microsoft.com/office/drawing/2014/main" id="{BB4E3B9E-0C4C-4D4A-AD0A-6E9D9A2C2E82}"/>
                </a:ext>
              </a:extLst>
            </p:cNvPr>
            <p:cNvSpPr/>
            <p:nvPr/>
          </p:nvSpPr>
          <p:spPr>
            <a:xfrm>
              <a:off x="5352561" y="4120384"/>
              <a:ext cx="118049" cy="116838"/>
            </a:xfrm>
            <a:custGeom>
              <a:avLst/>
              <a:gdLst>
                <a:gd name="connsiteX0" fmla="*/ 92367 w 118049"/>
                <a:gd name="connsiteY0" fmla="*/ 11980 h 116838"/>
                <a:gd name="connsiteX1" fmla="*/ 89690 w 118049"/>
                <a:gd name="connsiteY1" fmla="*/ 10170 h 116838"/>
                <a:gd name="connsiteX2" fmla="*/ 10170 w 118049"/>
                <a:gd name="connsiteY2" fmla="*/ 24620 h 116838"/>
                <a:gd name="connsiteX3" fmla="*/ 24620 w 118049"/>
                <a:gd name="connsiteY3" fmla="*/ 104140 h 116838"/>
                <a:gd name="connsiteX4" fmla="*/ 25682 w 118049"/>
                <a:gd name="connsiteY4" fmla="*/ 104858 h 116838"/>
                <a:gd name="connsiteX5" fmla="*/ 28359 w 118049"/>
                <a:gd name="connsiteY5" fmla="*/ 106668 h 116838"/>
                <a:gd name="connsiteX6" fmla="*/ 107879 w 118049"/>
                <a:gd name="connsiteY6" fmla="*/ 92218 h 116838"/>
                <a:gd name="connsiteX7" fmla="*/ 93429 w 118049"/>
                <a:gd name="connsiteY7" fmla="*/ 12698 h 116838"/>
                <a:gd name="connsiteX8" fmla="*/ 92367 w 118049"/>
                <a:gd name="connsiteY8" fmla="*/ 11980 h 11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9" h="116838">
                  <a:moveTo>
                    <a:pt x="92367" y="11980"/>
                  </a:moveTo>
                  <a:lnTo>
                    <a:pt x="89690" y="10170"/>
                  </a:lnTo>
                  <a:cubicBezTo>
                    <a:pt x="63741" y="-7798"/>
                    <a:pt x="28139" y="-1329"/>
                    <a:pt x="10170" y="24620"/>
                  </a:cubicBezTo>
                  <a:cubicBezTo>
                    <a:pt x="-7798" y="50569"/>
                    <a:pt x="-1329" y="86172"/>
                    <a:pt x="24620" y="104140"/>
                  </a:cubicBezTo>
                  <a:cubicBezTo>
                    <a:pt x="24972" y="104384"/>
                    <a:pt x="25326" y="104623"/>
                    <a:pt x="25682" y="104858"/>
                  </a:cubicBezTo>
                  <a:lnTo>
                    <a:pt x="28359" y="106668"/>
                  </a:lnTo>
                  <a:cubicBezTo>
                    <a:pt x="54308" y="124637"/>
                    <a:pt x="89910" y="118167"/>
                    <a:pt x="107879" y="92218"/>
                  </a:cubicBezTo>
                  <a:cubicBezTo>
                    <a:pt x="125848" y="66269"/>
                    <a:pt x="119378" y="30667"/>
                    <a:pt x="93429" y="12698"/>
                  </a:cubicBezTo>
                  <a:cubicBezTo>
                    <a:pt x="93078" y="12455"/>
                    <a:pt x="92724" y="12215"/>
                    <a:pt x="92367" y="11980"/>
                  </a:cubicBezTo>
                  <a:close/>
                </a:path>
              </a:pathLst>
            </a:custGeom>
            <a:grpFill/>
            <a:ln w="9525" cap="flat">
              <a:noFill/>
              <a:prstDash val="solid"/>
              <a:miter/>
            </a:ln>
          </p:spPr>
          <p:txBody>
            <a:bodyPr rtlCol="0" anchor="ctr"/>
            <a:lstStyle/>
            <a:p>
              <a:endParaRPr lang="en-US" sz="2400" dirty="0"/>
            </a:p>
          </p:txBody>
        </p:sp>
      </p:grpSp>
      <p:sp>
        <p:nvSpPr>
          <p:cNvPr id="29" name="TextBox 28">
            <a:extLst>
              <a:ext uri="{FF2B5EF4-FFF2-40B4-BE49-F238E27FC236}">
                <a16:creationId xmlns:a16="http://schemas.microsoft.com/office/drawing/2014/main" id="{C1F65E3E-6F75-4439-BAC9-71DEEDDDF261}"/>
              </a:ext>
            </a:extLst>
          </p:cNvPr>
          <p:cNvSpPr txBox="1"/>
          <p:nvPr/>
        </p:nvSpPr>
        <p:spPr>
          <a:xfrm>
            <a:off x="6912370" y="6323783"/>
            <a:ext cx="4722768" cy="261610"/>
          </a:xfrm>
          <a:prstGeom prst="rect">
            <a:avLst/>
          </a:prstGeom>
          <a:noFill/>
        </p:spPr>
        <p:txBody>
          <a:bodyPr wrap="none" rtlCol="0">
            <a:spAutoFit/>
          </a:bodyPr>
          <a:lstStyle/>
          <a:p>
            <a:r>
              <a:rPr lang="en-GB" sz="1100" dirty="0"/>
              <a:t>Source: JICMAIL, Business Mail, Government/Local Government, n=6,932, 2022 </a:t>
            </a:r>
          </a:p>
        </p:txBody>
      </p:sp>
      <p:sp>
        <p:nvSpPr>
          <p:cNvPr id="30" name="Hand3" descr="{&quot;Key&quot;:&quot;POWER_USER_SHAPE_ICON&quot;,&quot;Value&quot;:&quot;POWER_USER_SHAPE_ICON_STYLE_1&quot;}">
            <a:extLst>
              <a:ext uri="{FF2B5EF4-FFF2-40B4-BE49-F238E27FC236}">
                <a16:creationId xmlns:a16="http://schemas.microsoft.com/office/drawing/2014/main" id="{F76B574B-58BC-44C4-ACB6-967203C2CBDC}"/>
              </a:ext>
            </a:extLst>
          </p:cNvPr>
          <p:cNvSpPr>
            <a:spLocks noChangeAspect="1" noEditPoints="1"/>
          </p:cNvSpPr>
          <p:nvPr>
            <p:custDataLst>
              <p:tags r:id="rId1"/>
            </p:custDataLst>
          </p:nvPr>
        </p:nvSpPr>
        <p:spPr bwMode="auto">
          <a:xfrm rot="17655975">
            <a:off x="1227007" y="2984604"/>
            <a:ext cx="1419194" cy="722634"/>
          </a:xfrm>
          <a:custGeom>
            <a:avLst/>
            <a:gdLst>
              <a:gd name="T0" fmla="*/ 2842 w 8635"/>
              <a:gd name="T1" fmla="*/ 386 h 4392"/>
              <a:gd name="T2" fmla="*/ 469 w 8635"/>
              <a:gd name="T3" fmla="*/ 461 h 4392"/>
              <a:gd name="T4" fmla="*/ 2246 w 8635"/>
              <a:gd name="T5" fmla="*/ 1287 h 4392"/>
              <a:gd name="T6" fmla="*/ 2685 w 8635"/>
              <a:gd name="T7" fmla="*/ 2083 h 4392"/>
              <a:gd name="T8" fmla="*/ 3139 w 8635"/>
              <a:gd name="T9" fmla="*/ 3258 h 4392"/>
              <a:gd name="T10" fmla="*/ 4530 w 8635"/>
              <a:gd name="T11" fmla="*/ 4135 h 4392"/>
              <a:gd name="T12" fmla="*/ 6531 w 8635"/>
              <a:gd name="T13" fmla="*/ 4217 h 4392"/>
              <a:gd name="T14" fmla="*/ 8010 w 8635"/>
              <a:gd name="T15" fmla="*/ 4102 h 4392"/>
              <a:gd name="T16" fmla="*/ 4969 w 8635"/>
              <a:gd name="T17" fmla="*/ 4173 h 4392"/>
              <a:gd name="T18" fmla="*/ 4731 w 8635"/>
              <a:gd name="T19" fmla="*/ 2964 h 4392"/>
              <a:gd name="T20" fmla="*/ 5266 w 8635"/>
              <a:gd name="T21" fmla="*/ 2960 h 4392"/>
              <a:gd name="T22" fmla="*/ 6248 w 8635"/>
              <a:gd name="T23" fmla="*/ 2945 h 4392"/>
              <a:gd name="T24" fmla="*/ 4411 w 8635"/>
              <a:gd name="T25" fmla="*/ 1157 h 4392"/>
              <a:gd name="T26" fmla="*/ 4072 w 8635"/>
              <a:gd name="T27" fmla="*/ 1060 h 4392"/>
              <a:gd name="T28" fmla="*/ 3456 w 8635"/>
              <a:gd name="T29" fmla="*/ 1476 h 4392"/>
              <a:gd name="T30" fmla="*/ 3351 w 8635"/>
              <a:gd name="T31" fmla="*/ 933 h 4392"/>
              <a:gd name="T32" fmla="*/ 3315 w 8635"/>
              <a:gd name="T33" fmla="*/ 831 h 4392"/>
              <a:gd name="T34" fmla="*/ 4196 w 8635"/>
              <a:gd name="T35" fmla="*/ 122 h 4392"/>
              <a:gd name="T36" fmla="*/ 6270 w 8635"/>
              <a:gd name="T37" fmla="*/ 930 h 4392"/>
              <a:gd name="T38" fmla="*/ 8450 w 8635"/>
              <a:gd name="T39" fmla="*/ 1649 h 4392"/>
              <a:gd name="T40" fmla="*/ 5683 w 8635"/>
              <a:gd name="T41" fmla="*/ 386 h 4392"/>
              <a:gd name="T42" fmla="*/ 2093 w 8635"/>
              <a:gd name="T43" fmla="*/ 415 h 4392"/>
              <a:gd name="T44" fmla="*/ 3217 w 8635"/>
              <a:gd name="T45" fmla="*/ 617 h 4392"/>
              <a:gd name="T46" fmla="*/ 1505 w 8635"/>
              <a:gd name="T47" fmla="*/ 1142 h 4392"/>
              <a:gd name="T48" fmla="*/ 756 w 8635"/>
              <a:gd name="T49" fmla="*/ 472 h 4392"/>
              <a:gd name="T50" fmla="*/ 1374 w 8635"/>
              <a:gd name="T51" fmla="*/ 721 h 4392"/>
              <a:gd name="T52" fmla="*/ 1388 w 8635"/>
              <a:gd name="T53" fmla="*/ 704 h 4392"/>
              <a:gd name="T54" fmla="*/ 2440 w 8635"/>
              <a:gd name="T55" fmla="*/ 1077 h 4392"/>
              <a:gd name="T56" fmla="*/ 5164 w 8635"/>
              <a:gd name="T57" fmla="*/ 1242 h 4392"/>
              <a:gd name="T58" fmla="*/ 3636 w 8635"/>
              <a:gd name="T59" fmla="*/ 1518 h 4392"/>
              <a:gd name="T60" fmla="*/ 4830 w 8635"/>
              <a:gd name="T61" fmla="*/ 2102 h 4392"/>
              <a:gd name="T62" fmla="*/ 4698 w 8635"/>
              <a:gd name="T63" fmla="*/ 1807 h 4392"/>
              <a:gd name="T64" fmla="*/ 4398 w 8635"/>
              <a:gd name="T65" fmla="*/ 2299 h 4392"/>
              <a:gd name="T66" fmla="*/ 3020 w 8635"/>
              <a:gd name="T67" fmla="*/ 2286 h 4392"/>
              <a:gd name="T68" fmla="*/ 7189 w 8635"/>
              <a:gd name="T69" fmla="*/ 1755 h 4392"/>
              <a:gd name="T70" fmla="*/ 2890 w 8635"/>
              <a:gd name="T71" fmla="*/ 1835 h 4392"/>
              <a:gd name="T72" fmla="*/ 2910 w 8635"/>
              <a:gd name="T73" fmla="*/ 1856 h 4392"/>
              <a:gd name="T74" fmla="*/ 4143 w 8635"/>
              <a:gd name="T75" fmla="*/ 2276 h 4392"/>
              <a:gd name="T76" fmla="*/ 4531 w 8635"/>
              <a:gd name="T77" fmla="*/ 2330 h 4392"/>
              <a:gd name="T78" fmla="*/ 4281 w 8635"/>
              <a:gd name="T79" fmla="*/ 3005 h 4392"/>
              <a:gd name="T80" fmla="*/ 2913 w 8635"/>
              <a:gd name="T81" fmla="*/ 2859 h 4392"/>
              <a:gd name="T82" fmla="*/ 4103 w 8635"/>
              <a:gd name="T83" fmla="*/ 2421 h 4392"/>
              <a:gd name="T84" fmla="*/ 4448 w 8635"/>
              <a:gd name="T85" fmla="*/ 2570 h 4392"/>
              <a:gd name="T86" fmla="*/ 4554 w 8635"/>
              <a:gd name="T87" fmla="*/ 2487 h 4392"/>
              <a:gd name="T88" fmla="*/ 4123 w 8635"/>
              <a:gd name="T89" fmla="*/ 2698 h 4392"/>
              <a:gd name="T90" fmla="*/ 2964 w 8635"/>
              <a:gd name="T91" fmla="*/ 2750 h 4392"/>
              <a:gd name="T92" fmla="*/ 7891 w 8635"/>
              <a:gd name="T93" fmla="*/ 2870 h 4392"/>
              <a:gd name="T94" fmla="*/ 4553 w 8635"/>
              <a:gd name="T95" fmla="*/ 2976 h 4392"/>
              <a:gd name="T96" fmla="*/ 4136 w 8635"/>
              <a:gd name="T97" fmla="*/ 3853 h 4392"/>
              <a:gd name="T98" fmla="*/ 4013 w 8635"/>
              <a:gd name="T99" fmla="*/ 3150 h 4392"/>
              <a:gd name="T100" fmla="*/ 6029 w 8635"/>
              <a:gd name="T101" fmla="*/ 3049 h 4392"/>
              <a:gd name="T102" fmla="*/ 8067 w 8635"/>
              <a:gd name="T103" fmla="*/ 3094 h 4392"/>
              <a:gd name="T104" fmla="*/ 4539 w 8635"/>
              <a:gd name="T105" fmla="*/ 3435 h 4392"/>
              <a:gd name="T106" fmla="*/ 4522 w 8635"/>
              <a:gd name="T107" fmla="*/ 3107 h 4392"/>
              <a:gd name="T108" fmla="*/ 4365 w 8635"/>
              <a:gd name="T109" fmla="*/ 3373 h 4392"/>
              <a:gd name="T110" fmla="*/ 3390 w 8635"/>
              <a:gd name="T111" fmla="*/ 3490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35" h="4392">
                <a:moveTo>
                  <a:pt x="3908" y="1"/>
                </a:moveTo>
                <a:cubicBezTo>
                  <a:pt x="3816" y="0"/>
                  <a:pt x="3724" y="16"/>
                  <a:pt x="3631" y="61"/>
                </a:cubicBezTo>
                <a:cubicBezTo>
                  <a:pt x="3504" y="122"/>
                  <a:pt x="3474" y="235"/>
                  <a:pt x="3407" y="394"/>
                </a:cubicBezTo>
                <a:cubicBezTo>
                  <a:pt x="3218" y="391"/>
                  <a:pt x="3030" y="396"/>
                  <a:pt x="2842" y="386"/>
                </a:cubicBezTo>
                <a:cubicBezTo>
                  <a:pt x="2690" y="379"/>
                  <a:pt x="2540" y="342"/>
                  <a:pt x="2388" y="342"/>
                </a:cubicBezTo>
                <a:cubicBezTo>
                  <a:pt x="2177" y="342"/>
                  <a:pt x="1966" y="368"/>
                  <a:pt x="1756" y="386"/>
                </a:cubicBezTo>
                <a:cubicBezTo>
                  <a:pt x="1472" y="411"/>
                  <a:pt x="1165" y="403"/>
                  <a:pt x="908" y="417"/>
                </a:cubicBezTo>
                <a:cubicBezTo>
                  <a:pt x="761" y="425"/>
                  <a:pt x="613" y="432"/>
                  <a:pt x="469" y="461"/>
                </a:cubicBezTo>
                <a:cubicBezTo>
                  <a:pt x="107" y="533"/>
                  <a:pt x="0" y="912"/>
                  <a:pt x="358" y="1064"/>
                </a:cubicBezTo>
                <a:cubicBezTo>
                  <a:pt x="558" y="1149"/>
                  <a:pt x="749" y="1178"/>
                  <a:pt x="923" y="1190"/>
                </a:cubicBezTo>
                <a:cubicBezTo>
                  <a:pt x="1061" y="1199"/>
                  <a:pt x="1209" y="1199"/>
                  <a:pt x="1347" y="1212"/>
                </a:cubicBezTo>
                <a:cubicBezTo>
                  <a:pt x="1650" y="1238"/>
                  <a:pt x="1953" y="1265"/>
                  <a:pt x="2246" y="1287"/>
                </a:cubicBezTo>
                <a:cubicBezTo>
                  <a:pt x="2480" y="1308"/>
                  <a:pt x="2685" y="1328"/>
                  <a:pt x="2893" y="1376"/>
                </a:cubicBezTo>
                <a:cubicBezTo>
                  <a:pt x="2912" y="1380"/>
                  <a:pt x="2952" y="1409"/>
                  <a:pt x="2909" y="1450"/>
                </a:cubicBezTo>
                <a:cubicBezTo>
                  <a:pt x="2774" y="1538"/>
                  <a:pt x="2674" y="1652"/>
                  <a:pt x="2678" y="1766"/>
                </a:cubicBezTo>
                <a:cubicBezTo>
                  <a:pt x="2681" y="1858"/>
                  <a:pt x="2666" y="1977"/>
                  <a:pt x="2685" y="2083"/>
                </a:cubicBezTo>
                <a:cubicBezTo>
                  <a:pt x="2705" y="2190"/>
                  <a:pt x="2799" y="2292"/>
                  <a:pt x="2961" y="2351"/>
                </a:cubicBezTo>
                <a:cubicBezTo>
                  <a:pt x="2851" y="2400"/>
                  <a:pt x="2807" y="2450"/>
                  <a:pt x="2800" y="2559"/>
                </a:cubicBezTo>
                <a:cubicBezTo>
                  <a:pt x="2793" y="2673"/>
                  <a:pt x="2773" y="2728"/>
                  <a:pt x="2809" y="2875"/>
                </a:cubicBezTo>
                <a:cubicBezTo>
                  <a:pt x="2866" y="3109"/>
                  <a:pt x="3035" y="3170"/>
                  <a:pt x="3139" y="3258"/>
                </a:cubicBezTo>
                <a:cubicBezTo>
                  <a:pt x="3134" y="3342"/>
                  <a:pt x="3131" y="3463"/>
                  <a:pt x="3146" y="3592"/>
                </a:cubicBezTo>
                <a:cubicBezTo>
                  <a:pt x="3160" y="3703"/>
                  <a:pt x="3456" y="3912"/>
                  <a:pt x="3722" y="3994"/>
                </a:cubicBezTo>
                <a:cubicBezTo>
                  <a:pt x="3885" y="4045"/>
                  <a:pt x="4100" y="4049"/>
                  <a:pt x="4240" y="4072"/>
                </a:cubicBezTo>
                <a:cubicBezTo>
                  <a:pt x="4337" y="4089"/>
                  <a:pt x="4434" y="4109"/>
                  <a:pt x="4530" y="4135"/>
                </a:cubicBezTo>
                <a:cubicBezTo>
                  <a:pt x="4633" y="4163"/>
                  <a:pt x="4732" y="4207"/>
                  <a:pt x="4835" y="4235"/>
                </a:cubicBezTo>
                <a:cubicBezTo>
                  <a:pt x="5014" y="4285"/>
                  <a:pt x="5191" y="4348"/>
                  <a:pt x="5375" y="4370"/>
                </a:cubicBezTo>
                <a:cubicBezTo>
                  <a:pt x="5565" y="4392"/>
                  <a:pt x="5760" y="4391"/>
                  <a:pt x="5951" y="4366"/>
                </a:cubicBezTo>
                <a:cubicBezTo>
                  <a:pt x="6149" y="4340"/>
                  <a:pt x="6336" y="4263"/>
                  <a:pt x="6531" y="4217"/>
                </a:cubicBezTo>
                <a:cubicBezTo>
                  <a:pt x="6681" y="4181"/>
                  <a:pt x="6690" y="4124"/>
                  <a:pt x="6984" y="4120"/>
                </a:cubicBezTo>
                <a:cubicBezTo>
                  <a:pt x="7278" y="4117"/>
                  <a:pt x="7860" y="4183"/>
                  <a:pt x="8258" y="4189"/>
                </a:cubicBezTo>
                <a:cubicBezTo>
                  <a:pt x="8356" y="4191"/>
                  <a:pt x="8296" y="4143"/>
                  <a:pt x="8271" y="4139"/>
                </a:cubicBezTo>
                <a:cubicBezTo>
                  <a:pt x="8180" y="4124"/>
                  <a:pt x="8105" y="4112"/>
                  <a:pt x="8010" y="4102"/>
                </a:cubicBezTo>
                <a:cubicBezTo>
                  <a:pt x="7737" y="4072"/>
                  <a:pt x="7453" y="4020"/>
                  <a:pt x="7178" y="4009"/>
                </a:cubicBezTo>
                <a:cubicBezTo>
                  <a:pt x="7050" y="4004"/>
                  <a:pt x="6919" y="4009"/>
                  <a:pt x="6795" y="4038"/>
                </a:cubicBezTo>
                <a:cubicBezTo>
                  <a:pt x="6387" y="4135"/>
                  <a:pt x="6146" y="4269"/>
                  <a:pt x="5665" y="4280"/>
                </a:cubicBezTo>
                <a:cubicBezTo>
                  <a:pt x="5425" y="4286"/>
                  <a:pt x="5183" y="4217"/>
                  <a:pt x="4969" y="4173"/>
                </a:cubicBezTo>
                <a:cubicBezTo>
                  <a:pt x="4762" y="4131"/>
                  <a:pt x="4551" y="4084"/>
                  <a:pt x="4489" y="3987"/>
                </a:cubicBezTo>
                <a:cubicBezTo>
                  <a:pt x="4450" y="3926"/>
                  <a:pt x="4450" y="3916"/>
                  <a:pt x="4471" y="3890"/>
                </a:cubicBezTo>
                <a:cubicBezTo>
                  <a:pt x="4556" y="3784"/>
                  <a:pt x="4652" y="3696"/>
                  <a:pt x="4708" y="3585"/>
                </a:cubicBezTo>
                <a:cubicBezTo>
                  <a:pt x="4814" y="3376"/>
                  <a:pt x="4703" y="3068"/>
                  <a:pt x="4731" y="2964"/>
                </a:cubicBezTo>
                <a:cubicBezTo>
                  <a:pt x="4795" y="2729"/>
                  <a:pt x="4933" y="2596"/>
                  <a:pt x="5028" y="2465"/>
                </a:cubicBezTo>
                <a:cubicBezTo>
                  <a:pt x="5079" y="2394"/>
                  <a:pt x="5128" y="2425"/>
                  <a:pt x="5158" y="2446"/>
                </a:cubicBezTo>
                <a:cubicBezTo>
                  <a:pt x="5197" y="2474"/>
                  <a:pt x="5217" y="2501"/>
                  <a:pt x="5270" y="2533"/>
                </a:cubicBezTo>
                <a:cubicBezTo>
                  <a:pt x="5267" y="2586"/>
                  <a:pt x="5262" y="2814"/>
                  <a:pt x="5266" y="2960"/>
                </a:cubicBezTo>
                <a:cubicBezTo>
                  <a:pt x="5164" y="3266"/>
                  <a:pt x="4959" y="3522"/>
                  <a:pt x="4996" y="3839"/>
                </a:cubicBezTo>
                <a:cubicBezTo>
                  <a:pt x="5075" y="3509"/>
                  <a:pt x="5232" y="3217"/>
                  <a:pt x="5393" y="2952"/>
                </a:cubicBezTo>
                <a:cubicBezTo>
                  <a:pt x="5387" y="2777"/>
                  <a:pt x="5394" y="2696"/>
                  <a:pt x="5408" y="2659"/>
                </a:cubicBezTo>
                <a:cubicBezTo>
                  <a:pt x="5645" y="2869"/>
                  <a:pt x="5971" y="2924"/>
                  <a:pt x="6248" y="2945"/>
                </a:cubicBezTo>
                <a:cubicBezTo>
                  <a:pt x="5387" y="2733"/>
                  <a:pt x="4986" y="2048"/>
                  <a:pt x="4686" y="1428"/>
                </a:cubicBezTo>
                <a:cubicBezTo>
                  <a:pt x="4660" y="1374"/>
                  <a:pt x="4685" y="1353"/>
                  <a:pt x="4716" y="1350"/>
                </a:cubicBezTo>
                <a:cubicBezTo>
                  <a:pt x="4914" y="1332"/>
                  <a:pt x="5090" y="1268"/>
                  <a:pt x="4987" y="1268"/>
                </a:cubicBezTo>
                <a:cubicBezTo>
                  <a:pt x="4916" y="1268"/>
                  <a:pt x="4608" y="1332"/>
                  <a:pt x="4411" y="1157"/>
                </a:cubicBezTo>
                <a:cubicBezTo>
                  <a:pt x="4526" y="1047"/>
                  <a:pt x="4651" y="945"/>
                  <a:pt x="4783" y="826"/>
                </a:cubicBezTo>
                <a:cubicBezTo>
                  <a:pt x="4821" y="791"/>
                  <a:pt x="4762" y="763"/>
                  <a:pt x="4727" y="802"/>
                </a:cubicBezTo>
                <a:cubicBezTo>
                  <a:pt x="4645" y="891"/>
                  <a:pt x="4557" y="965"/>
                  <a:pt x="4363" y="1090"/>
                </a:cubicBezTo>
                <a:cubicBezTo>
                  <a:pt x="4328" y="1136"/>
                  <a:pt x="4067" y="1214"/>
                  <a:pt x="4072" y="1060"/>
                </a:cubicBezTo>
                <a:cubicBezTo>
                  <a:pt x="4075" y="971"/>
                  <a:pt x="4110" y="903"/>
                  <a:pt x="4121" y="829"/>
                </a:cubicBezTo>
                <a:cubicBezTo>
                  <a:pt x="4083" y="827"/>
                  <a:pt x="4078" y="778"/>
                  <a:pt x="4063" y="776"/>
                </a:cubicBezTo>
                <a:cubicBezTo>
                  <a:pt x="4055" y="857"/>
                  <a:pt x="4039" y="995"/>
                  <a:pt x="3965" y="1082"/>
                </a:cubicBezTo>
                <a:cubicBezTo>
                  <a:pt x="3856" y="1209"/>
                  <a:pt x="3751" y="1303"/>
                  <a:pt x="3456" y="1476"/>
                </a:cubicBezTo>
                <a:cubicBezTo>
                  <a:pt x="3400" y="1509"/>
                  <a:pt x="3068" y="1567"/>
                  <a:pt x="3095" y="1380"/>
                </a:cubicBezTo>
                <a:cubicBezTo>
                  <a:pt x="3025" y="1401"/>
                  <a:pt x="2978" y="1409"/>
                  <a:pt x="3017" y="1324"/>
                </a:cubicBezTo>
                <a:cubicBezTo>
                  <a:pt x="3111" y="1117"/>
                  <a:pt x="3209" y="955"/>
                  <a:pt x="3254" y="900"/>
                </a:cubicBezTo>
                <a:cubicBezTo>
                  <a:pt x="3289" y="857"/>
                  <a:pt x="3366" y="889"/>
                  <a:pt x="3351" y="933"/>
                </a:cubicBezTo>
                <a:cubicBezTo>
                  <a:pt x="3315" y="1042"/>
                  <a:pt x="3253" y="1145"/>
                  <a:pt x="3170" y="1282"/>
                </a:cubicBezTo>
                <a:cubicBezTo>
                  <a:pt x="3251" y="1182"/>
                  <a:pt x="3301" y="1160"/>
                  <a:pt x="3351" y="1075"/>
                </a:cubicBezTo>
                <a:cubicBezTo>
                  <a:pt x="3387" y="1012"/>
                  <a:pt x="3409" y="935"/>
                  <a:pt x="3400" y="863"/>
                </a:cubicBezTo>
                <a:cubicBezTo>
                  <a:pt x="3395" y="832"/>
                  <a:pt x="3346" y="834"/>
                  <a:pt x="3315" y="831"/>
                </a:cubicBezTo>
                <a:cubicBezTo>
                  <a:pt x="3277" y="828"/>
                  <a:pt x="3287" y="791"/>
                  <a:pt x="3296" y="771"/>
                </a:cubicBezTo>
                <a:cubicBezTo>
                  <a:pt x="3349" y="658"/>
                  <a:pt x="3423" y="537"/>
                  <a:pt x="3478" y="424"/>
                </a:cubicBezTo>
                <a:cubicBezTo>
                  <a:pt x="3533" y="310"/>
                  <a:pt x="3548" y="187"/>
                  <a:pt x="3667" y="131"/>
                </a:cubicBezTo>
                <a:cubicBezTo>
                  <a:pt x="3847" y="47"/>
                  <a:pt x="4001" y="66"/>
                  <a:pt x="4196" y="122"/>
                </a:cubicBezTo>
                <a:cubicBezTo>
                  <a:pt x="4349" y="167"/>
                  <a:pt x="4504" y="208"/>
                  <a:pt x="4660" y="238"/>
                </a:cubicBezTo>
                <a:cubicBezTo>
                  <a:pt x="4834" y="272"/>
                  <a:pt x="5009" y="287"/>
                  <a:pt x="5184" y="313"/>
                </a:cubicBezTo>
                <a:cubicBezTo>
                  <a:pt x="5479" y="356"/>
                  <a:pt x="5694" y="554"/>
                  <a:pt x="5861" y="681"/>
                </a:cubicBezTo>
                <a:cubicBezTo>
                  <a:pt x="5989" y="778"/>
                  <a:pt x="6137" y="841"/>
                  <a:pt x="6270" y="930"/>
                </a:cubicBezTo>
                <a:cubicBezTo>
                  <a:pt x="6497" y="1082"/>
                  <a:pt x="6722" y="1221"/>
                  <a:pt x="6917" y="1383"/>
                </a:cubicBezTo>
                <a:cubicBezTo>
                  <a:pt x="7068" y="1509"/>
                  <a:pt x="7187" y="1631"/>
                  <a:pt x="7323" y="1744"/>
                </a:cubicBezTo>
                <a:cubicBezTo>
                  <a:pt x="7720" y="1712"/>
                  <a:pt x="8092" y="1731"/>
                  <a:pt x="8461" y="1715"/>
                </a:cubicBezTo>
                <a:cubicBezTo>
                  <a:pt x="8635" y="1707"/>
                  <a:pt x="8528" y="1656"/>
                  <a:pt x="8450" y="1649"/>
                </a:cubicBezTo>
                <a:cubicBezTo>
                  <a:pt x="8079" y="1615"/>
                  <a:pt x="7703" y="1597"/>
                  <a:pt x="7356" y="1592"/>
                </a:cubicBezTo>
                <a:cubicBezTo>
                  <a:pt x="7045" y="1315"/>
                  <a:pt x="6726" y="1097"/>
                  <a:pt x="6404" y="885"/>
                </a:cubicBezTo>
                <a:cubicBezTo>
                  <a:pt x="6280" y="804"/>
                  <a:pt x="6155" y="724"/>
                  <a:pt x="6033" y="640"/>
                </a:cubicBezTo>
                <a:cubicBezTo>
                  <a:pt x="5914" y="558"/>
                  <a:pt x="5811" y="451"/>
                  <a:pt x="5683" y="386"/>
                </a:cubicBezTo>
                <a:cubicBezTo>
                  <a:pt x="5274" y="181"/>
                  <a:pt x="4627" y="144"/>
                  <a:pt x="4389" y="89"/>
                </a:cubicBezTo>
                <a:cubicBezTo>
                  <a:pt x="4221" y="51"/>
                  <a:pt x="4063" y="2"/>
                  <a:pt x="3909" y="1"/>
                </a:cubicBezTo>
                <a:lnTo>
                  <a:pt x="3908" y="1"/>
                </a:lnTo>
                <a:close/>
                <a:moveTo>
                  <a:pt x="2093" y="415"/>
                </a:moveTo>
                <a:cubicBezTo>
                  <a:pt x="2123" y="415"/>
                  <a:pt x="2153" y="416"/>
                  <a:pt x="2184" y="417"/>
                </a:cubicBezTo>
                <a:cubicBezTo>
                  <a:pt x="2390" y="422"/>
                  <a:pt x="2575" y="437"/>
                  <a:pt x="2765" y="451"/>
                </a:cubicBezTo>
                <a:cubicBezTo>
                  <a:pt x="2872" y="459"/>
                  <a:pt x="2982" y="461"/>
                  <a:pt x="3088" y="472"/>
                </a:cubicBezTo>
                <a:cubicBezTo>
                  <a:pt x="3150" y="478"/>
                  <a:pt x="3209" y="494"/>
                  <a:pt x="3217" y="617"/>
                </a:cubicBezTo>
                <a:cubicBezTo>
                  <a:pt x="3231" y="823"/>
                  <a:pt x="3114" y="1010"/>
                  <a:pt x="3036" y="1176"/>
                </a:cubicBezTo>
                <a:cubicBezTo>
                  <a:pt x="3012" y="1228"/>
                  <a:pt x="2966" y="1275"/>
                  <a:pt x="2845" y="1282"/>
                </a:cubicBezTo>
                <a:cubicBezTo>
                  <a:pt x="2642" y="1293"/>
                  <a:pt x="2466" y="1270"/>
                  <a:pt x="2290" y="1213"/>
                </a:cubicBezTo>
                <a:cubicBezTo>
                  <a:pt x="2024" y="1202"/>
                  <a:pt x="1751" y="1174"/>
                  <a:pt x="1505" y="1142"/>
                </a:cubicBezTo>
                <a:cubicBezTo>
                  <a:pt x="1420" y="1137"/>
                  <a:pt x="1355" y="1137"/>
                  <a:pt x="1269" y="1132"/>
                </a:cubicBezTo>
                <a:cubicBezTo>
                  <a:pt x="997" y="1121"/>
                  <a:pt x="710" y="1151"/>
                  <a:pt x="475" y="1050"/>
                </a:cubicBezTo>
                <a:cubicBezTo>
                  <a:pt x="359" y="1001"/>
                  <a:pt x="238" y="923"/>
                  <a:pt x="238" y="779"/>
                </a:cubicBezTo>
                <a:cubicBezTo>
                  <a:pt x="238" y="529"/>
                  <a:pt x="553" y="491"/>
                  <a:pt x="756" y="472"/>
                </a:cubicBezTo>
                <a:cubicBezTo>
                  <a:pt x="988" y="450"/>
                  <a:pt x="1222" y="451"/>
                  <a:pt x="1437" y="454"/>
                </a:cubicBezTo>
                <a:cubicBezTo>
                  <a:pt x="1665" y="430"/>
                  <a:pt x="1880" y="414"/>
                  <a:pt x="2093" y="415"/>
                </a:cubicBezTo>
                <a:close/>
                <a:moveTo>
                  <a:pt x="1381" y="704"/>
                </a:moveTo>
                <a:cubicBezTo>
                  <a:pt x="1376" y="706"/>
                  <a:pt x="1373" y="711"/>
                  <a:pt x="1374" y="721"/>
                </a:cubicBezTo>
                <a:cubicBezTo>
                  <a:pt x="1386" y="849"/>
                  <a:pt x="1362" y="929"/>
                  <a:pt x="1337" y="1016"/>
                </a:cubicBezTo>
                <a:cubicBezTo>
                  <a:pt x="1324" y="1062"/>
                  <a:pt x="1361" y="1069"/>
                  <a:pt x="1377" y="1029"/>
                </a:cubicBezTo>
                <a:cubicBezTo>
                  <a:pt x="1419" y="922"/>
                  <a:pt x="1426" y="806"/>
                  <a:pt x="1424" y="751"/>
                </a:cubicBezTo>
                <a:cubicBezTo>
                  <a:pt x="1424" y="725"/>
                  <a:pt x="1402" y="706"/>
                  <a:pt x="1388" y="704"/>
                </a:cubicBezTo>
                <a:cubicBezTo>
                  <a:pt x="1385" y="704"/>
                  <a:pt x="1383" y="703"/>
                  <a:pt x="1381" y="704"/>
                </a:cubicBezTo>
                <a:close/>
                <a:moveTo>
                  <a:pt x="2508" y="808"/>
                </a:moveTo>
                <a:cubicBezTo>
                  <a:pt x="2488" y="886"/>
                  <a:pt x="2447" y="956"/>
                  <a:pt x="2400" y="1061"/>
                </a:cubicBezTo>
                <a:cubicBezTo>
                  <a:pt x="2378" y="1111"/>
                  <a:pt x="2420" y="1109"/>
                  <a:pt x="2440" y="1077"/>
                </a:cubicBezTo>
                <a:cubicBezTo>
                  <a:pt x="2532" y="923"/>
                  <a:pt x="2514" y="867"/>
                  <a:pt x="2508" y="808"/>
                </a:cubicBezTo>
                <a:close/>
                <a:moveTo>
                  <a:pt x="5379" y="1114"/>
                </a:moveTo>
                <a:cubicBezTo>
                  <a:pt x="5304" y="1142"/>
                  <a:pt x="5256" y="1171"/>
                  <a:pt x="5144" y="1199"/>
                </a:cubicBezTo>
                <a:cubicBezTo>
                  <a:pt x="5106" y="1209"/>
                  <a:pt x="5123" y="1253"/>
                  <a:pt x="5164" y="1242"/>
                </a:cubicBezTo>
                <a:cubicBezTo>
                  <a:pt x="5246" y="1221"/>
                  <a:pt x="5313" y="1167"/>
                  <a:pt x="5379" y="1114"/>
                </a:cubicBezTo>
                <a:close/>
                <a:moveTo>
                  <a:pt x="3020" y="1497"/>
                </a:moveTo>
                <a:cubicBezTo>
                  <a:pt x="3055" y="1511"/>
                  <a:pt x="3045" y="1576"/>
                  <a:pt x="3291" y="1579"/>
                </a:cubicBezTo>
                <a:cubicBezTo>
                  <a:pt x="3403" y="1581"/>
                  <a:pt x="3524" y="1519"/>
                  <a:pt x="3636" y="1518"/>
                </a:cubicBezTo>
                <a:cubicBezTo>
                  <a:pt x="3778" y="1518"/>
                  <a:pt x="3916" y="1560"/>
                  <a:pt x="4057" y="1576"/>
                </a:cubicBezTo>
                <a:cubicBezTo>
                  <a:pt x="4223" y="1595"/>
                  <a:pt x="4390" y="1571"/>
                  <a:pt x="4551" y="1618"/>
                </a:cubicBezTo>
                <a:cubicBezTo>
                  <a:pt x="4652" y="1647"/>
                  <a:pt x="4750" y="1710"/>
                  <a:pt x="4800" y="1802"/>
                </a:cubicBezTo>
                <a:cubicBezTo>
                  <a:pt x="4835" y="1864"/>
                  <a:pt x="4877" y="2003"/>
                  <a:pt x="4830" y="2102"/>
                </a:cubicBezTo>
                <a:cubicBezTo>
                  <a:pt x="4811" y="2141"/>
                  <a:pt x="4751" y="2169"/>
                  <a:pt x="4691" y="2188"/>
                </a:cubicBezTo>
                <a:cubicBezTo>
                  <a:pt x="4617" y="2211"/>
                  <a:pt x="4537" y="2212"/>
                  <a:pt x="4521" y="2178"/>
                </a:cubicBezTo>
                <a:cubicBezTo>
                  <a:pt x="4523" y="1985"/>
                  <a:pt x="4523" y="1956"/>
                  <a:pt x="4524" y="1912"/>
                </a:cubicBezTo>
                <a:cubicBezTo>
                  <a:pt x="4563" y="1825"/>
                  <a:pt x="4616" y="1819"/>
                  <a:pt x="4698" y="1807"/>
                </a:cubicBezTo>
                <a:cubicBezTo>
                  <a:pt x="4598" y="1790"/>
                  <a:pt x="4547" y="1803"/>
                  <a:pt x="4472" y="1855"/>
                </a:cubicBezTo>
                <a:cubicBezTo>
                  <a:pt x="4451" y="1870"/>
                  <a:pt x="4470" y="2057"/>
                  <a:pt x="4477" y="2176"/>
                </a:cubicBezTo>
                <a:cubicBezTo>
                  <a:pt x="4479" y="2207"/>
                  <a:pt x="4497" y="2237"/>
                  <a:pt x="4532" y="2268"/>
                </a:cubicBezTo>
                <a:cubicBezTo>
                  <a:pt x="4480" y="2283"/>
                  <a:pt x="4450" y="2282"/>
                  <a:pt x="4398" y="2299"/>
                </a:cubicBezTo>
                <a:cubicBezTo>
                  <a:pt x="4319" y="2324"/>
                  <a:pt x="4198" y="2369"/>
                  <a:pt x="4115" y="2375"/>
                </a:cubicBezTo>
                <a:cubicBezTo>
                  <a:pt x="3983" y="2385"/>
                  <a:pt x="3873" y="2363"/>
                  <a:pt x="3741" y="2354"/>
                </a:cubicBezTo>
                <a:cubicBezTo>
                  <a:pt x="3582" y="2344"/>
                  <a:pt x="3450" y="2340"/>
                  <a:pt x="3291" y="2326"/>
                </a:cubicBezTo>
                <a:cubicBezTo>
                  <a:pt x="3203" y="2318"/>
                  <a:pt x="3107" y="2305"/>
                  <a:pt x="3020" y="2286"/>
                </a:cubicBezTo>
                <a:cubicBezTo>
                  <a:pt x="2853" y="2249"/>
                  <a:pt x="2783" y="2151"/>
                  <a:pt x="2773" y="2076"/>
                </a:cubicBezTo>
                <a:cubicBezTo>
                  <a:pt x="2740" y="1844"/>
                  <a:pt x="2737" y="1773"/>
                  <a:pt x="2768" y="1681"/>
                </a:cubicBezTo>
                <a:cubicBezTo>
                  <a:pt x="2795" y="1602"/>
                  <a:pt x="2947" y="1508"/>
                  <a:pt x="3020" y="1497"/>
                </a:cubicBezTo>
                <a:close/>
                <a:moveTo>
                  <a:pt x="7189" y="1755"/>
                </a:moveTo>
                <a:cubicBezTo>
                  <a:pt x="7175" y="1774"/>
                  <a:pt x="7254" y="1883"/>
                  <a:pt x="7296" y="2004"/>
                </a:cubicBezTo>
                <a:cubicBezTo>
                  <a:pt x="7334" y="2112"/>
                  <a:pt x="7328" y="2250"/>
                  <a:pt x="7356" y="2276"/>
                </a:cubicBezTo>
                <a:cubicBezTo>
                  <a:pt x="7392" y="2111"/>
                  <a:pt x="7286" y="1749"/>
                  <a:pt x="7189" y="1755"/>
                </a:cubicBezTo>
                <a:close/>
                <a:moveTo>
                  <a:pt x="2890" y="1835"/>
                </a:moveTo>
                <a:cubicBezTo>
                  <a:pt x="2883" y="1837"/>
                  <a:pt x="2877" y="1842"/>
                  <a:pt x="2876" y="1853"/>
                </a:cubicBezTo>
                <a:cubicBezTo>
                  <a:pt x="2872" y="1878"/>
                  <a:pt x="2862" y="1943"/>
                  <a:pt x="2883" y="2025"/>
                </a:cubicBezTo>
                <a:cubicBezTo>
                  <a:pt x="2890" y="2052"/>
                  <a:pt x="2929" y="2050"/>
                  <a:pt x="2921" y="2025"/>
                </a:cubicBezTo>
                <a:cubicBezTo>
                  <a:pt x="2906" y="1980"/>
                  <a:pt x="2898" y="1901"/>
                  <a:pt x="2910" y="1856"/>
                </a:cubicBezTo>
                <a:cubicBezTo>
                  <a:pt x="2914" y="1841"/>
                  <a:pt x="2901" y="1833"/>
                  <a:pt x="2890" y="1835"/>
                </a:cubicBezTo>
                <a:close/>
                <a:moveTo>
                  <a:pt x="4146" y="2001"/>
                </a:moveTo>
                <a:cubicBezTo>
                  <a:pt x="4142" y="2001"/>
                  <a:pt x="4137" y="2001"/>
                  <a:pt x="4138" y="2004"/>
                </a:cubicBezTo>
                <a:cubicBezTo>
                  <a:pt x="4147" y="2097"/>
                  <a:pt x="4142" y="2191"/>
                  <a:pt x="4143" y="2276"/>
                </a:cubicBezTo>
                <a:cubicBezTo>
                  <a:pt x="4143" y="2283"/>
                  <a:pt x="4163" y="2283"/>
                  <a:pt x="4164" y="2276"/>
                </a:cubicBezTo>
                <a:cubicBezTo>
                  <a:pt x="4175" y="2207"/>
                  <a:pt x="4198" y="2083"/>
                  <a:pt x="4156" y="2004"/>
                </a:cubicBezTo>
                <a:cubicBezTo>
                  <a:pt x="4155" y="2002"/>
                  <a:pt x="4150" y="2001"/>
                  <a:pt x="4146" y="2001"/>
                </a:cubicBezTo>
                <a:close/>
                <a:moveTo>
                  <a:pt x="4531" y="2330"/>
                </a:moveTo>
                <a:cubicBezTo>
                  <a:pt x="4536" y="2330"/>
                  <a:pt x="4543" y="2331"/>
                  <a:pt x="4549" y="2332"/>
                </a:cubicBezTo>
                <a:cubicBezTo>
                  <a:pt x="4628" y="2346"/>
                  <a:pt x="4725" y="2425"/>
                  <a:pt x="4739" y="2511"/>
                </a:cubicBezTo>
                <a:cubicBezTo>
                  <a:pt x="4756" y="2625"/>
                  <a:pt x="4753" y="2738"/>
                  <a:pt x="4626" y="2837"/>
                </a:cubicBezTo>
                <a:cubicBezTo>
                  <a:pt x="4526" y="2917"/>
                  <a:pt x="4403" y="2966"/>
                  <a:pt x="4281" y="3005"/>
                </a:cubicBezTo>
                <a:cubicBezTo>
                  <a:pt x="4092" y="3065"/>
                  <a:pt x="3895" y="3095"/>
                  <a:pt x="3700" y="3131"/>
                </a:cubicBezTo>
                <a:cubicBezTo>
                  <a:pt x="3561" y="3157"/>
                  <a:pt x="3422" y="3197"/>
                  <a:pt x="3281" y="3191"/>
                </a:cubicBezTo>
                <a:cubicBezTo>
                  <a:pt x="3203" y="3187"/>
                  <a:pt x="3122" y="3154"/>
                  <a:pt x="3064" y="3102"/>
                </a:cubicBezTo>
                <a:cubicBezTo>
                  <a:pt x="2994" y="3038"/>
                  <a:pt x="2939" y="2951"/>
                  <a:pt x="2913" y="2859"/>
                </a:cubicBezTo>
                <a:cubicBezTo>
                  <a:pt x="2884" y="2761"/>
                  <a:pt x="2873" y="2649"/>
                  <a:pt x="2905" y="2551"/>
                </a:cubicBezTo>
                <a:cubicBezTo>
                  <a:pt x="2923" y="2497"/>
                  <a:pt x="2992" y="2473"/>
                  <a:pt x="3046" y="2455"/>
                </a:cubicBezTo>
                <a:cubicBezTo>
                  <a:pt x="3119" y="2430"/>
                  <a:pt x="3200" y="2428"/>
                  <a:pt x="3277" y="2425"/>
                </a:cubicBezTo>
                <a:cubicBezTo>
                  <a:pt x="3552" y="2416"/>
                  <a:pt x="3828" y="2438"/>
                  <a:pt x="4103" y="2421"/>
                </a:cubicBezTo>
                <a:cubicBezTo>
                  <a:pt x="4206" y="2415"/>
                  <a:pt x="4305" y="2378"/>
                  <a:pt x="4407" y="2358"/>
                </a:cubicBezTo>
                <a:cubicBezTo>
                  <a:pt x="4448" y="2350"/>
                  <a:pt x="4489" y="2330"/>
                  <a:pt x="4531" y="2330"/>
                </a:cubicBezTo>
                <a:close/>
                <a:moveTo>
                  <a:pt x="4554" y="2487"/>
                </a:moveTo>
                <a:cubicBezTo>
                  <a:pt x="4515" y="2512"/>
                  <a:pt x="4476" y="2533"/>
                  <a:pt x="4448" y="2570"/>
                </a:cubicBezTo>
                <a:cubicBezTo>
                  <a:pt x="4455" y="2634"/>
                  <a:pt x="4446" y="2721"/>
                  <a:pt x="4456" y="2845"/>
                </a:cubicBezTo>
                <a:cubicBezTo>
                  <a:pt x="4459" y="2885"/>
                  <a:pt x="4496" y="2893"/>
                  <a:pt x="4496" y="2856"/>
                </a:cubicBezTo>
                <a:cubicBezTo>
                  <a:pt x="4499" y="2715"/>
                  <a:pt x="4486" y="2646"/>
                  <a:pt x="4496" y="2566"/>
                </a:cubicBezTo>
                <a:cubicBezTo>
                  <a:pt x="4510" y="2524"/>
                  <a:pt x="4536" y="2512"/>
                  <a:pt x="4554" y="2487"/>
                </a:cubicBezTo>
                <a:close/>
                <a:moveTo>
                  <a:pt x="7394" y="2581"/>
                </a:moveTo>
                <a:cubicBezTo>
                  <a:pt x="7292" y="2656"/>
                  <a:pt x="7051" y="2792"/>
                  <a:pt x="7081" y="2812"/>
                </a:cubicBezTo>
                <a:cubicBezTo>
                  <a:pt x="7126" y="2889"/>
                  <a:pt x="7334" y="2684"/>
                  <a:pt x="7394" y="2581"/>
                </a:cubicBezTo>
                <a:close/>
                <a:moveTo>
                  <a:pt x="4123" y="2698"/>
                </a:moveTo>
                <a:cubicBezTo>
                  <a:pt x="4151" y="2765"/>
                  <a:pt x="4154" y="2799"/>
                  <a:pt x="4152" y="2894"/>
                </a:cubicBezTo>
                <a:cubicBezTo>
                  <a:pt x="4151" y="2946"/>
                  <a:pt x="4195" y="2926"/>
                  <a:pt x="4201" y="2886"/>
                </a:cubicBezTo>
                <a:cubicBezTo>
                  <a:pt x="4213" y="2807"/>
                  <a:pt x="4182" y="2746"/>
                  <a:pt x="4123" y="2698"/>
                </a:cubicBezTo>
                <a:close/>
                <a:moveTo>
                  <a:pt x="2964" y="2750"/>
                </a:moveTo>
                <a:cubicBezTo>
                  <a:pt x="2960" y="2797"/>
                  <a:pt x="2956" y="2801"/>
                  <a:pt x="2988" y="2892"/>
                </a:cubicBezTo>
                <a:cubicBezTo>
                  <a:pt x="3000" y="2926"/>
                  <a:pt x="3023" y="2897"/>
                  <a:pt x="3015" y="2867"/>
                </a:cubicBezTo>
                <a:cubicBezTo>
                  <a:pt x="3004" y="2825"/>
                  <a:pt x="2984" y="2788"/>
                  <a:pt x="2964" y="2750"/>
                </a:cubicBezTo>
                <a:close/>
                <a:moveTo>
                  <a:pt x="7891" y="2870"/>
                </a:moveTo>
                <a:cubicBezTo>
                  <a:pt x="7681" y="2873"/>
                  <a:pt x="7443" y="2905"/>
                  <a:pt x="7494" y="2952"/>
                </a:cubicBezTo>
                <a:cubicBezTo>
                  <a:pt x="7722" y="2904"/>
                  <a:pt x="7951" y="2919"/>
                  <a:pt x="8182" y="2923"/>
                </a:cubicBezTo>
                <a:cubicBezTo>
                  <a:pt x="8200" y="2883"/>
                  <a:pt x="8054" y="2867"/>
                  <a:pt x="7891" y="2870"/>
                </a:cubicBezTo>
                <a:close/>
                <a:moveTo>
                  <a:pt x="4553" y="2976"/>
                </a:moveTo>
                <a:cubicBezTo>
                  <a:pt x="4557" y="2976"/>
                  <a:pt x="4562" y="2976"/>
                  <a:pt x="4566" y="2976"/>
                </a:cubicBezTo>
                <a:cubicBezTo>
                  <a:pt x="4582" y="2977"/>
                  <a:pt x="4595" y="2984"/>
                  <a:pt x="4604" y="2998"/>
                </a:cubicBezTo>
                <a:cubicBezTo>
                  <a:pt x="4698" y="3139"/>
                  <a:pt x="4678" y="3319"/>
                  <a:pt x="4664" y="3473"/>
                </a:cubicBezTo>
                <a:cubicBezTo>
                  <a:pt x="4508" y="3626"/>
                  <a:pt x="4331" y="3797"/>
                  <a:pt x="4136" y="3853"/>
                </a:cubicBezTo>
                <a:cubicBezTo>
                  <a:pt x="3946" y="3906"/>
                  <a:pt x="3752" y="3922"/>
                  <a:pt x="3578" y="3864"/>
                </a:cubicBezTo>
                <a:cubicBezTo>
                  <a:pt x="3450" y="3820"/>
                  <a:pt x="3325" y="3726"/>
                  <a:pt x="3273" y="3611"/>
                </a:cubicBezTo>
                <a:cubicBezTo>
                  <a:pt x="3221" y="3497"/>
                  <a:pt x="3240" y="3387"/>
                  <a:pt x="3273" y="3284"/>
                </a:cubicBezTo>
                <a:cubicBezTo>
                  <a:pt x="3530" y="3267"/>
                  <a:pt x="3784" y="3207"/>
                  <a:pt x="4013" y="3150"/>
                </a:cubicBezTo>
                <a:cubicBezTo>
                  <a:pt x="4195" y="3105"/>
                  <a:pt x="4351" y="3058"/>
                  <a:pt x="4508" y="2990"/>
                </a:cubicBezTo>
                <a:cubicBezTo>
                  <a:pt x="4524" y="2983"/>
                  <a:pt x="4539" y="2978"/>
                  <a:pt x="4553" y="2976"/>
                </a:cubicBezTo>
                <a:close/>
                <a:moveTo>
                  <a:pt x="6062" y="3030"/>
                </a:moveTo>
                <a:cubicBezTo>
                  <a:pt x="6045" y="3030"/>
                  <a:pt x="6033" y="3035"/>
                  <a:pt x="6029" y="3049"/>
                </a:cubicBezTo>
                <a:cubicBezTo>
                  <a:pt x="6194" y="3125"/>
                  <a:pt x="6357" y="3284"/>
                  <a:pt x="6579" y="3488"/>
                </a:cubicBezTo>
                <a:cubicBezTo>
                  <a:pt x="6575" y="3348"/>
                  <a:pt x="6183" y="3031"/>
                  <a:pt x="6062" y="3030"/>
                </a:cubicBezTo>
                <a:close/>
                <a:moveTo>
                  <a:pt x="7576" y="3079"/>
                </a:moveTo>
                <a:cubicBezTo>
                  <a:pt x="7480" y="3161"/>
                  <a:pt x="8105" y="3159"/>
                  <a:pt x="8067" y="3094"/>
                </a:cubicBezTo>
                <a:cubicBezTo>
                  <a:pt x="7988" y="3103"/>
                  <a:pt x="7688" y="3099"/>
                  <a:pt x="7576" y="3079"/>
                </a:cubicBezTo>
                <a:close/>
                <a:moveTo>
                  <a:pt x="4522" y="3107"/>
                </a:moveTo>
                <a:cubicBezTo>
                  <a:pt x="4498" y="3123"/>
                  <a:pt x="4458" y="3128"/>
                  <a:pt x="4448" y="3156"/>
                </a:cubicBezTo>
                <a:cubicBezTo>
                  <a:pt x="4412" y="3257"/>
                  <a:pt x="4462" y="3405"/>
                  <a:pt x="4539" y="3435"/>
                </a:cubicBezTo>
                <a:cubicBezTo>
                  <a:pt x="4569" y="3447"/>
                  <a:pt x="4612" y="3418"/>
                  <a:pt x="4644" y="3412"/>
                </a:cubicBezTo>
                <a:cubicBezTo>
                  <a:pt x="4615" y="3404"/>
                  <a:pt x="4580" y="3424"/>
                  <a:pt x="4556" y="3406"/>
                </a:cubicBezTo>
                <a:cubicBezTo>
                  <a:pt x="4478" y="3347"/>
                  <a:pt x="4460" y="3254"/>
                  <a:pt x="4478" y="3171"/>
                </a:cubicBezTo>
                <a:cubicBezTo>
                  <a:pt x="4484" y="3145"/>
                  <a:pt x="4507" y="3128"/>
                  <a:pt x="4522" y="3107"/>
                </a:cubicBezTo>
                <a:close/>
                <a:moveTo>
                  <a:pt x="4344" y="3263"/>
                </a:moveTo>
                <a:cubicBezTo>
                  <a:pt x="4337" y="3265"/>
                  <a:pt x="4332" y="3278"/>
                  <a:pt x="4324" y="3300"/>
                </a:cubicBezTo>
                <a:cubicBezTo>
                  <a:pt x="4317" y="3319"/>
                  <a:pt x="4313" y="3354"/>
                  <a:pt x="4320" y="3373"/>
                </a:cubicBezTo>
                <a:cubicBezTo>
                  <a:pt x="4339" y="3427"/>
                  <a:pt x="4347" y="3427"/>
                  <a:pt x="4365" y="3373"/>
                </a:cubicBezTo>
                <a:cubicBezTo>
                  <a:pt x="4373" y="3349"/>
                  <a:pt x="4375" y="3322"/>
                  <a:pt x="4367" y="3298"/>
                </a:cubicBezTo>
                <a:cubicBezTo>
                  <a:pt x="4357" y="3272"/>
                  <a:pt x="4350" y="3262"/>
                  <a:pt x="4344" y="3264"/>
                </a:cubicBezTo>
                <a:lnTo>
                  <a:pt x="4344" y="3263"/>
                </a:lnTo>
                <a:close/>
                <a:moveTo>
                  <a:pt x="3390" y="3490"/>
                </a:moveTo>
                <a:cubicBezTo>
                  <a:pt x="3388" y="3573"/>
                  <a:pt x="3421" y="3620"/>
                  <a:pt x="3480" y="3665"/>
                </a:cubicBezTo>
                <a:cubicBezTo>
                  <a:pt x="3485" y="3669"/>
                  <a:pt x="3491" y="3651"/>
                  <a:pt x="3487" y="3646"/>
                </a:cubicBezTo>
                <a:cubicBezTo>
                  <a:pt x="3447" y="3599"/>
                  <a:pt x="3419" y="3537"/>
                  <a:pt x="3390" y="3490"/>
                </a:cubicBezTo>
                <a:close/>
              </a:path>
            </a:pathLst>
          </a:custGeom>
          <a:solidFill>
            <a:schemeClr val="bg1">
              <a:lumMod val="65000"/>
            </a:schemeClr>
          </a:solidFill>
          <a:ln w="3175" cap="rnd">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349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EF7CBF-5EC0-4FB1-9A55-F07A2BA9581F}"/>
              </a:ext>
            </a:extLst>
          </p:cNvPr>
          <p:cNvSpPr>
            <a:spLocks noGrp="1"/>
          </p:cNvSpPr>
          <p:nvPr>
            <p:ph type="body" sz="quarter" idx="10"/>
          </p:nvPr>
        </p:nvSpPr>
        <p:spPr/>
        <p:txBody>
          <a:bodyPr/>
          <a:lstStyle/>
          <a:p>
            <a:r>
              <a:rPr lang="en-GB" dirty="0"/>
              <a:t>customer mail and cx</a:t>
            </a:r>
          </a:p>
          <a:p>
            <a:r>
              <a:rPr lang="en-GB" dirty="0"/>
              <a:t>The findings</a:t>
            </a:r>
          </a:p>
        </p:txBody>
      </p:sp>
      <p:sp>
        <p:nvSpPr>
          <p:cNvPr id="2" name="Slide Number Placeholder 1">
            <a:extLst>
              <a:ext uri="{FF2B5EF4-FFF2-40B4-BE49-F238E27FC236}">
                <a16:creationId xmlns:a16="http://schemas.microsoft.com/office/drawing/2014/main" id="{05F6FBC0-A887-4257-8568-887103B27245}"/>
              </a:ext>
            </a:extLst>
          </p:cNvPr>
          <p:cNvSpPr>
            <a:spLocks noGrp="1"/>
          </p:cNvSpPr>
          <p:nvPr>
            <p:ph type="sldNum" sz="quarter" idx="4294967295"/>
          </p:nvPr>
        </p:nvSpPr>
        <p:spPr>
          <a:xfrm>
            <a:off x="11766550" y="6178550"/>
            <a:ext cx="425450" cy="179388"/>
          </a:xfrm>
        </p:spPr>
        <p:txBody>
          <a:bodyPr/>
          <a:lstStyle/>
          <a:p>
            <a:fld id="{887360FE-02F5-4392-9C12-7D03F05745BB}" type="slidenum">
              <a:rPr lang="en-GB" smtClean="0"/>
              <a:pPr/>
              <a:t>12</a:t>
            </a:fld>
            <a:endParaRPr lang="en-GB" dirty="0"/>
          </a:p>
        </p:txBody>
      </p:sp>
    </p:spTree>
    <p:extLst>
      <p:ext uri="{BB962C8B-B14F-4D97-AF65-F5344CB8AC3E}">
        <p14:creationId xmlns:p14="http://schemas.microsoft.com/office/powerpoint/2010/main" val="4167447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4A467F-B732-47C3-8E4F-F58D9F023B09}"/>
              </a:ext>
            </a:extLst>
          </p:cNvPr>
          <p:cNvSpPr/>
          <p:nvPr/>
        </p:nvSpPr>
        <p:spPr>
          <a:xfrm>
            <a:off x="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5E6AAEE4-C177-49B2-B6E7-27258C20A67D}"/>
              </a:ext>
            </a:extLst>
          </p:cNvPr>
          <p:cNvSpPr>
            <a:spLocks noGrp="1"/>
          </p:cNvSpPr>
          <p:nvPr>
            <p:ph type="sldNum" sz="quarter" idx="16"/>
          </p:nvPr>
        </p:nvSpPr>
        <p:spPr/>
        <p:txBody>
          <a:bodyPr/>
          <a:lstStyle/>
          <a:p>
            <a:fld id="{3787542D-5C6B-4EB3-96EB-9B37C3D5D2F8}" type="slidenum">
              <a:rPr lang="en-GB" smtClean="0"/>
              <a:t>13</a:t>
            </a:fld>
            <a:endParaRPr lang="en-GB" dirty="0"/>
          </a:p>
        </p:txBody>
      </p:sp>
      <p:sp>
        <p:nvSpPr>
          <p:cNvPr id="6" name="Rectangle 5">
            <a:extLst>
              <a:ext uri="{FF2B5EF4-FFF2-40B4-BE49-F238E27FC236}">
                <a16:creationId xmlns:a16="http://schemas.microsoft.com/office/drawing/2014/main" id="{F235330D-98D6-4070-82CB-D2A5DE609289}"/>
              </a:ext>
            </a:extLst>
          </p:cNvPr>
          <p:cNvSpPr/>
          <p:nvPr/>
        </p:nvSpPr>
        <p:spPr>
          <a:xfrm>
            <a:off x="485999" y="991245"/>
            <a:ext cx="5276625" cy="4524315"/>
          </a:xfrm>
          <a:prstGeom prst="rect">
            <a:avLst/>
          </a:prstGeom>
        </p:spPr>
        <p:txBody>
          <a:bodyPr wrap="square">
            <a:spAutoFit/>
          </a:bodyPr>
          <a:lstStyle/>
          <a:p>
            <a:pPr lvl="0" fontAlgn="base">
              <a:lnSpc>
                <a:spcPct val="100000"/>
              </a:lnSpc>
              <a:spcBef>
                <a:spcPct val="0"/>
              </a:spcBef>
              <a:spcAft>
                <a:spcPct val="0"/>
              </a:spcAft>
              <a:defRPr/>
            </a:pPr>
            <a:r>
              <a:rPr lang="en-US" sz="3200" b="1" dirty="0">
                <a:solidFill>
                  <a:schemeClr val="bg1"/>
                </a:solidFill>
                <a:latin typeface="+mj-lt"/>
                <a:cs typeface="Segoe UI" panose="020B0502040204020203" pitchFamily="34" charset="0"/>
              </a:rPr>
              <a:t>CUSTOMER MAIL RECEIVES MORE ATTENTION AND ENGAGEMENT THAN EQUIVALENT DIGITAL MESSAGING</a:t>
            </a:r>
          </a:p>
          <a:p>
            <a:pPr lvl="0" fontAlgn="base">
              <a:lnSpc>
                <a:spcPct val="100000"/>
              </a:lnSpc>
              <a:spcBef>
                <a:spcPct val="0"/>
              </a:spcBef>
              <a:spcAft>
                <a:spcPct val="0"/>
              </a:spcAft>
              <a:defRPr/>
            </a:pPr>
            <a:endParaRPr lang="en-US" sz="3200" b="1" kern="0" dirty="0">
              <a:solidFill>
                <a:schemeClr val="bg1"/>
              </a:solidFill>
              <a:latin typeface="+mj-lt"/>
              <a:cs typeface="Segoe UI" panose="020B0502040204020203" pitchFamily="34" charset="0"/>
            </a:endParaRPr>
          </a:p>
          <a:p>
            <a:pPr lvl="0" fontAlgn="base">
              <a:lnSpc>
                <a:spcPct val="100000"/>
              </a:lnSpc>
              <a:spcBef>
                <a:spcPct val="0"/>
              </a:spcBef>
              <a:spcAft>
                <a:spcPct val="0"/>
              </a:spcAft>
              <a:defRPr/>
            </a:pPr>
            <a:r>
              <a:rPr lang="en-US" sz="3200" b="1" kern="0" dirty="0">
                <a:solidFill>
                  <a:schemeClr val="bg1"/>
                </a:solidFill>
                <a:latin typeface="+mj-lt"/>
                <a:cs typeface="Segoe UI" panose="020B0502040204020203" pitchFamily="34" charset="0"/>
              </a:rPr>
              <a:t>SENDING CUSTOMER MAIL SIGNIFIES IMPORTANCE</a:t>
            </a:r>
            <a:endParaRPr lang="en-US" sz="3200" b="1" kern="0" dirty="0">
              <a:solidFill>
                <a:schemeClr val="bg1"/>
              </a:solidFill>
              <a:latin typeface="+mj-lt"/>
              <a:cs typeface="Segoe UI Semibold" panose="020B0702040204020203" pitchFamily="34" charset="0"/>
            </a:endParaRPr>
          </a:p>
        </p:txBody>
      </p:sp>
      <p:pic>
        <p:nvPicPr>
          <p:cNvPr id="10" name="Picture Placeholder 9" descr="A picture containing person, food, sweet, dessert&#10;&#10;Description automatically generated">
            <a:extLst>
              <a:ext uri="{FF2B5EF4-FFF2-40B4-BE49-F238E27FC236}">
                <a16:creationId xmlns:a16="http://schemas.microsoft.com/office/drawing/2014/main" id="{A8F96904-4C5F-4952-9A46-DD84AC35794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6426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BC0D-499B-48C1-A4DD-EF9A5CA43F5D}"/>
              </a:ext>
            </a:extLst>
          </p:cNvPr>
          <p:cNvSpPr>
            <a:spLocks noGrp="1"/>
          </p:cNvSpPr>
          <p:nvPr>
            <p:ph type="title"/>
          </p:nvPr>
        </p:nvSpPr>
        <p:spPr>
          <a:xfrm>
            <a:off x="485999" y="414000"/>
            <a:ext cx="10852561" cy="475686"/>
          </a:xfrm>
        </p:spPr>
        <p:txBody>
          <a:bodyPr/>
          <a:lstStyle/>
          <a:p>
            <a:r>
              <a:rPr lang="en-GB" dirty="0"/>
              <a:t>PEOPLE POSITIVELY ENGAGE WITH CUSTOMER MAIL MORE THAN EMAIL</a:t>
            </a:r>
          </a:p>
        </p:txBody>
      </p:sp>
      <p:sp>
        <p:nvSpPr>
          <p:cNvPr id="4" name="Slide Number Placeholder 3">
            <a:extLst>
              <a:ext uri="{FF2B5EF4-FFF2-40B4-BE49-F238E27FC236}">
                <a16:creationId xmlns:a16="http://schemas.microsoft.com/office/drawing/2014/main" id="{C931CE2F-207B-4F01-AB29-C39E8D74739D}"/>
              </a:ext>
            </a:extLst>
          </p:cNvPr>
          <p:cNvSpPr>
            <a:spLocks noGrp="1"/>
          </p:cNvSpPr>
          <p:nvPr>
            <p:ph type="sldNum" sz="quarter" idx="15"/>
          </p:nvPr>
        </p:nvSpPr>
        <p:spPr/>
        <p:txBody>
          <a:bodyPr/>
          <a:lstStyle/>
          <a:p>
            <a:fld id="{3787542D-5C6B-4EB3-96EB-9B37C3D5D2F8}" type="slidenum">
              <a:rPr lang="en-GB" smtClean="0"/>
              <a:t>14</a:t>
            </a:fld>
            <a:endParaRPr lang="en-GB" dirty="0"/>
          </a:p>
        </p:txBody>
      </p:sp>
      <p:graphicFrame>
        <p:nvGraphicFramePr>
          <p:cNvPr id="6" name="Chart 5">
            <a:extLst>
              <a:ext uri="{FF2B5EF4-FFF2-40B4-BE49-F238E27FC236}">
                <a16:creationId xmlns:a16="http://schemas.microsoft.com/office/drawing/2014/main" id="{45542F92-4276-4BF6-AD08-ACF397125175}"/>
              </a:ext>
            </a:extLst>
          </p:cNvPr>
          <p:cNvGraphicFramePr/>
          <p:nvPr>
            <p:extLst>
              <p:ext uri="{D42A27DB-BD31-4B8C-83A1-F6EECF244321}">
                <p14:modId xmlns:p14="http://schemas.microsoft.com/office/powerpoint/2010/main" val="1582941588"/>
              </p:ext>
            </p:extLst>
          </p:nvPr>
        </p:nvGraphicFramePr>
        <p:xfrm>
          <a:off x="921985" y="2221501"/>
          <a:ext cx="3440073" cy="38371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84101755-8CA9-4B77-B176-70C7B43D92DB}"/>
              </a:ext>
            </a:extLst>
          </p:cNvPr>
          <p:cNvSpPr txBox="1"/>
          <p:nvPr/>
        </p:nvSpPr>
        <p:spPr bwMode="white">
          <a:xfrm>
            <a:off x="962161" y="2626511"/>
            <a:ext cx="1674889" cy="666977"/>
          </a:xfrm>
          <a:prstGeom prst="rect">
            <a:avLst/>
          </a:prstGeom>
          <a:noFill/>
        </p:spPr>
        <p:txBody>
          <a:bodyPr wrap="square" rtlCol="0">
            <a:spAutoFit/>
          </a:bodyPr>
          <a:lstStyle/>
          <a:p>
            <a:pPr algn="r">
              <a:spcBef>
                <a:spcPts val="1333"/>
              </a:spcBef>
              <a:buClr>
                <a:srgbClr val="F28713"/>
              </a:buClr>
              <a:buSzPct val="150000"/>
              <a:defRPr/>
            </a:pPr>
            <a:r>
              <a:rPr lang="en-US" sz="1867" dirty="0">
                <a:solidFill>
                  <a:srgbClr val="0C0E2F"/>
                </a:solidFill>
              </a:rPr>
              <a:t>% positive engagement</a:t>
            </a:r>
          </a:p>
        </p:txBody>
      </p:sp>
      <p:sp>
        <p:nvSpPr>
          <p:cNvPr id="16" name="TextBox 15">
            <a:extLst>
              <a:ext uri="{FF2B5EF4-FFF2-40B4-BE49-F238E27FC236}">
                <a16:creationId xmlns:a16="http://schemas.microsoft.com/office/drawing/2014/main" id="{8AE46EB3-0F88-4FA9-902E-C4E0FB80DA8B}"/>
              </a:ext>
            </a:extLst>
          </p:cNvPr>
          <p:cNvSpPr txBox="1"/>
          <p:nvPr/>
        </p:nvSpPr>
        <p:spPr bwMode="white">
          <a:xfrm>
            <a:off x="522481" y="1799813"/>
            <a:ext cx="6313623" cy="400110"/>
          </a:xfrm>
          <a:prstGeom prst="rect">
            <a:avLst/>
          </a:prstGeom>
          <a:noFill/>
        </p:spPr>
        <p:txBody>
          <a:bodyPr wrap="square" rtlCol="0">
            <a:spAutoFit/>
          </a:bodyPr>
          <a:lstStyle/>
          <a:p>
            <a:pPr algn="l">
              <a:buClr>
                <a:srgbClr val="F28713"/>
              </a:buClr>
              <a:buSzPct val="150000"/>
            </a:pPr>
            <a:r>
              <a:rPr lang="en-GB" sz="2000" b="1" kern="0" noProof="1">
                <a:solidFill>
                  <a:schemeClr val="accent1"/>
                </a:solidFill>
                <a:ea typeface="Microsoft Himalaya" panose="01010100010101010101" pitchFamily="2" charset="0"/>
                <a:cs typeface="Segoe UI" panose="020B0502040204020203" pitchFamily="34" charset="0"/>
              </a:rPr>
              <a:t>Mail</a:t>
            </a:r>
            <a:r>
              <a:rPr lang="en-GB" sz="2000" b="1" kern="0" noProof="1">
                <a:solidFill>
                  <a:srgbClr val="1B2A4D"/>
                </a:solidFill>
                <a:ea typeface="Microsoft Himalaya" panose="01010100010101010101" pitchFamily="2" charset="0"/>
                <a:cs typeface="Segoe UI" panose="020B0502040204020203" pitchFamily="34" charset="0"/>
              </a:rPr>
              <a:t> vs. </a:t>
            </a:r>
            <a:r>
              <a:rPr lang="en-GB" sz="2000" b="1" kern="0" noProof="1">
                <a:solidFill>
                  <a:schemeClr val="accent3"/>
                </a:solidFill>
                <a:ea typeface="Microsoft Himalaya" panose="01010100010101010101" pitchFamily="2" charset="0"/>
                <a:cs typeface="Segoe UI" panose="020B0502040204020203" pitchFamily="34" charset="0"/>
              </a:rPr>
              <a:t>emails</a:t>
            </a:r>
            <a:r>
              <a:rPr lang="en-GB" sz="2000" kern="0" noProof="1">
                <a:solidFill>
                  <a:srgbClr val="1B2A4D"/>
                </a:solidFill>
                <a:ea typeface="Microsoft Himalaya" panose="01010100010101010101" pitchFamily="2" charset="0"/>
                <a:cs typeface="Segoe UI" panose="020B0502040204020203" pitchFamily="34" charset="0"/>
              </a:rPr>
              <a:t> – All, most or about half of them (%)</a:t>
            </a:r>
          </a:p>
        </p:txBody>
      </p:sp>
      <p:sp>
        <p:nvSpPr>
          <p:cNvPr id="5" name="TextBox 4">
            <a:extLst>
              <a:ext uri="{FF2B5EF4-FFF2-40B4-BE49-F238E27FC236}">
                <a16:creationId xmlns:a16="http://schemas.microsoft.com/office/drawing/2014/main" id="{F6BA323E-1584-46B3-9DD7-B6EF559FC5BA}"/>
              </a:ext>
            </a:extLst>
          </p:cNvPr>
          <p:cNvSpPr txBox="1"/>
          <p:nvPr/>
        </p:nvSpPr>
        <p:spPr>
          <a:xfrm>
            <a:off x="1613470" y="5612130"/>
            <a:ext cx="2087303" cy="400110"/>
          </a:xfrm>
          <a:prstGeom prst="rect">
            <a:avLst/>
          </a:prstGeom>
          <a:noFill/>
        </p:spPr>
        <p:txBody>
          <a:bodyPr wrap="none" rtlCol="0">
            <a:spAutoFit/>
          </a:bodyPr>
          <a:lstStyle/>
          <a:p>
            <a:r>
              <a:rPr lang="en-GB" sz="2000" dirty="0"/>
              <a:t>Local Government</a:t>
            </a:r>
          </a:p>
        </p:txBody>
      </p:sp>
      <p:graphicFrame>
        <p:nvGraphicFramePr>
          <p:cNvPr id="22" name="Chart 21">
            <a:extLst>
              <a:ext uri="{FF2B5EF4-FFF2-40B4-BE49-F238E27FC236}">
                <a16:creationId xmlns:a16="http://schemas.microsoft.com/office/drawing/2014/main" id="{4220983B-3006-4A15-920B-87FE265BE566}"/>
              </a:ext>
            </a:extLst>
          </p:cNvPr>
          <p:cNvGraphicFramePr/>
          <p:nvPr>
            <p:extLst>
              <p:ext uri="{D42A27DB-BD31-4B8C-83A1-F6EECF244321}">
                <p14:modId xmlns:p14="http://schemas.microsoft.com/office/powerpoint/2010/main" val="3171662774"/>
              </p:ext>
            </p:extLst>
          </p:nvPr>
        </p:nvGraphicFramePr>
        <p:xfrm>
          <a:off x="4240495" y="2225311"/>
          <a:ext cx="3440073" cy="383713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7F21C787-6C06-4EEB-9275-E82853B82125}"/>
              </a:ext>
            </a:extLst>
          </p:cNvPr>
          <p:cNvSpPr txBox="1"/>
          <p:nvPr/>
        </p:nvSpPr>
        <p:spPr bwMode="white">
          <a:xfrm>
            <a:off x="4280671" y="2630321"/>
            <a:ext cx="1674889" cy="666977"/>
          </a:xfrm>
          <a:prstGeom prst="rect">
            <a:avLst/>
          </a:prstGeom>
          <a:noFill/>
        </p:spPr>
        <p:txBody>
          <a:bodyPr wrap="square" rtlCol="0">
            <a:spAutoFit/>
          </a:bodyPr>
          <a:lstStyle/>
          <a:p>
            <a:pPr algn="r">
              <a:spcBef>
                <a:spcPts val="1333"/>
              </a:spcBef>
              <a:buClr>
                <a:srgbClr val="F28713"/>
              </a:buClr>
              <a:buSzPct val="150000"/>
              <a:defRPr/>
            </a:pPr>
            <a:r>
              <a:rPr lang="en-US" sz="1867" dirty="0">
                <a:solidFill>
                  <a:srgbClr val="0C0E2F"/>
                </a:solidFill>
              </a:rPr>
              <a:t>% positive engagement</a:t>
            </a:r>
          </a:p>
        </p:txBody>
      </p:sp>
      <p:sp>
        <p:nvSpPr>
          <p:cNvPr id="24" name="TextBox 23">
            <a:extLst>
              <a:ext uri="{FF2B5EF4-FFF2-40B4-BE49-F238E27FC236}">
                <a16:creationId xmlns:a16="http://schemas.microsoft.com/office/drawing/2014/main" id="{62D8B4EE-4171-4C4C-BB93-FC8C017D7A61}"/>
              </a:ext>
            </a:extLst>
          </p:cNvPr>
          <p:cNvSpPr txBox="1"/>
          <p:nvPr/>
        </p:nvSpPr>
        <p:spPr>
          <a:xfrm>
            <a:off x="5222998" y="5615940"/>
            <a:ext cx="1644233" cy="400110"/>
          </a:xfrm>
          <a:prstGeom prst="rect">
            <a:avLst/>
          </a:prstGeom>
          <a:noFill/>
        </p:spPr>
        <p:txBody>
          <a:bodyPr wrap="none" rtlCol="0">
            <a:spAutoFit/>
          </a:bodyPr>
          <a:lstStyle/>
          <a:p>
            <a:r>
              <a:rPr lang="en-GB" sz="2000" dirty="0"/>
              <a:t>DWP &amp; HMRC</a:t>
            </a:r>
          </a:p>
        </p:txBody>
      </p:sp>
      <p:graphicFrame>
        <p:nvGraphicFramePr>
          <p:cNvPr id="25" name="Chart 24">
            <a:extLst>
              <a:ext uri="{FF2B5EF4-FFF2-40B4-BE49-F238E27FC236}">
                <a16:creationId xmlns:a16="http://schemas.microsoft.com/office/drawing/2014/main" id="{B4CF12FF-3415-4650-BBFB-5593B6072C9C}"/>
              </a:ext>
            </a:extLst>
          </p:cNvPr>
          <p:cNvGraphicFramePr/>
          <p:nvPr>
            <p:extLst>
              <p:ext uri="{D42A27DB-BD31-4B8C-83A1-F6EECF244321}">
                <p14:modId xmlns:p14="http://schemas.microsoft.com/office/powerpoint/2010/main" val="2622670679"/>
              </p:ext>
            </p:extLst>
          </p:nvPr>
        </p:nvGraphicFramePr>
        <p:xfrm>
          <a:off x="7764745" y="2217691"/>
          <a:ext cx="3440073" cy="3837132"/>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431B21A0-16B6-4C8D-AF86-5611E0394619}"/>
              </a:ext>
            </a:extLst>
          </p:cNvPr>
          <p:cNvSpPr txBox="1"/>
          <p:nvPr/>
        </p:nvSpPr>
        <p:spPr bwMode="white">
          <a:xfrm>
            <a:off x="7804921" y="2622701"/>
            <a:ext cx="1674889" cy="666977"/>
          </a:xfrm>
          <a:prstGeom prst="rect">
            <a:avLst/>
          </a:prstGeom>
          <a:noFill/>
        </p:spPr>
        <p:txBody>
          <a:bodyPr wrap="square" rtlCol="0">
            <a:spAutoFit/>
          </a:bodyPr>
          <a:lstStyle/>
          <a:p>
            <a:pPr algn="r">
              <a:spcBef>
                <a:spcPts val="1333"/>
              </a:spcBef>
              <a:buClr>
                <a:srgbClr val="F28713"/>
              </a:buClr>
              <a:buSzPct val="150000"/>
              <a:defRPr/>
            </a:pPr>
            <a:r>
              <a:rPr lang="en-US" sz="1867" dirty="0">
                <a:solidFill>
                  <a:srgbClr val="0C0E2F"/>
                </a:solidFill>
              </a:rPr>
              <a:t>% positive engagement</a:t>
            </a:r>
          </a:p>
        </p:txBody>
      </p:sp>
      <p:sp>
        <p:nvSpPr>
          <p:cNvPr id="27" name="TextBox 26">
            <a:extLst>
              <a:ext uri="{FF2B5EF4-FFF2-40B4-BE49-F238E27FC236}">
                <a16:creationId xmlns:a16="http://schemas.microsoft.com/office/drawing/2014/main" id="{B838D3E3-2229-42C7-9CE1-88423494B6BC}"/>
              </a:ext>
            </a:extLst>
          </p:cNvPr>
          <p:cNvSpPr txBox="1"/>
          <p:nvPr/>
        </p:nvSpPr>
        <p:spPr>
          <a:xfrm>
            <a:off x="8573180" y="5608320"/>
            <a:ext cx="2069862" cy="400110"/>
          </a:xfrm>
          <a:prstGeom prst="rect">
            <a:avLst/>
          </a:prstGeom>
          <a:noFill/>
        </p:spPr>
        <p:txBody>
          <a:bodyPr wrap="none" rtlCol="0">
            <a:spAutoFit/>
          </a:bodyPr>
          <a:lstStyle/>
          <a:p>
            <a:r>
              <a:rPr lang="en-GB" sz="2000" dirty="0"/>
              <a:t>NHS Appointment</a:t>
            </a:r>
          </a:p>
        </p:txBody>
      </p:sp>
      <p:sp>
        <p:nvSpPr>
          <p:cNvPr id="17" name="TextBox 16">
            <a:extLst>
              <a:ext uri="{FF2B5EF4-FFF2-40B4-BE49-F238E27FC236}">
                <a16:creationId xmlns:a16="http://schemas.microsoft.com/office/drawing/2014/main" id="{E666F1FA-A63E-471D-A9C0-760DFDCFC320}"/>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spTree>
    <p:extLst>
      <p:ext uri="{BB962C8B-B14F-4D97-AF65-F5344CB8AC3E}">
        <p14:creationId xmlns:p14="http://schemas.microsoft.com/office/powerpoint/2010/main" val="11579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6805-2AA6-4AD9-9337-81B91D51BCB2}"/>
              </a:ext>
            </a:extLst>
          </p:cNvPr>
          <p:cNvSpPr>
            <a:spLocks noGrp="1"/>
          </p:cNvSpPr>
          <p:nvPr>
            <p:ph type="title"/>
          </p:nvPr>
        </p:nvSpPr>
        <p:spPr/>
        <p:txBody>
          <a:bodyPr/>
          <a:lstStyle/>
          <a:p>
            <a:r>
              <a:rPr lang="en-GB" dirty="0"/>
              <a:t>Mail is retained</a:t>
            </a:r>
          </a:p>
        </p:txBody>
      </p:sp>
      <p:sp>
        <p:nvSpPr>
          <p:cNvPr id="3" name="Text Placeholder 2">
            <a:extLst>
              <a:ext uri="{FF2B5EF4-FFF2-40B4-BE49-F238E27FC236}">
                <a16:creationId xmlns:a16="http://schemas.microsoft.com/office/drawing/2014/main" id="{7F1E93B2-6C7D-439F-810D-854EE7653BB1}"/>
              </a:ext>
            </a:extLst>
          </p:cNvPr>
          <p:cNvSpPr>
            <a:spLocks noGrp="1"/>
          </p:cNvSpPr>
          <p:nvPr>
            <p:ph type="body" sz="quarter" idx="11"/>
          </p:nvPr>
        </p:nvSpPr>
        <p:spPr/>
        <p:txBody>
          <a:bodyPr/>
          <a:lstStyle/>
          <a:p>
            <a:r>
              <a:rPr lang="en-GB" dirty="0"/>
              <a:t>Appointments are more likely to be put on display as a reminder</a:t>
            </a:r>
          </a:p>
        </p:txBody>
      </p:sp>
      <p:sp>
        <p:nvSpPr>
          <p:cNvPr id="4" name="Slide Number Placeholder 3">
            <a:extLst>
              <a:ext uri="{FF2B5EF4-FFF2-40B4-BE49-F238E27FC236}">
                <a16:creationId xmlns:a16="http://schemas.microsoft.com/office/drawing/2014/main" id="{CB8AE4D1-B850-4A71-9472-9A786D97A1E5}"/>
              </a:ext>
            </a:extLst>
          </p:cNvPr>
          <p:cNvSpPr>
            <a:spLocks noGrp="1"/>
          </p:cNvSpPr>
          <p:nvPr>
            <p:ph type="sldNum" sz="quarter" idx="15"/>
          </p:nvPr>
        </p:nvSpPr>
        <p:spPr/>
        <p:txBody>
          <a:bodyPr/>
          <a:lstStyle/>
          <a:p>
            <a:fld id="{3787542D-5C6B-4EB3-96EB-9B37C3D5D2F8}" type="slidenum">
              <a:rPr lang="en-GB" smtClean="0"/>
              <a:t>15</a:t>
            </a:fld>
            <a:endParaRPr lang="en-GB" dirty="0"/>
          </a:p>
        </p:txBody>
      </p:sp>
      <p:graphicFrame>
        <p:nvGraphicFramePr>
          <p:cNvPr id="8" name="Content Placeholder 7">
            <a:extLst>
              <a:ext uri="{FF2B5EF4-FFF2-40B4-BE49-F238E27FC236}">
                <a16:creationId xmlns:a16="http://schemas.microsoft.com/office/drawing/2014/main" id="{4CE9FCFD-F5AB-4184-AE62-A6CB67889CA7}"/>
              </a:ext>
            </a:extLst>
          </p:cNvPr>
          <p:cNvGraphicFramePr>
            <a:graphicFrameLocks noGrp="1"/>
          </p:cNvGraphicFramePr>
          <p:nvPr>
            <p:ph sz="quarter" idx="13"/>
            <p:extLst>
              <p:ext uri="{D42A27DB-BD31-4B8C-83A1-F6EECF244321}">
                <p14:modId xmlns:p14="http://schemas.microsoft.com/office/powerpoint/2010/main" val="834031906"/>
              </p:ext>
            </p:extLst>
          </p:nvPr>
        </p:nvGraphicFramePr>
        <p:xfrm>
          <a:off x="423863" y="1781175"/>
          <a:ext cx="11333162" cy="44767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2B41EC0-EF7F-4951-97C4-38FF890F5164}"/>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spTree>
    <p:extLst>
      <p:ext uri="{BB962C8B-B14F-4D97-AF65-F5344CB8AC3E}">
        <p14:creationId xmlns:p14="http://schemas.microsoft.com/office/powerpoint/2010/main" val="690695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ED85-1214-4E79-9B8C-0768BBFA764B}"/>
              </a:ext>
            </a:extLst>
          </p:cNvPr>
          <p:cNvSpPr>
            <a:spLocks noGrp="1"/>
          </p:cNvSpPr>
          <p:nvPr>
            <p:ph type="title"/>
          </p:nvPr>
        </p:nvSpPr>
        <p:spPr/>
        <p:txBody>
          <a:bodyPr/>
          <a:lstStyle/>
          <a:p>
            <a:r>
              <a:rPr lang="en-GB" dirty="0">
                <a:solidFill>
                  <a:srgbClr val="1B2A4D"/>
                </a:solidFill>
              </a:rPr>
              <a:t>Mail signifies importance at twice the levels of digital</a:t>
            </a:r>
            <a:endParaRPr lang="en-GB" dirty="0"/>
          </a:p>
        </p:txBody>
      </p:sp>
      <p:sp>
        <p:nvSpPr>
          <p:cNvPr id="3" name="Text Placeholder 2">
            <a:extLst>
              <a:ext uri="{FF2B5EF4-FFF2-40B4-BE49-F238E27FC236}">
                <a16:creationId xmlns:a16="http://schemas.microsoft.com/office/drawing/2014/main" id="{DE277A5A-CEAE-4B51-AE84-DA4E7ADA0874}"/>
              </a:ext>
            </a:extLst>
          </p:cNvPr>
          <p:cNvSpPr>
            <a:spLocks noGrp="1"/>
          </p:cNvSpPr>
          <p:nvPr>
            <p:ph type="body" sz="quarter" idx="11"/>
          </p:nvPr>
        </p:nvSpPr>
        <p:spPr>
          <a:xfrm>
            <a:off x="486001" y="1472124"/>
            <a:ext cx="8861199" cy="282937"/>
          </a:xfrm>
        </p:spPr>
        <p:txBody>
          <a:bodyPr/>
          <a:lstStyle/>
          <a:p>
            <a:r>
              <a:rPr lang="en-GB" dirty="0"/>
              <a:t>Applies more to customer mail than digital</a:t>
            </a:r>
          </a:p>
        </p:txBody>
      </p:sp>
      <p:sp>
        <p:nvSpPr>
          <p:cNvPr id="4" name="Slide Number Placeholder 3">
            <a:extLst>
              <a:ext uri="{FF2B5EF4-FFF2-40B4-BE49-F238E27FC236}">
                <a16:creationId xmlns:a16="http://schemas.microsoft.com/office/drawing/2014/main" id="{A7F32D6B-5C00-4F70-ADB1-325435D3753C}"/>
              </a:ext>
            </a:extLst>
          </p:cNvPr>
          <p:cNvSpPr>
            <a:spLocks noGrp="1"/>
          </p:cNvSpPr>
          <p:nvPr>
            <p:ph type="sldNum" sz="quarter" idx="15"/>
          </p:nvPr>
        </p:nvSpPr>
        <p:spPr/>
        <p:txBody>
          <a:bodyPr/>
          <a:lstStyle/>
          <a:p>
            <a:fld id="{3787542D-5C6B-4EB3-96EB-9B37C3D5D2F8}" type="slidenum">
              <a:rPr lang="en-GB" smtClean="0"/>
              <a:t>16</a:t>
            </a:fld>
            <a:endParaRPr lang="en-GB" dirty="0"/>
          </a:p>
        </p:txBody>
      </p:sp>
      <p:graphicFrame>
        <p:nvGraphicFramePr>
          <p:cNvPr id="8" name="Content Placeholder 7">
            <a:extLst>
              <a:ext uri="{FF2B5EF4-FFF2-40B4-BE49-F238E27FC236}">
                <a16:creationId xmlns:a16="http://schemas.microsoft.com/office/drawing/2014/main" id="{3B21B11C-73E7-4D0A-9153-1FEC6EB35F86}"/>
              </a:ext>
            </a:extLst>
          </p:cNvPr>
          <p:cNvGraphicFramePr>
            <a:graphicFrameLocks noGrp="1"/>
          </p:cNvGraphicFramePr>
          <p:nvPr>
            <p:ph sz="quarter" idx="13"/>
            <p:extLst>
              <p:ext uri="{D42A27DB-BD31-4B8C-83A1-F6EECF244321}">
                <p14:modId xmlns:p14="http://schemas.microsoft.com/office/powerpoint/2010/main" val="1600442274"/>
              </p:ext>
            </p:extLst>
          </p:nvPr>
        </p:nvGraphicFramePr>
        <p:xfrm>
          <a:off x="423863" y="1918741"/>
          <a:ext cx="11333162" cy="4047344"/>
        </p:xfrm>
        <a:graphic>
          <a:graphicData uri="http://schemas.openxmlformats.org/drawingml/2006/chart">
            <c:chart xmlns:c="http://schemas.openxmlformats.org/drawingml/2006/chart" xmlns:r="http://schemas.openxmlformats.org/officeDocument/2006/relationships" r:id="rId5"/>
          </a:graphicData>
        </a:graphic>
      </p:graphicFrame>
      <p:pic>
        <p:nvPicPr>
          <p:cNvPr id="6" name="Graphic 5" descr="Envelope">
            <a:extLst>
              <a:ext uri="{FF2B5EF4-FFF2-40B4-BE49-F238E27FC236}">
                <a16:creationId xmlns:a16="http://schemas.microsoft.com/office/drawing/2014/main" id="{0A812627-C26E-46F7-B7B0-1652565486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0657" y="4574023"/>
            <a:ext cx="755703" cy="755703"/>
          </a:xfrm>
          <a:prstGeom prst="rect">
            <a:avLst/>
          </a:prstGeom>
        </p:spPr>
      </p:pic>
      <p:grpSp>
        <p:nvGrpSpPr>
          <p:cNvPr id="15" name="Email_marketing" descr="{&quot;Key&quot;:&quot;POWER_USER_SHAPE_ICON&quot;,&quot;Value&quot;:&quot;POWER_USER_SHAPE_ICON_STYLE_1&quot;}">
            <a:extLst>
              <a:ext uri="{FF2B5EF4-FFF2-40B4-BE49-F238E27FC236}">
                <a16:creationId xmlns:a16="http://schemas.microsoft.com/office/drawing/2014/main" id="{82047DB2-D71C-4811-84E0-E4B01C6431EB}"/>
              </a:ext>
            </a:extLst>
          </p:cNvPr>
          <p:cNvGrpSpPr>
            <a:grpSpLocks noChangeAspect="1"/>
          </p:cNvGrpSpPr>
          <p:nvPr>
            <p:custDataLst>
              <p:tags r:id="rId1"/>
            </p:custDataLst>
          </p:nvPr>
        </p:nvGrpSpPr>
        <p:grpSpPr>
          <a:xfrm>
            <a:off x="3624516" y="4705090"/>
            <a:ext cx="697975" cy="493568"/>
            <a:chOff x="7158038" y="2246313"/>
            <a:chExt cx="889000" cy="628651"/>
          </a:xfrm>
          <a:solidFill>
            <a:schemeClr val="bg1"/>
          </a:solidFill>
        </p:grpSpPr>
        <p:sp>
          <p:nvSpPr>
            <p:cNvPr id="16" name="Freeform 342">
              <a:extLst>
                <a:ext uri="{FF2B5EF4-FFF2-40B4-BE49-F238E27FC236}">
                  <a16:creationId xmlns:a16="http://schemas.microsoft.com/office/drawing/2014/main" id="{4D50DD66-B70D-4902-9C33-56E05F50118B}"/>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343">
              <a:extLst>
                <a:ext uri="{FF2B5EF4-FFF2-40B4-BE49-F238E27FC236}">
                  <a16:creationId xmlns:a16="http://schemas.microsoft.com/office/drawing/2014/main" id="{770B67E9-74A0-40D6-8FFA-634333E8A038}"/>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344">
              <a:extLst>
                <a:ext uri="{FF2B5EF4-FFF2-40B4-BE49-F238E27FC236}">
                  <a16:creationId xmlns:a16="http://schemas.microsoft.com/office/drawing/2014/main" id="{67EC1CCD-42A6-47F8-ACC0-03206F75178E}"/>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345">
              <a:extLst>
                <a:ext uri="{FF2B5EF4-FFF2-40B4-BE49-F238E27FC236}">
                  <a16:creationId xmlns:a16="http://schemas.microsoft.com/office/drawing/2014/main" id="{0ADA806F-4508-4438-8399-55FB4BFEEAFB}"/>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346">
              <a:extLst>
                <a:ext uri="{FF2B5EF4-FFF2-40B4-BE49-F238E27FC236}">
                  <a16:creationId xmlns:a16="http://schemas.microsoft.com/office/drawing/2014/main" id="{89BAF4B0-1CF5-424D-85B7-CA6A21BFB7D5}"/>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347">
              <a:extLst>
                <a:ext uri="{FF2B5EF4-FFF2-40B4-BE49-F238E27FC236}">
                  <a16:creationId xmlns:a16="http://schemas.microsoft.com/office/drawing/2014/main" id="{F6689857-64B7-4B01-B5E0-CB6DAE8E8678}"/>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2" name="Graphic 21" descr="Envelope">
            <a:extLst>
              <a:ext uri="{FF2B5EF4-FFF2-40B4-BE49-F238E27FC236}">
                <a16:creationId xmlns:a16="http://schemas.microsoft.com/office/drawing/2014/main" id="{D7271E77-0D88-49CD-AC02-ED775A1A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28249" y="4574023"/>
            <a:ext cx="755703" cy="755703"/>
          </a:xfrm>
          <a:prstGeom prst="rect">
            <a:avLst/>
          </a:prstGeom>
        </p:spPr>
      </p:pic>
      <p:grpSp>
        <p:nvGrpSpPr>
          <p:cNvPr id="23" name="Email_marketing" descr="{&quot;Key&quot;:&quot;POWER_USER_SHAPE_ICON&quot;,&quot;Value&quot;:&quot;POWER_USER_SHAPE_ICON_STYLE_1&quot;}">
            <a:extLst>
              <a:ext uri="{FF2B5EF4-FFF2-40B4-BE49-F238E27FC236}">
                <a16:creationId xmlns:a16="http://schemas.microsoft.com/office/drawing/2014/main" id="{16800534-E023-432D-A55D-79DFC42925B4}"/>
              </a:ext>
            </a:extLst>
          </p:cNvPr>
          <p:cNvGrpSpPr>
            <a:grpSpLocks noChangeAspect="1"/>
          </p:cNvGrpSpPr>
          <p:nvPr>
            <p:custDataLst>
              <p:tags r:id="rId2"/>
            </p:custDataLst>
          </p:nvPr>
        </p:nvGrpSpPr>
        <p:grpSpPr>
          <a:xfrm>
            <a:off x="9162111" y="4705090"/>
            <a:ext cx="697975" cy="493568"/>
            <a:chOff x="7158038" y="2246313"/>
            <a:chExt cx="889000" cy="628651"/>
          </a:xfrm>
          <a:solidFill>
            <a:schemeClr val="bg1"/>
          </a:solidFill>
        </p:grpSpPr>
        <p:sp>
          <p:nvSpPr>
            <p:cNvPr id="28" name="Freeform 342">
              <a:extLst>
                <a:ext uri="{FF2B5EF4-FFF2-40B4-BE49-F238E27FC236}">
                  <a16:creationId xmlns:a16="http://schemas.microsoft.com/office/drawing/2014/main" id="{4EE01F15-D3CA-4318-8B87-4A0804A1616C}"/>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43">
              <a:extLst>
                <a:ext uri="{FF2B5EF4-FFF2-40B4-BE49-F238E27FC236}">
                  <a16:creationId xmlns:a16="http://schemas.microsoft.com/office/drawing/2014/main" id="{307ED207-A324-429B-A217-E69DE5FF13EB}"/>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44">
              <a:extLst>
                <a:ext uri="{FF2B5EF4-FFF2-40B4-BE49-F238E27FC236}">
                  <a16:creationId xmlns:a16="http://schemas.microsoft.com/office/drawing/2014/main" id="{63FBF569-D091-482B-AD2E-5C9197EB7B03}"/>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45">
              <a:extLst>
                <a:ext uri="{FF2B5EF4-FFF2-40B4-BE49-F238E27FC236}">
                  <a16:creationId xmlns:a16="http://schemas.microsoft.com/office/drawing/2014/main" id="{C5294A14-A052-4FCD-90A0-F8D30ECDE502}"/>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46">
              <a:extLst>
                <a:ext uri="{FF2B5EF4-FFF2-40B4-BE49-F238E27FC236}">
                  <a16:creationId xmlns:a16="http://schemas.microsoft.com/office/drawing/2014/main" id="{EB007CE6-86FF-417E-B6D6-2886DFB5CB8A}"/>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47">
              <a:extLst>
                <a:ext uri="{FF2B5EF4-FFF2-40B4-BE49-F238E27FC236}">
                  <a16:creationId xmlns:a16="http://schemas.microsoft.com/office/drawing/2014/main" id="{10F3212F-B5C0-4A4B-BCDF-4AAA794B0DA5}"/>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631A978F-A69F-49BD-BC5A-FBCB525D94E2}"/>
              </a:ext>
            </a:extLst>
          </p:cNvPr>
          <p:cNvSpPr txBox="1"/>
          <p:nvPr/>
        </p:nvSpPr>
        <p:spPr>
          <a:xfrm>
            <a:off x="8229273" y="6315074"/>
            <a:ext cx="3347391"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All sectors, 2022</a:t>
            </a:r>
          </a:p>
        </p:txBody>
      </p:sp>
    </p:spTree>
    <p:extLst>
      <p:ext uri="{BB962C8B-B14F-4D97-AF65-F5344CB8AC3E}">
        <p14:creationId xmlns:p14="http://schemas.microsoft.com/office/powerpoint/2010/main" val="393994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FA1772F3-E359-4AB6-9B07-F997EF931CBB}"/>
              </a:ext>
            </a:extLst>
          </p:cNvPr>
          <p:cNvGraphicFramePr>
            <a:graphicFrameLocks noGrp="1"/>
          </p:cNvGraphicFramePr>
          <p:nvPr>
            <p:ph sz="quarter" idx="13"/>
            <p:extLst>
              <p:ext uri="{D42A27DB-BD31-4B8C-83A1-F6EECF244321}">
                <p14:modId xmlns:p14="http://schemas.microsoft.com/office/powerpoint/2010/main" val="1394628453"/>
              </p:ext>
            </p:extLst>
          </p:nvPr>
        </p:nvGraphicFramePr>
        <p:xfrm>
          <a:off x="423863" y="2133600"/>
          <a:ext cx="11333162" cy="412432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C480F3F0-8AF0-4701-BC76-5689447E1AF0}"/>
              </a:ext>
            </a:extLst>
          </p:cNvPr>
          <p:cNvSpPr>
            <a:spLocks noGrp="1"/>
          </p:cNvSpPr>
          <p:nvPr>
            <p:ph type="sldNum" sz="quarter" idx="15"/>
          </p:nvPr>
        </p:nvSpPr>
        <p:spPr/>
        <p:txBody>
          <a:bodyPr/>
          <a:lstStyle/>
          <a:p>
            <a:fld id="{3787542D-5C6B-4EB3-96EB-9B37C3D5D2F8}" type="slidenum">
              <a:rPr lang="en-GB" smtClean="0"/>
              <a:t>17</a:t>
            </a:fld>
            <a:endParaRPr lang="en-GB" dirty="0"/>
          </a:p>
        </p:txBody>
      </p:sp>
      <p:sp>
        <p:nvSpPr>
          <p:cNvPr id="3" name="Title 2">
            <a:extLst>
              <a:ext uri="{FF2B5EF4-FFF2-40B4-BE49-F238E27FC236}">
                <a16:creationId xmlns:a16="http://schemas.microsoft.com/office/drawing/2014/main" id="{6C658A16-3BED-45DC-AEA9-231AA871BF67}"/>
              </a:ext>
            </a:extLst>
          </p:cNvPr>
          <p:cNvSpPr>
            <a:spLocks noGrp="1"/>
          </p:cNvSpPr>
          <p:nvPr>
            <p:ph type="title"/>
          </p:nvPr>
        </p:nvSpPr>
        <p:spPr/>
        <p:txBody>
          <a:bodyPr/>
          <a:lstStyle/>
          <a:p>
            <a:r>
              <a:rPr lang="en-GB" dirty="0"/>
              <a:t>Mail Preferred but works alongside other channels</a:t>
            </a:r>
          </a:p>
        </p:txBody>
      </p:sp>
      <p:sp>
        <p:nvSpPr>
          <p:cNvPr id="4" name="Text Placeholder 3">
            <a:extLst>
              <a:ext uri="{FF2B5EF4-FFF2-40B4-BE49-F238E27FC236}">
                <a16:creationId xmlns:a16="http://schemas.microsoft.com/office/drawing/2014/main" id="{692E79D2-77C3-4AC1-ADB1-B87ED20BEDDA}"/>
              </a:ext>
            </a:extLst>
          </p:cNvPr>
          <p:cNvSpPr>
            <a:spLocks noGrp="1"/>
          </p:cNvSpPr>
          <p:nvPr>
            <p:ph type="body" sz="quarter" idx="11"/>
          </p:nvPr>
        </p:nvSpPr>
        <p:spPr>
          <a:xfrm>
            <a:off x="486001" y="1478492"/>
            <a:ext cx="8861199" cy="282937"/>
          </a:xfrm>
        </p:spPr>
        <p:txBody>
          <a:bodyPr/>
          <a:lstStyle/>
          <a:p>
            <a:r>
              <a:rPr lang="en-GB" dirty="0"/>
              <a:t>In combination citizens like more than one channel, letter first, text to remind</a:t>
            </a:r>
          </a:p>
        </p:txBody>
      </p:sp>
      <p:sp>
        <p:nvSpPr>
          <p:cNvPr id="10" name="TextBox 9">
            <a:extLst>
              <a:ext uri="{FF2B5EF4-FFF2-40B4-BE49-F238E27FC236}">
                <a16:creationId xmlns:a16="http://schemas.microsoft.com/office/drawing/2014/main" id="{FEDF22AA-50E6-487A-8362-322CD594CB36}"/>
              </a:ext>
            </a:extLst>
          </p:cNvPr>
          <p:cNvSpPr txBox="1"/>
          <p:nvPr/>
        </p:nvSpPr>
        <p:spPr bwMode="white">
          <a:xfrm>
            <a:off x="8574278" y="2102332"/>
            <a:ext cx="3479222" cy="1723549"/>
          </a:xfrm>
          <a:prstGeom prst="rect">
            <a:avLst/>
          </a:prstGeom>
          <a:noFill/>
        </p:spPr>
        <p:txBody>
          <a:bodyPr wrap="square" rtlCol="0">
            <a:spAutoFit/>
          </a:bodyPr>
          <a:lstStyle>
            <a:defPPr>
              <a:defRPr lang="en-US"/>
            </a:defPPr>
            <a:lvl1pPr algn="ctr">
              <a:buClr>
                <a:srgbClr val="F28713"/>
              </a:buClr>
              <a:buSzPct val="150000"/>
              <a:defRPr sz="1200" i="1" kern="0">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defRPr>
            </a:lvl1pPr>
          </a:lstStyle>
          <a:p>
            <a:pPr algn="l"/>
            <a:r>
              <a:rPr lang="en-US" sz="1800" i="0" dirty="0">
                <a:latin typeface="+mn-lt"/>
              </a:rPr>
              <a:t>I like the fact that my next appointment is given to me with a printout then followed up with a text to remind me that my appointment is due </a:t>
            </a:r>
          </a:p>
          <a:p>
            <a:pPr algn="l"/>
            <a:r>
              <a:rPr lang="en-US" sz="1600" i="0" dirty="0">
                <a:latin typeface="+mn-lt"/>
              </a:rPr>
              <a:t>Male, 56</a:t>
            </a:r>
            <a:endParaRPr lang="en-GB" sz="1800" i="0" dirty="0">
              <a:latin typeface="+mn-lt"/>
            </a:endParaRPr>
          </a:p>
        </p:txBody>
      </p:sp>
      <p:sp>
        <p:nvSpPr>
          <p:cNvPr id="11" name="TextBox 10">
            <a:extLst>
              <a:ext uri="{FF2B5EF4-FFF2-40B4-BE49-F238E27FC236}">
                <a16:creationId xmlns:a16="http://schemas.microsoft.com/office/drawing/2014/main" id="{5C3E483A-BDF4-4578-8BFE-256F296CE1E8}"/>
              </a:ext>
            </a:extLst>
          </p:cNvPr>
          <p:cNvSpPr txBox="1"/>
          <p:nvPr/>
        </p:nvSpPr>
        <p:spPr>
          <a:xfrm>
            <a:off x="8284259" y="2012286"/>
            <a:ext cx="441146" cy="1015663"/>
          </a:xfrm>
          <a:prstGeom prst="rect">
            <a:avLst/>
          </a:prstGeom>
          <a:noFill/>
        </p:spPr>
        <p:txBody>
          <a:bodyPr wrap="none" rtlCol="0">
            <a:spAutoFit/>
          </a:bodyPr>
          <a:lstStyle/>
          <a:p>
            <a:r>
              <a:rPr lang="en-GB" sz="6000" dirty="0">
                <a:solidFill>
                  <a:schemeClr val="accent1"/>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EBAAB4D-FBE0-491A-88D9-EB21CDE38564}"/>
              </a:ext>
            </a:extLst>
          </p:cNvPr>
          <p:cNvSpPr txBox="1"/>
          <p:nvPr/>
        </p:nvSpPr>
        <p:spPr>
          <a:xfrm flipV="1">
            <a:off x="10417176" y="2723618"/>
            <a:ext cx="441146" cy="1015663"/>
          </a:xfrm>
          <a:prstGeom prst="rect">
            <a:avLst/>
          </a:prstGeom>
          <a:noFill/>
        </p:spPr>
        <p:txBody>
          <a:bodyPr wrap="none" rtlCol="0">
            <a:spAutoFit/>
          </a:bodyPr>
          <a:lstStyle/>
          <a:p>
            <a:r>
              <a:rPr lang="en-GB" sz="6000" dirty="0">
                <a:solidFill>
                  <a:schemeClr val="accent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F14D2783-6DDA-472A-8C89-1B9BA553C280}"/>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spTree>
    <p:extLst>
      <p:ext uri="{BB962C8B-B14F-4D97-AF65-F5344CB8AC3E}">
        <p14:creationId xmlns:p14="http://schemas.microsoft.com/office/powerpoint/2010/main" val="673561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3334-C556-4ECB-9343-3C54B91D6505}"/>
              </a:ext>
            </a:extLst>
          </p:cNvPr>
          <p:cNvSpPr>
            <a:spLocks noGrp="1"/>
          </p:cNvSpPr>
          <p:nvPr>
            <p:ph type="title"/>
          </p:nvPr>
        </p:nvSpPr>
        <p:spPr/>
        <p:txBody>
          <a:bodyPr/>
          <a:lstStyle/>
          <a:p>
            <a:r>
              <a:rPr lang="en-GB" dirty="0"/>
              <a:t>Citizens value the mail they receive</a:t>
            </a:r>
          </a:p>
        </p:txBody>
      </p:sp>
      <p:sp>
        <p:nvSpPr>
          <p:cNvPr id="3" name="Text Placeholder 2">
            <a:extLst>
              <a:ext uri="{FF2B5EF4-FFF2-40B4-BE49-F238E27FC236}">
                <a16:creationId xmlns:a16="http://schemas.microsoft.com/office/drawing/2014/main" id="{E80B656F-4330-438D-9401-32CEB3E6537A}"/>
              </a:ext>
            </a:extLst>
          </p:cNvPr>
          <p:cNvSpPr>
            <a:spLocks noGrp="1"/>
          </p:cNvSpPr>
          <p:nvPr>
            <p:ph type="body" sz="quarter" idx="11"/>
          </p:nvPr>
        </p:nvSpPr>
        <p:spPr>
          <a:xfrm>
            <a:off x="510065" y="978236"/>
            <a:ext cx="8861199" cy="282937"/>
          </a:xfrm>
        </p:spPr>
        <p:txBody>
          <a:bodyPr/>
          <a:lstStyle/>
          <a:p>
            <a:r>
              <a:rPr lang="en-GB" dirty="0"/>
              <a:t>It’s useful, clear, trusted – a powerful tool in behaviour change</a:t>
            </a:r>
          </a:p>
        </p:txBody>
      </p:sp>
      <p:sp>
        <p:nvSpPr>
          <p:cNvPr id="4" name="Slide Number Placeholder 3">
            <a:extLst>
              <a:ext uri="{FF2B5EF4-FFF2-40B4-BE49-F238E27FC236}">
                <a16:creationId xmlns:a16="http://schemas.microsoft.com/office/drawing/2014/main" id="{0E40A68C-E2B7-4738-9F2B-C2CC65776A3E}"/>
              </a:ext>
            </a:extLst>
          </p:cNvPr>
          <p:cNvSpPr>
            <a:spLocks noGrp="1"/>
          </p:cNvSpPr>
          <p:nvPr>
            <p:ph type="sldNum" sz="quarter" idx="15"/>
          </p:nvPr>
        </p:nvSpPr>
        <p:spPr/>
        <p:txBody>
          <a:bodyPr/>
          <a:lstStyle/>
          <a:p>
            <a:fld id="{3787542D-5C6B-4EB3-96EB-9B37C3D5D2F8}" type="slidenum">
              <a:rPr lang="en-GB" smtClean="0"/>
              <a:t>18</a:t>
            </a:fld>
            <a:endParaRPr lang="en-GB" dirty="0"/>
          </a:p>
        </p:txBody>
      </p:sp>
      <p:graphicFrame>
        <p:nvGraphicFramePr>
          <p:cNvPr id="8" name="Content Placeholder 7">
            <a:extLst>
              <a:ext uri="{FF2B5EF4-FFF2-40B4-BE49-F238E27FC236}">
                <a16:creationId xmlns:a16="http://schemas.microsoft.com/office/drawing/2014/main" id="{23054616-0647-4C4A-9214-D1CCFBF7DD27}"/>
              </a:ext>
            </a:extLst>
          </p:cNvPr>
          <p:cNvGraphicFramePr>
            <a:graphicFrameLocks noGrp="1"/>
          </p:cNvGraphicFramePr>
          <p:nvPr>
            <p:ph sz="quarter" idx="13"/>
            <p:extLst>
              <p:ext uri="{D42A27DB-BD31-4B8C-83A1-F6EECF244321}">
                <p14:modId xmlns:p14="http://schemas.microsoft.com/office/powerpoint/2010/main" val="4050902095"/>
              </p:ext>
            </p:extLst>
          </p:nvPr>
        </p:nvGraphicFramePr>
        <p:xfrm>
          <a:off x="340242" y="1637415"/>
          <a:ext cx="11416783" cy="462051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61AE72E4-ED2B-454B-B65C-FCF1894FF928}"/>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cxnSp>
        <p:nvCxnSpPr>
          <p:cNvPr id="6" name="Straight Connector 5">
            <a:extLst>
              <a:ext uri="{FF2B5EF4-FFF2-40B4-BE49-F238E27FC236}">
                <a16:creationId xmlns:a16="http://schemas.microsoft.com/office/drawing/2014/main" id="{5235B62F-B326-4966-88F4-8F98D8B2B165}"/>
              </a:ext>
            </a:extLst>
          </p:cNvPr>
          <p:cNvCxnSpPr/>
          <p:nvPr/>
        </p:nvCxnSpPr>
        <p:spPr>
          <a:xfrm>
            <a:off x="754743" y="3410859"/>
            <a:ext cx="10711543"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0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ED85-1214-4E79-9B8C-0768BBFA764B}"/>
              </a:ext>
            </a:extLst>
          </p:cNvPr>
          <p:cNvSpPr>
            <a:spLocks noGrp="1"/>
          </p:cNvSpPr>
          <p:nvPr>
            <p:ph type="title"/>
          </p:nvPr>
        </p:nvSpPr>
        <p:spPr/>
        <p:txBody>
          <a:bodyPr/>
          <a:lstStyle/>
          <a:p>
            <a:r>
              <a:rPr lang="en-GB" dirty="0">
                <a:solidFill>
                  <a:srgbClr val="1B2A4D"/>
                </a:solidFill>
              </a:rPr>
              <a:t>Mail signifies importance</a:t>
            </a:r>
            <a:endParaRPr lang="en-GB" dirty="0"/>
          </a:p>
        </p:txBody>
      </p:sp>
      <p:sp>
        <p:nvSpPr>
          <p:cNvPr id="3" name="Text Placeholder 2">
            <a:extLst>
              <a:ext uri="{FF2B5EF4-FFF2-40B4-BE49-F238E27FC236}">
                <a16:creationId xmlns:a16="http://schemas.microsoft.com/office/drawing/2014/main" id="{DE277A5A-CEAE-4B51-AE84-DA4E7ADA0874}"/>
              </a:ext>
            </a:extLst>
          </p:cNvPr>
          <p:cNvSpPr>
            <a:spLocks noGrp="1"/>
          </p:cNvSpPr>
          <p:nvPr>
            <p:ph type="body" sz="quarter" idx="11"/>
          </p:nvPr>
        </p:nvSpPr>
        <p:spPr>
          <a:xfrm>
            <a:off x="486001" y="1003494"/>
            <a:ext cx="9435308" cy="282937"/>
          </a:xfrm>
        </p:spPr>
        <p:txBody>
          <a:bodyPr lIns="0" tIns="0" rIns="0" bIns="0" anchor="t"/>
          <a:lstStyle/>
          <a:p>
            <a:r>
              <a:rPr lang="en-GB" dirty="0">
                <a:cs typeface="Calibri"/>
              </a:rPr>
              <a:t>And because it is important people read it and feel more confident with the content</a:t>
            </a:r>
            <a:endParaRPr lang="en-GB" dirty="0"/>
          </a:p>
        </p:txBody>
      </p:sp>
      <p:sp>
        <p:nvSpPr>
          <p:cNvPr id="4" name="Slide Number Placeholder 3">
            <a:extLst>
              <a:ext uri="{FF2B5EF4-FFF2-40B4-BE49-F238E27FC236}">
                <a16:creationId xmlns:a16="http://schemas.microsoft.com/office/drawing/2014/main" id="{A7F32D6B-5C00-4F70-ADB1-325435D3753C}"/>
              </a:ext>
            </a:extLst>
          </p:cNvPr>
          <p:cNvSpPr>
            <a:spLocks noGrp="1"/>
          </p:cNvSpPr>
          <p:nvPr>
            <p:ph type="sldNum" sz="quarter" idx="15"/>
          </p:nvPr>
        </p:nvSpPr>
        <p:spPr/>
        <p:txBody>
          <a:bodyPr/>
          <a:lstStyle/>
          <a:p>
            <a:fld id="{3787542D-5C6B-4EB3-96EB-9B37C3D5D2F8}" type="slidenum">
              <a:rPr lang="en-GB" smtClean="0"/>
              <a:t>19</a:t>
            </a:fld>
            <a:endParaRPr lang="en-GB" dirty="0"/>
          </a:p>
        </p:txBody>
      </p:sp>
      <p:graphicFrame>
        <p:nvGraphicFramePr>
          <p:cNvPr id="8" name="Content Placeholder 7">
            <a:extLst>
              <a:ext uri="{FF2B5EF4-FFF2-40B4-BE49-F238E27FC236}">
                <a16:creationId xmlns:a16="http://schemas.microsoft.com/office/drawing/2014/main" id="{3B21B11C-73E7-4D0A-9153-1FEC6EB35F86}"/>
              </a:ext>
            </a:extLst>
          </p:cNvPr>
          <p:cNvGraphicFramePr>
            <a:graphicFrameLocks noGrp="1"/>
          </p:cNvGraphicFramePr>
          <p:nvPr>
            <p:ph sz="quarter" idx="13"/>
            <p:extLst>
              <p:ext uri="{D42A27DB-BD31-4B8C-83A1-F6EECF244321}">
                <p14:modId xmlns:p14="http://schemas.microsoft.com/office/powerpoint/2010/main" val="1424588593"/>
              </p:ext>
            </p:extLst>
          </p:nvPr>
        </p:nvGraphicFramePr>
        <p:xfrm>
          <a:off x="429419" y="1945078"/>
          <a:ext cx="11333162" cy="4047344"/>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descr="Department for Work and Pensions - Wikipedia">
            <a:extLst>
              <a:ext uri="{FF2B5EF4-FFF2-40B4-BE49-F238E27FC236}">
                <a16:creationId xmlns:a16="http://schemas.microsoft.com/office/drawing/2014/main" id="{F4915275-3C78-4BCA-A597-C24C6291F7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76" y="1554822"/>
            <a:ext cx="1629753" cy="1356818"/>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Envelope">
            <a:extLst>
              <a:ext uri="{FF2B5EF4-FFF2-40B4-BE49-F238E27FC236}">
                <a16:creationId xmlns:a16="http://schemas.microsoft.com/office/drawing/2014/main" id="{6D2DA0D7-1A3F-4A27-83C7-399ACFB1F3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9406" y="4551751"/>
            <a:ext cx="624548" cy="624548"/>
          </a:xfrm>
          <a:prstGeom prst="rect">
            <a:avLst/>
          </a:prstGeom>
        </p:spPr>
      </p:pic>
      <p:grpSp>
        <p:nvGrpSpPr>
          <p:cNvPr id="15" name="Email_marketing" descr="{&quot;Key&quot;:&quot;POWER_USER_SHAPE_ICON&quot;,&quot;Value&quot;:&quot;POWER_USER_SHAPE_ICON_STYLE_1&quot;}">
            <a:extLst>
              <a:ext uri="{FF2B5EF4-FFF2-40B4-BE49-F238E27FC236}">
                <a16:creationId xmlns:a16="http://schemas.microsoft.com/office/drawing/2014/main" id="{7A10E6D7-F911-4C5F-BD2B-F266B1653539}"/>
              </a:ext>
            </a:extLst>
          </p:cNvPr>
          <p:cNvGrpSpPr>
            <a:grpSpLocks noChangeAspect="1"/>
          </p:cNvGrpSpPr>
          <p:nvPr>
            <p:custDataLst>
              <p:tags r:id="rId1"/>
            </p:custDataLst>
          </p:nvPr>
        </p:nvGrpSpPr>
        <p:grpSpPr>
          <a:xfrm>
            <a:off x="2639675" y="4660072"/>
            <a:ext cx="576839" cy="407907"/>
            <a:chOff x="7158038" y="2246313"/>
            <a:chExt cx="889000" cy="628651"/>
          </a:xfrm>
          <a:solidFill>
            <a:schemeClr val="bg1"/>
          </a:solidFill>
        </p:grpSpPr>
        <p:sp>
          <p:nvSpPr>
            <p:cNvPr id="16" name="Freeform 342">
              <a:extLst>
                <a:ext uri="{FF2B5EF4-FFF2-40B4-BE49-F238E27FC236}">
                  <a16:creationId xmlns:a16="http://schemas.microsoft.com/office/drawing/2014/main" id="{530D3BCA-AD52-4F98-BCC5-93352A59F6B8}"/>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343">
              <a:extLst>
                <a:ext uri="{FF2B5EF4-FFF2-40B4-BE49-F238E27FC236}">
                  <a16:creationId xmlns:a16="http://schemas.microsoft.com/office/drawing/2014/main" id="{D4FDD947-6407-4ACC-843A-62A370FA286C}"/>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344">
              <a:extLst>
                <a:ext uri="{FF2B5EF4-FFF2-40B4-BE49-F238E27FC236}">
                  <a16:creationId xmlns:a16="http://schemas.microsoft.com/office/drawing/2014/main" id="{8D740ECB-941D-4391-A5F6-B5CF9A39D691}"/>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345">
              <a:extLst>
                <a:ext uri="{FF2B5EF4-FFF2-40B4-BE49-F238E27FC236}">
                  <a16:creationId xmlns:a16="http://schemas.microsoft.com/office/drawing/2014/main" id="{EDF492EA-FC0F-4A92-9583-0C3AF3282454}"/>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346">
              <a:extLst>
                <a:ext uri="{FF2B5EF4-FFF2-40B4-BE49-F238E27FC236}">
                  <a16:creationId xmlns:a16="http://schemas.microsoft.com/office/drawing/2014/main" id="{F93C302F-B714-4856-886D-90EA58580BB0}"/>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347">
              <a:extLst>
                <a:ext uri="{FF2B5EF4-FFF2-40B4-BE49-F238E27FC236}">
                  <a16:creationId xmlns:a16="http://schemas.microsoft.com/office/drawing/2014/main" id="{0218FC6C-F6F6-40BA-8269-94EB03846A13}"/>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2" name="Graphic 21" descr="Envelope">
            <a:extLst>
              <a:ext uri="{FF2B5EF4-FFF2-40B4-BE49-F238E27FC236}">
                <a16:creationId xmlns:a16="http://schemas.microsoft.com/office/drawing/2014/main" id="{13D911A1-C9A2-4DD1-B107-8A1FBF9E14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1578" y="4551751"/>
            <a:ext cx="624548" cy="624548"/>
          </a:xfrm>
          <a:prstGeom prst="rect">
            <a:avLst/>
          </a:prstGeom>
        </p:spPr>
      </p:pic>
      <p:grpSp>
        <p:nvGrpSpPr>
          <p:cNvPr id="23" name="Email_marketing" descr="{&quot;Key&quot;:&quot;POWER_USER_SHAPE_ICON&quot;,&quot;Value&quot;:&quot;POWER_USER_SHAPE_ICON_STYLE_1&quot;}">
            <a:extLst>
              <a:ext uri="{FF2B5EF4-FFF2-40B4-BE49-F238E27FC236}">
                <a16:creationId xmlns:a16="http://schemas.microsoft.com/office/drawing/2014/main" id="{A0B7DB66-91B8-4A85-89C7-F331A8375B64}"/>
              </a:ext>
            </a:extLst>
          </p:cNvPr>
          <p:cNvGrpSpPr>
            <a:grpSpLocks noChangeAspect="1"/>
          </p:cNvGrpSpPr>
          <p:nvPr>
            <p:custDataLst>
              <p:tags r:id="rId2"/>
            </p:custDataLst>
          </p:nvPr>
        </p:nvGrpSpPr>
        <p:grpSpPr>
          <a:xfrm>
            <a:off x="6331847" y="4660072"/>
            <a:ext cx="576839" cy="407907"/>
            <a:chOff x="7158038" y="2246313"/>
            <a:chExt cx="889000" cy="628651"/>
          </a:xfrm>
          <a:solidFill>
            <a:schemeClr val="bg1"/>
          </a:solidFill>
        </p:grpSpPr>
        <p:sp>
          <p:nvSpPr>
            <p:cNvPr id="28" name="Freeform 342">
              <a:extLst>
                <a:ext uri="{FF2B5EF4-FFF2-40B4-BE49-F238E27FC236}">
                  <a16:creationId xmlns:a16="http://schemas.microsoft.com/office/drawing/2014/main" id="{8C797BCC-6567-49C6-AB89-99157D672AE1}"/>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43">
              <a:extLst>
                <a:ext uri="{FF2B5EF4-FFF2-40B4-BE49-F238E27FC236}">
                  <a16:creationId xmlns:a16="http://schemas.microsoft.com/office/drawing/2014/main" id="{76ABA530-206E-45B2-87DB-8246A841BC64}"/>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44">
              <a:extLst>
                <a:ext uri="{FF2B5EF4-FFF2-40B4-BE49-F238E27FC236}">
                  <a16:creationId xmlns:a16="http://schemas.microsoft.com/office/drawing/2014/main" id="{D30E7D71-83C0-42B8-AC61-0A68CE513BC8}"/>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45">
              <a:extLst>
                <a:ext uri="{FF2B5EF4-FFF2-40B4-BE49-F238E27FC236}">
                  <a16:creationId xmlns:a16="http://schemas.microsoft.com/office/drawing/2014/main" id="{D6D17DE5-9A8F-4033-A60E-75065FC12971}"/>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46">
              <a:extLst>
                <a:ext uri="{FF2B5EF4-FFF2-40B4-BE49-F238E27FC236}">
                  <a16:creationId xmlns:a16="http://schemas.microsoft.com/office/drawing/2014/main" id="{1750CB7C-1DCE-474C-8607-348BED6872A3}"/>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47">
              <a:extLst>
                <a:ext uri="{FF2B5EF4-FFF2-40B4-BE49-F238E27FC236}">
                  <a16:creationId xmlns:a16="http://schemas.microsoft.com/office/drawing/2014/main" id="{062D5CE7-6E1C-4EA6-BF5E-015F30A7505E}"/>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4" name="Graphic 33" descr="Envelope">
            <a:extLst>
              <a:ext uri="{FF2B5EF4-FFF2-40B4-BE49-F238E27FC236}">
                <a16:creationId xmlns:a16="http://schemas.microsoft.com/office/drawing/2014/main" id="{76C3DCA4-40A1-4F4B-9B9A-BAAC251A12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1267" y="4551751"/>
            <a:ext cx="624548" cy="624548"/>
          </a:xfrm>
          <a:prstGeom prst="rect">
            <a:avLst/>
          </a:prstGeom>
        </p:spPr>
      </p:pic>
      <p:grpSp>
        <p:nvGrpSpPr>
          <p:cNvPr id="35" name="Email_marketing" descr="{&quot;Key&quot;:&quot;POWER_USER_SHAPE_ICON&quot;,&quot;Value&quot;:&quot;POWER_USER_SHAPE_ICON_STYLE_1&quot;}">
            <a:extLst>
              <a:ext uri="{FF2B5EF4-FFF2-40B4-BE49-F238E27FC236}">
                <a16:creationId xmlns:a16="http://schemas.microsoft.com/office/drawing/2014/main" id="{B47B8289-8FC3-4AE8-90AE-24F491A7911B}"/>
              </a:ext>
            </a:extLst>
          </p:cNvPr>
          <p:cNvGrpSpPr>
            <a:grpSpLocks noChangeAspect="1"/>
          </p:cNvGrpSpPr>
          <p:nvPr>
            <p:custDataLst>
              <p:tags r:id="rId3"/>
            </p:custDataLst>
          </p:nvPr>
        </p:nvGrpSpPr>
        <p:grpSpPr>
          <a:xfrm>
            <a:off x="10021536" y="4660072"/>
            <a:ext cx="576839" cy="407907"/>
            <a:chOff x="7158038" y="2246313"/>
            <a:chExt cx="889000" cy="628651"/>
          </a:xfrm>
          <a:solidFill>
            <a:schemeClr val="bg1"/>
          </a:solidFill>
        </p:grpSpPr>
        <p:sp>
          <p:nvSpPr>
            <p:cNvPr id="36" name="Freeform 342">
              <a:extLst>
                <a:ext uri="{FF2B5EF4-FFF2-40B4-BE49-F238E27FC236}">
                  <a16:creationId xmlns:a16="http://schemas.microsoft.com/office/drawing/2014/main" id="{A9AC8757-49DA-49AA-AED1-3C3B310397C8}"/>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343">
              <a:extLst>
                <a:ext uri="{FF2B5EF4-FFF2-40B4-BE49-F238E27FC236}">
                  <a16:creationId xmlns:a16="http://schemas.microsoft.com/office/drawing/2014/main" id="{A307FAE2-2861-4D50-9185-FE89D3ACBEBE}"/>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44">
              <a:extLst>
                <a:ext uri="{FF2B5EF4-FFF2-40B4-BE49-F238E27FC236}">
                  <a16:creationId xmlns:a16="http://schemas.microsoft.com/office/drawing/2014/main" id="{B5B195C3-1D5C-4770-B96C-654DC277F36F}"/>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345">
              <a:extLst>
                <a:ext uri="{FF2B5EF4-FFF2-40B4-BE49-F238E27FC236}">
                  <a16:creationId xmlns:a16="http://schemas.microsoft.com/office/drawing/2014/main" id="{8DA24551-54C3-4FCE-938C-E363889A9A4F}"/>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346">
              <a:extLst>
                <a:ext uri="{FF2B5EF4-FFF2-40B4-BE49-F238E27FC236}">
                  <a16:creationId xmlns:a16="http://schemas.microsoft.com/office/drawing/2014/main" id="{D59BE132-CAC8-451C-BB6A-1B5BC7F68E82}"/>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347">
              <a:extLst>
                <a:ext uri="{FF2B5EF4-FFF2-40B4-BE49-F238E27FC236}">
                  <a16:creationId xmlns:a16="http://schemas.microsoft.com/office/drawing/2014/main" id="{4C572624-DEDD-4618-9CE8-186D9B41C965}"/>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2" descr="HM Revenue and Customs - Wikipedia">
            <a:extLst>
              <a:ext uri="{FF2B5EF4-FFF2-40B4-BE49-F238E27FC236}">
                <a16:creationId xmlns:a16="http://schemas.microsoft.com/office/drawing/2014/main" id="{77D4B820-5ACE-4191-8246-B5B9122ECB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2637" y="1554822"/>
            <a:ext cx="1698485" cy="10134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A8A6671-2100-4926-AAF9-45EF8044580B}"/>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spTree>
    <p:extLst>
      <p:ext uri="{BB962C8B-B14F-4D97-AF65-F5344CB8AC3E}">
        <p14:creationId xmlns:p14="http://schemas.microsoft.com/office/powerpoint/2010/main" val="777147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B93EB26-D5F1-424B-833F-C44962313EC9}"/>
              </a:ext>
            </a:extLst>
          </p:cNvPr>
          <p:cNvSpPr>
            <a:spLocks noGrp="1"/>
          </p:cNvSpPr>
          <p:nvPr>
            <p:ph type="pic" sz="quarter" idx="13"/>
          </p:nvPr>
        </p:nvSpPr>
        <p:spPr/>
      </p:sp>
      <p:sp>
        <p:nvSpPr>
          <p:cNvPr id="3" name="Slide Number Placeholder 2">
            <a:extLst>
              <a:ext uri="{FF2B5EF4-FFF2-40B4-BE49-F238E27FC236}">
                <a16:creationId xmlns:a16="http://schemas.microsoft.com/office/drawing/2014/main" id="{18E563B7-F01A-424A-A013-7D676D2DBF5A}"/>
              </a:ext>
            </a:extLst>
          </p:cNvPr>
          <p:cNvSpPr>
            <a:spLocks noGrp="1"/>
          </p:cNvSpPr>
          <p:nvPr>
            <p:ph type="sldNum" sz="quarter" idx="16"/>
          </p:nvPr>
        </p:nvSpPr>
        <p:spPr/>
        <p:txBody>
          <a:bodyPr/>
          <a:lstStyle/>
          <a:p>
            <a:fld id="{3787542D-5C6B-4EB3-96EB-9B37C3D5D2F8}" type="slidenum">
              <a:rPr lang="en-GB" smtClean="0"/>
              <a:t>2</a:t>
            </a:fld>
            <a:endParaRPr lang="en-GB" dirty="0"/>
          </a:p>
        </p:txBody>
      </p:sp>
      <p:sp>
        <p:nvSpPr>
          <p:cNvPr id="4" name="Title 3">
            <a:extLst>
              <a:ext uri="{FF2B5EF4-FFF2-40B4-BE49-F238E27FC236}">
                <a16:creationId xmlns:a16="http://schemas.microsoft.com/office/drawing/2014/main" id="{9BDBDCA0-7154-4718-8649-572C47A46C5E}"/>
              </a:ext>
            </a:extLst>
          </p:cNvPr>
          <p:cNvSpPr>
            <a:spLocks noGrp="1"/>
          </p:cNvSpPr>
          <p:nvPr>
            <p:ph type="title"/>
          </p:nvPr>
        </p:nvSpPr>
        <p:spPr/>
        <p:txBody>
          <a:bodyPr lIns="0" tIns="0" rIns="0" bIns="0" anchor="t"/>
          <a:lstStyle/>
          <a:p>
            <a:r>
              <a:rPr lang="en-GB" dirty="0"/>
              <a:t>Trust is essential to achieving outcomes</a:t>
            </a:r>
          </a:p>
        </p:txBody>
      </p:sp>
      <p:sp>
        <p:nvSpPr>
          <p:cNvPr id="5" name="Content Placeholder 4">
            <a:extLst>
              <a:ext uri="{FF2B5EF4-FFF2-40B4-BE49-F238E27FC236}">
                <a16:creationId xmlns:a16="http://schemas.microsoft.com/office/drawing/2014/main" id="{E5EBF4A1-AE34-44D4-9F63-E30C77ED8488}"/>
              </a:ext>
            </a:extLst>
          </p:cNvPr>
          <p:cNvSpPr>
            <a:spLocks noGrp="1"/>
          </p:cNvSpPr>
          <p:nvPr>
            <p:ph sz="quarter" idx="17"/>
          </p:nvPr>
        </p:nvSpPr>
        <p:spPr/>
        <p:txBody>
          <a:bodyPr/>
          <a:lstStyle/>
          <a:p>
            <a:pPr marL="0" indent="0">
              <a:buNone/>
            </a:pPr>
            <a:r>
              <a:rPr lang="en-US" sz="2400" dirty="0"/>
              <a:t>As countries grappled with the pandemic and resulting economic hardship, governments played a crucial role in protecting lives and livelihoods.  But in 2020 the </a:t>
            </a:r>
            <a:r>
              <a:rPr lang="en-US" sz="2400" u="sng" dirty="0">
                <a:hlinkClick r:id="rId2"/>
              </a:rPr>
              <a:t>OECD</a:t>
            </a:r>
            <a:r>
              <a:rPr lang="en-US" sz="2400" dirty="0"/>
              <a:t> calculated that only 51% of citizens trusted their government.</a:t>
            </a:r>
            <a:endParaRPr lang="en-GB" sz="2400" dirty="0"/>
          </a:p>
          <a:p>
            <a:pPr marL="0" indent="0">
              <a:buNone/>
            </a:pPr>
            <a:r>
              <a:rPr lang="en-US" sz="2400" dirty="0"/>
              <a:t>Trust is the foundation for the legitimacy of public institutions and a functioning democratic system.  It is crucial for maintaining political participation and social cohesion.</a:t>
            </a:r>
            <a:endParaRPr lang="en-GB" sz="2400" dirty="0"/>
          </a:p>
          <a:p>
            <a:pPr marL="0" indent="0">
              <a:buNone/>
            </a:pPr>
            <a:endParaRPr lang="en-GB" sz="2400" dirty="0"/>
          </a:p>
        </p:txBody>
      </p:sp>
      <p:pic>
        <p:nvPicPr>
          <p:cNvPr id="6" name="Picture Placeholder 7" descr="A picture containing outdoor, person&#10;&#10;Description automatically generated">
            <a:extLst>
              <a:ext uri="{FF2B5EF4-FFF2-40B4-BE49-F238E27FC236}">
                <a16:creationId xmlns:a16="http://schemas.microsoft.com/office/drawing/2014/main" id="{31AEE688-4CBA-4950-A325-88D858265054}"/>
              </a:ext>
            </a:extLst>
          </p:cNvPr>
          <p:cNvPicPr>
            <a:picLocks noChangeAspect="1"/>
          </p:cNvPicPr>
          <p:nvPr/>
        </p:nvPicPr>
        <p:blipFill>
          <a:blip r:embed="rId3">
            <a:extLst>
              <a:ext uri="{28A0092B-C50C-407E-A947-70E740481C1C}">
                <a14:useLocalDpi xmlns:a14="http://schemas.microsoft.com/office/drawing/2010/main" val="0"/>
              </a:ext>
            </a:extLst>
          </a:blip>
          <a:srcRect t="1159" b="1159"/>
          <a:stretch>
            <a:fillRect/>
          </a:stretch>
        </p:blipFill>
        <p:spPr bwMode="auto">
          <a:xfrm>
            <a:off x="6083507" y="-8133"/>
            <a:ext cx="6096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C3FFB4-10EE-4997-A3FF-26552B09A835}"/>
              </a:ext>
            </a:extLst>
          </p:cNvPr>
          <p:cNvSpPr txBox="1"/>
          <p:nvPr/>
        </p:nvSpPr>
        <p:spPr>
          <a:xfrm>
            <a:off x="874643" y="6294783"/>
            <a:ext cx="4386137" cy="261610"/>
          </a:xfrm>
          <a:prstGeom prst="rect">
            <a:avLst/>
          </a:prstGeom>
          <a:noFill/>
        </p:spPr>
        <p:txBody>
          <a:bodyPr wrap="none" rtlCol="0">
            <a:spAutoFit/>
          </a:bodyPr>
          <a:lstStyle/>
          <a:p>
            <a:r>
              <a:rPr lang="en-GB" sz="1100" dirty="0"/>
              <a:t>Source:  Organisation for Economic Co-operation and Development, 2020</a:t>
            </a:r>
          </a:p>
        </p:txBody>
      </p:sp>
    </p:spTree>
    <p:extLst>
      <p:ext uri="{BB962C8B-B14F-4D97-AF65-F5344CB8AC3E}">
        <p14:creationId xmlns:p14="http://schemas.microsoft.com/office/powerpoint/2010/main" val="1559952690"/>
      </p:ext>
    </p:extLst>
  </p:cSld>
  <p:clrMapOvr>
    <a:masterClrMapping/>
  </p:clrMapOvr>
  <mc:AlternateContent xmlns:mc="http://schemas.openxmlformats.org/markup-compatibility/2006" xmlns:p14="http://schemas.microsoft.com/office/powerpoint/2010/main">
    <mc:Choice Requires="p14">
      <p:transition spd="slow" p14:dur="2000" advTm="2428"/>
    </mc:Choice>
    <mc:Fallback xmlns="">
      <p:transition spd="slow" advTm="242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ED85-1214-4E79-9B8C-0768BBFA764B}"/>
              </a:ext>
            </a:extLst>
          </p:cNvPr>
          <p:cNvSpPr>
            <a:spLocks noGrp="1"/>
          </p:cNvSpPr>
          <p:nvPr>
            <p:ph type="title"/>
          </p:nvPr>
        </p:nvSpPr>
        <p:spPr/>
        <p:txBody>
          <a:bodyPr/>
          <a:lstStyle/>
          <a:p>
            <a:r>
              <a:rPr lang="en-GB" dirty="0">
                <a:solidFill>
                  <a:srgbClr val="1B2A4D"/>
                </a:solidFill>
              </a:rPr>
              <a:t>And for the NHS</a:t>
            </a:r>
            <a:endParaRPr lang="en-GB" dirty="0"/>
          </a:p>
        </p:txBody>
      </p:sp>
      <p:sp>
        <p:nvSpPr>
          <p:cNvPr id="4" name="Slide Number Placeholder 3">
            <a:extLst>
              <a:ext uri="{FF2B5EF4-FFF2-40B4-BE49-F238E27FC236}">
                <a16:creationId xmlns:a16="http://schemas.microsoft.com/office/drawing/2014/main" id="{A7F32D6B-5C00-4F70-ADB1-325435D3753C}"/>
              </a:ext>
            </a:extLst>
          </p:cNvPr>
          <p:cNvSpPr>
            <a:spLocks noGrp="1"/>
          </p:cNvSpPr>
          <p:nvPr>
            <p:ph type="sldNum" sz="quarter" idx="15"/>
          </p:nvPr>
        </p:nvSpPr>
        <p:spPr/>
        <p:txBody>
          <a:bodyPr/>
          <a:lstStyle/>
          <a:p>
            <a:fld id="{3787542D-5C6B-4EB3-96EB-9B37C3D5D2F8}" type="slidenum">
              <a:rPr lang="en-GB" smtClean="0"/>
              <a:t>20</a:t>
            </a:fld>
            <a:endParaRPr lang="en-GB" dirty="0"/>
          </a:p>
        </p:txBody>
      </p:sp>
      <p:graphicFrame>
        <p:nvGraphicFramePr>
          <p:cNvPr id="8" name="Content Placeholder 7">
            <a:extLst>
              <a:ext uri="{FF2B5EF4-FFF2-40B4-BE49-F238E27FC236}">
                <a16:creationId xmlns:a16="http://schemas.microsoft.com/office/drawing/2014/main" id="{3B21B11C-73E7-4D0A-9153-1FEC6EB35F86}"/>
              </a:ext>
            </a:extLst>
          </p:cNvPr>
          <p:cNvGraphicFramePr>
            <a:graphicFrameLocks noGrp="1"/>
          </p:cNvGraphicFramePr>
          <p:nvPr>
            <p:ph sz="quarter" idx="13"/>
            <p:extLst>
              <p:ext uri="{D42A27DB-BD31-4B8C-83A1-F6EECF244321}">
                <p14:modId xmlns:p14="http://schemas.microsoft.com/office/powerpoint/2010/main" val="88589187"/>
              </p:ext>
            </p:extLst>
          </p:nvPr>
        </p:nvGraphicFramePr>
        <p:xfrm>
          <a:off x="429419" y="1945078"/>
          <a:ext cx="11333162" cy="4047344"/>
        </p:xfrm>
        <a:graphic>
          <a:graphicData uri="http://schemas.openxmlformats.org/drawingml/2006/chart">
            <c:chart xmlns:c="http://schemas.openxmlformats.org/drawingml/2006/chart" xmlns:r="http://schemas.openxmlformats.org/officeDocument/2006/relationships" r:id="rId5"/>
          </a:graphicData>
        </a:graphic>
      </p:graphicFrame>
      <p:pic>
        <p:nvPicPr>
          <p:cNvPr id="2050" name="Picture 2">
            <a:extLst>
              <a:ext uri="{FF2B5EF4-FFF2-40B4-BE49-F238E27FC236}">
                <a16:creationId xmlns:a16="http://schemas.microsoft.com/office/drawing/2014/main" id="{E22296D7-FB2D-4530-B801-078817FC9F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17" y="1807031"/>
            <a:ext cx="1812264" cy="732693"/>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Envelope">
            <a:extLst>
              <a:ext uri="{FF2B5EF4-FFF2-40B4-BE49-F238E27FC236}">
                <a16:creationId xmlns:a16="http://schemas.microsoft.com/office/drawing/2014/main" id="{E56431BC-E274-457A-AFDB-6A44C5EFC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7064" y="4570274"/>
            <a:ext cx="624548" cy="624548"/>
          </a:xfrm>
          <a:prstGeom prst="rect">
            <a:avLst/>
          </a:prstGeom>
        </p:spPr>
      </p:pic>
      <p:grpSp>
        <p:nvGrpSpPr>
          <p:cNvPr id="15" name="Email_marketing" descr="{&quot;Key&quot;:&quot;POWER_USER_SHAPE_ICON&quot;,&quot;Value&quot;:&quot;POWER_USER_SHAPE_ICON_STYLE_1&quot;}">
            <a:extLst>
              <a:ext uri="{FF2B5EF4-FFF2-40B4-BE49-F238E27FC236}">
                <a16:creationId xmlns:a16="http://schemas.microsoft.com/office/drawing/2014/main" id="{ED84C24D-3692-4FC8-BCDA-BD96C0D7C5E4}"/>
              </a:ext>
            </a:extLst>
          </p:cNvPr>
          <p:cNvGrpSpPr>
            <a:grpSpLocks noChangeAspect="1"/>
          </p:cNvGrpSpPr>
          <p:nvPr>
            <p:custDataLst>
              <p:tags r:id="rId1"/>
            </p:custDataLst>
          </p:nvPr>
        </p:nvGrpSpPr>
        <p:grpSpPr>
          <a:xfrm>
            <a:off x="6331847" y="4678595"/>
            <a:ext cx="576839" cy="407907"/>
            <a:chOff x="7158038" y="2246313"/>
            <a:chExt cx="889000" cy="628651"/>
          </a:xfrm>
          <a:solidFill>
            <a:schemeClr val="bg1"/>
          </a:solidFill>
        </p:grpSpPr>
        <p:sp>
          <p:nvSpPr>
            <p:cNvPr id="16" name="Freeform 342">
              <a:extLst>
                <a:ext uri="{FF2B5EF4-FFF2-40B4-BE49-F238E27FC236}">
                  <a16:creationId xmlns:a16="http://schemas.microsoft.com/office/drawing/2014/main" id="{5D61269B-E87A-483A-A77D-78E9A6ADF031}"/>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343">
              <a:extLst>
                <a:ext uri="{FF2B5EF4-FFF2-40B4-BE49-F238E27FC236}">
                  <a16:creationId xmlns:a16="http://schemas.microsoft.com/office/drawing/2014/main" id="{7BBC345F-ABDD-4061-B19E-C2D9B719C705}"/>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344">
              <a:extLst>
                <a:ext uri="{FF2B5EF4-FFF2-40B4-BE49-F238E27FC236}">
                  <a16:creationId xmlns:a16="http://schemas.microsoft.com/office/drawing/2014/main" id="{0A2AF054-282D-405B-9892-739839454060}"/>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345">
              <a:extLst>
                <a:ext uri="{FF2B5EF4-FFF2-40B4-BE49-F238E27FC236}">
                  <a16:creationId xmlns:a16="http://schemas.microsoft.com/office/drawing/2014/main" id="{396308DC-E2A2-40A3-A1C9-F8F396934C9A}"/>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346">
              <a:extLst>
                <a:ext uri="{FF2B5EF4-FFF2-40B4-BE49-F238E27FC236}">
                  <a16:creationId xmlns:a16="http://schemas.microsoft.com/office/drawing/2014/main" id="{66CCB8B3-2C8B-4B9B-BDE9-F13A2A3551D1}"/>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347">
              <a:extLst>
                <a:ext uri="{FF2B5EF4-FFF2-40B4-BE49-F238E27FC236}">
                  <a16:creationId xmlns:a16="http://schemas.microsoft.com/office/drawing/2014/main" id="{3911F7B2-16E9-42AD-A74C-E14DB146E09E}"/>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 name="Graphic 34" descr="Envelope">
            <a:extLst>
              <a:ext uri="{FF2B5EF4-FFF2-40B4-BE49-F238E27FC236}">
                <a16:creationId xmlns:a16="http://schemas.microsoft.com/office/drawing/2014/main" id="{C58325B7-683D-4B49-ACA8-DDB799705E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1271" y="4570274"/>
            <a:ext cx="624548" cy="624548"/>
          </a:xfrm>
          <a:prstGeom prst="rect">
            <a:avLst/>
          </a:prstGeom>
        </p:spPr>
      </p:pic>
      <p:grpSp>
        <p:nvGrpSpPr>
          <p:cNvPr id="36" name="Email_marketing" descr="{&quot;Key&quot;:&quot;POWER_USER_SHAPE_ICON&quot;,&quot;Value&quot;:&quot;POWER_USER_SHAPE_ICON_STYLE_1&quot;}">
            <a:extLst>
              <a:ext uri="{FF2B5EF4-FFF2-40B4-BE49-F238E27FC236}">
                <a16:creationId xmlns:a16="http://schemas.microsoft.com/office/drawing/2014/main" id="{1A0AA6E2-ED16-4439-8795-A31BCDAFED35}"/>
              </a:ext>
            </a:extLst>
          </p:cNvPr>
          <p:cNvGrpSpPr>
            <a:grpSpLocks noChangeAspect="1"/>
          </p:cNvGrpSpPr>
          <p:nvPr>
            <p:custDataLst>
              <p:tags r:id="rId2"/>
            </p:custDataLst>
          </p:nvPr>
        </p:nvGrpSpPr>
        <p:grpSpPr>
          <a:xfrm>
            <a:off x="10021540" y="4678595"/>
            <a:ext cx="576839" cy="407907"/>
            <a:chOff x="7158038" y="2246313"/>
            <a:chExt cx="889000" cy="628651"/>
          </a:xfrm>
          <a:solidFill>
            <a:schemeClr val="bg1"/>
          </a:solidFill>
        </p:grpSpPr>
        <p:sp>
          <p:nvSpPr>
            <p:cNvPr id="37" name="Freeform 342">
              <a:extLst>
                <a:ext uri="{FF2B5EF4-FFF2-40B4-BE49-F238E27FC236}">
                  <a16:creationId xmlns:a16="http://schemas.microsoft.com/office/drawing/2014/main" id="{C26E03DB-B8A3-4CCE-BF76-C270B23C838A}"/>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43">
              <a:extLst>
                <a:ext uri="{FF2B5EF4-FFF2-40B4-BE49-F238E27FC236}">
                  <a16:creationId xmlns:a16="http://schemas.microsoft.com/office/drawing/2014/main" id="{06AFEFBD-870F-456B-B659-5C8779011DD8}"/>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344">
              <a:extLst>
                <a:ext uri="{FF2B5EF4-FFF2-40B4-BE49-F238E27FC236}">
                  <a16:creationId xmlns:a16="http://schemas.microsoft.com/office/drawing/2014/main" id="{BE646626-D054-48FA-A834-EEE5244F2D17}"/>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345">
              <a:extLst>
                <a:ext uri="{FF2B5EF4-FFF2-40B4-BE49-F238E27FC236}">
                  <a16:creationId xmlns:a16="http://schemas.microsoft.com/office/drawing/2014/main" id="{9A7FC509-B710-4F1B-95A8-D795B3DCC3CB}"/>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346">
              <a:extLst>
                <a:ext uri="{FF2B5EF4-FFF2-40B4-BE49-F238E27FC236}">
                  <a16:creationId xmlns:a16="http://schemas.microsoft.com/office/drawing/2014/main" id="{ADE03CEB-01D0-40A4-B080-865FACBD8FCB}"/>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347">
              <a:extLst>
                <a:ext uri="{FF2B5EF4-FFF2-40B4-BE49-F238E27FC236}">
                  <a16:creationId xmlns:a16="http://schemas.microsoft.com/office/drawing/2014/main" id="{F5F57E0E-7889-4407-A23D-B932B9F02153}"/>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Graphic 42" descr="Envelope">
            <a:extLst>
              <a:ext uri="{FF2B5EF4-FFF2-40B4-BE49-F238E27FC236}">
                <a16:creationId xmlns:a16="http://schemas.microsoft.com/office/drawing/2014/main" id="{57335010-F483-44C7-9298-859839A6EA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86406" y="4570274"/>
            <a:ext cx="624548" cy="624548"/>
          </a:xfrm>
          <a:prstGeom prst="rect">
            <a:avLst/>
          </a:prstGeom>
        </p:spPr>
      </p:pic>
      <p:grpSp>
        <p:nvGrpSpPr>
          <p:cNvPr id="44" name="Email_marketing" descr="{&quot;Key&quot;:&quot;POWER_USER_SHAPE_ICON&quot;,&quot;Value&quot;:&quot;POWER_USER_SHAPE_ICON_STYLE_1&quot;}">
            <a:extLst>
              <a:ext uri="{FF2B5EF4-FFF2-40B4-BE49-F238E27FC236}">
                <a16:creationId xmlns:a16="http://schemas.microsoft.com/office/drawing/2014/main" id="{F1134C7F-880E-4532-88B1-FB5457B10644}"/>
              </a:ext>
            </a:extLst>
          </p:cNvPr>
          <p:cNvGrpSpPr>
            <a:grpSpLocks noChangeAspect="1"/>
          </p:cNvGrpSpPr>
          <p:nvPr>
            <p:custDataLst>
              <p:tags r:id="rId3"/>
            </p:custDataLst>
          </p:nvPr>
        </p:nvGrpSpPr>
        <p:grpSpPr>
          <a:xfrm>
            <a:off x="2642161" y="4678595"/>
            <a:ext cx="576839" cy="407907"/>
            <a:chOff x="7158038" y="2246313"/>
            <a:chExt cx="889000" cy="628651"/>
          </a:xfrm>
          <a:solidFill>
            <a:schemeClr val="bg1"/>
          </a:solidFill>
        </p:grpSpPr>
        <p:sp>
          <p:nvSpPr>
            <p:cNvPr id="45" name="Freeform 342">
              <a:extLst>
                <a:ext uri="{FF2B5EF4-FFF2-40B4-BE49-F238E27FC236}">
                  <a16:creationId xmlns:a16="http://schemas.microsoft.com/office/drawing/2014/main" id="{242DE159-8D03-4BDC-AF3F-2FB85607D25B}"/>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343">
              <a:extLst>
                <a:ext uri="{FF2B5EF4-FFF2-40B4-BE49-F238E27FC236}">
                  <a16:creationId xmlns:a16="http://schemas.microsoft.com/office/drawing/2014/main" id="{D072F227-3921-42BE-A3E5-078D295EC767}"/>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344">
              <a:extLst>
                <a:ext uri="{FF2B5EF4-FFF2-40B4-BE49-F238E27FC236}">
                  <a16:creationId xmlns:a16="http://schemas.microsoft.com/office/drawing/2014/main" id="{EA60BF67-1460-4552-9E98-833BF030C0DC}"/>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345">
              <a:extLst>
                <a:ext uri="{FF2B5EF4-FFF2-40B4-BE49-F238E27FC236}">
                  <a16:creationId xmlns:a16="http://schemas.microsoft.com/office/drawing/2014/main" id="{2C003B50-B19A-4DE2-AFF4-741550C23191}"/>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346">
              <a:extLst>
                <a:ext uri="{FF2B5EF4-FFF2-40B4-BE49-F238E27FC236}">
                  <a16:creationId xmlns:a16="http://schemas.microsoft.com/office/drawing/2014/main" id="{ED4318EF-EC01-4BAC-A4E8-5FD03F59629D}"/>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347">
              <a:extLst>
                <a:ext uri="{FF2B5EF4-FFF2-40B4-BE49-F238E27FC236}">
                  <a16:creationId xmlns:a16="http://schemas.microsoft.com/office/drawing/2014/main" id="{48E3BF05-75A3-4737-B97C-0B50FF6C7758}"/>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49A764AD-B2EE-4AF9-9142-40BCCDD86A1F}"/>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sp>
        <p:nvSpPr>
          <p:cNvPr id="6" name="Text Placeholder 5">
            <a:extLst>
              <a:ext uri="{FF2B5EF4-FFF2-40B4-BE49-F238E27FC236}">
                <a16:creationId xmlns:a16="http://schemas.microsoft.com/office/drawing/2014/main" id="{787EF3E3-0C16-47BC-A14B-47C3606026E1}"/>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51632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ED85-1214-4E79-9B8C-0768BBFA764B}"/>
              </a:ext>
            </a:extLst>
          </p:cNvPr>
          <p:cNvSpPr>
            <a:spLocks noGrp="1"/>
          </p:cNvSpPr>
          <p:nvPr>
            <p:ph type="title"/>
          </p:nvPr>
        </p:nvSpPr>
        <p:spPr/>
        <p:txBody>
          <a:bodyPr/>
          <a:lstStyle/>
          <a:p>
            <a:r>
              <a:rPr lang="en-GB" dirty="0">
                <a:solidFill>
                  <a:srgbClr val="1B2A4D"/>
                </a:solidFill>
              </a:rPr>
              <a:t>And for local Government</a:t>
            </a:r>
            <a:endParaRPr lang="en-GB" dirty="0"/>
          </a:p>
        </p:txBody>
      </p:sp>
      <p:sp>
        <p:nvSpPr>
          <p:cNvPr id="4" name="Slide Number Placeholder 3">
            <a:extLst>
              <a:ext uri="{FF2B5EF4-FFF2-40B4-BE49-F238E27FC236}">
                <a16:creationId xmlns:a16="http://schemas.microsoft.com/office/drawing/2014/main" id="{A7F32D6B-5C00-4F70-ADB1-325435D3753C}"/>
              </a:ext>
            </a:extLst>
          </p:cNvPr>
          <p:cNvSpPr>
            <a:spLocks noGrp="1"/>
          </p:cNvSpPr>
          <p:nvPr>
            <p:ph type="sldNum" sz="quarter" idx="15"/>
          </p:nvPr>
        </p:nvSpPr>
        <p:spPr/>
        <p:txBody>
          <a:bodyPr/>
          <a:lstStyle/>
          <a:p>
            <a:fld id="{3787542D-5C6B-4EB3-96EB-9B37C3D5D2F8}" type="slidenum">
              <a:rPr lang="en-GB" smtClean="0"/>
              <a:t>21</a:t>
            </a:fld>
            <a:endParaRPr lang="en-GB" dirty="0"/>
          </a:p>
        </p:txBody>
      </p:sp>
      <p:graphicFrame>
        <p:nvGraphicFramePr>
          <p:cNvPr id="8" name="Content Placeholder 7">
            <a:extLst>
              <a:ext uri="{FF2B5EF4-FFF2-40B4-BE49-F238E27FC236}">
                <a16:creationId xmlns:a16="http://schemas.microsoft.com/office/drawing/2014/main" id="{3B21B11C-73E7-4D0A-9153-1FEC6EB35F86}"/>
              </a:ext>
            </a:extLst>
          </p:cNvPr>
          <p:cNvGraphicFramePr>
            <a:graphicFrameLocks noGrp="1"/>
          </p:cNvGraphicFramePr>
          <p:nvPr>
            <p:ph sz="quarter" idx="13"/>
            <p:extLst>
              <p:ext uri="{D42A27DB-BD31-4B8C-83A1-F6EECF244321}">
                <p14:modId xmlns:p14="http://schemas.microsoft.com/office/powerpoint/2010/main" val="1035636324"/>
              </p:ext>
            </p:extLst>
          </p:nvPr>
        </p:nvGraphicFramePr>
        <p:xfrm>
          <a:off x="429419" y="1945078"/>
          <a:ext cx="11333162" cy="4047344"/>
        </p:xfrm>
        <a:graphic>
          <a:graphicData uri="http://schemas.openxmlformats.org/drawingml/2006/chart">
            <c:chart xmlns:c="http://schemas.openxmlformats.org/drawingml/2006/chart" xmlns:r="http://schemas.openxmlformats.org/officeDocument/2006/relationships" r:id="rId12"/>
          </a:graphicData>
        </a:graphic>
      </p:graphicFrame>
      <p:grpSp>
        <p:nvGrpSpPr>
          <p:cNvPr id="15" name="Federal_Government" descr="{&quot;Key&quot;:&quot;POWER_USER_SHAPE_ICON&quot;,&quot;Value&quot;:&quot;POWER_USER_SHAPE_ICON_STYLE_1&quot;}">
            <a:extLst>
              <a:ext uri="{FF2B5EF4-FFF2-40B4-BE49-F238E27FC236}">
                <a16:creationId xmlns:a16="http://schemas.microsoft.com/office/drawing/2014/main" id="{7D1E63D1-2741-418D-8186-7D4A23B02D16}"/>
              </a:ext>
            </a:extLst>
          </p:cNvPr>
          <p:cNvGrpSpPr>
            <a:grpSpLocks noChangeAspect="1"/>
          </p:cNvGrpSpPr>
          <p:nvPr>
            <p:custDataLst>
              <p:tags r:id="rId1"/>
            </p:custDataLst>
          </p:nvPr>
        </p:nvGrpSpPr>
        <p:grpSpPr bwMode="auto">
          <a:xfrm>
            <a:off x="485999" y="1443724"/>
            <a:ext cx="1150898" cy="1163810"/>
            <a:chOff x="8" y="8"/>
            <a:chExt cx="470" cy="471"/>
          </a:xfrm>
          <a:solidFill>
            <a:schemeClr val="accent1"/>
          </a:solidFill>
        </p:grpSpPr>
        <p:sp>
          <p:nvSpPr>
            <p:cNvPr id="16" name="Federal_Government">
              <a:extLst>
                <a:ext uri="{FF2B5EF4-FFF2-40B4-BE49-F238E27FC236}">
                  <a16:creationId xmlns:a16="http://schemas.microsoft.com/office/drawing/2014/main" id="{AF97D47D-D5A9-42A8-98A0-BDA17A1BB29A}"/>
                </a:ext>
              </a:extLst>
            </p:cNvPr>
            <p:cNvSpPr>
              <a:spLocks/>
            </p:cNvSpPr>
            <p:nvPr>
              <p:custDataLst>
                <p:tags r:id="rId5"/>
              </p:custDataLst>
            </p:nvPr>
          </p:nvSpPr>
          <p:spPr bwMode="auto">
            <a:xfrm>
              <a:off x="106" y="204"/>
              <a:ext cx="274" cy="52"/>
            </a:xfrm>
            <a:custGeom>
              <a:avLst/>
              <a:gdLst>
                <a:gd name="T0" fmla="*/ 70 w 730"/>
                <a:gd name="T1" fmla="*/ 112 h 139"/>
                <a:gd name="T2" fmla="*/ 365 w 730"/>
                <a:gd name="T3" fmla="*/ 33 h 139"/>
                <a:gd name="T4" fmla="*/ 660 w 730"/>
                <a:gd name="T5" fmla="*/ 112 h 139"/>
                <a:gd name="T6" fmla="*/ 660 w 730"/>
                <a:gd name="T7" fmla="*/ 139 h 139"/>
                <a:gd name="T8" fmla="*/ 730 w 730"/>
                <a:gd name="T9" fmla="*/ 139 h 139"/>
                <a:gd name="T10" fmla="*/ 730 w 730"/>
                <a:gd name="T11" fmla="*/ 0 h 139"/>
                <a:gd name="T12" fmla="*/ 0 w 730"/>
                <a:gd name="T13" fmla="*/ 0 h 139"/>
                <a:gd name="T14" fmla="*/ 0 w 730"/>
                <a:gd name="T15" fmla="*/ 139 h 139"/>
                <a:gd name="T16" fmla="*/ 70 w 730"/>
                <a:gd name="T17" fmla="*/ 139 h 139"/>
                <a:gd name="T18" fmla="*/ 70 w 730"/>
                <a:gd name="T19" fmla="*/ 1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0" h="139">
                  <a:moveTo>
                    <a:pt x="70" y="112"/>
                  </a:moveTo>
                  <a:lnTo>
                    <a:pt x="365" y="33"/>
                  </a:lnTo>
                  <a:lnTo>
                    <a:pt x="660" y="112"/>
                  </a:lnTo>
                  <a:lnTo>
                    <a:pt x="660" y="139"/>
                  </a:lnTo>
                  <a:lnTo>
                    <a:pt x="730" y="139"/>
                  </a:lnTo>
                  <a:lnTo>
                    <a:pt x="730" y="0"/>
                  </a:lnTo>
                  <a:lnTo>
                    <a:pt x="0" y="0"/>
                  </a:lnTo>
                  <a:lnTo>
                    <a:pt x="0" y="139"/>
                  </a:lnTo>
                  <a:lnTo>
                    <a:pt x="70" y="139"/>
                  </a:lnTo>
                  <a:lnTo>
                    <a:pt x="7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ederal_Government">
              <a:extLst>
                <a:ext uri="{FF2B5EF4-FFF2-40B4-BE49-F238E27FC236}">
                  <a16:creationId xmlns:a16="http://schemas.microsoft.com/office/drawing/2014/main" id="{B7156359-ECE6-4396-957D-3BF4836C7C46}"/>
                </a:ext>
              </a:extLst>
            </p:cNvPr>
            <p:cNvSpPr>
              <a:spLocks/>
            </p:cNvSpPr>
            <p:nvPr>
              <p:custDataLst>
                <p:tags r:id="rId6"/>
              </p:custDataLst>
            </p:nvPr>
          </p:nvSpPr>
          <p:spPr bwMode="auto">
            <a:xfrm>
              <a:off x="145" y="230"/>
              <a:ext cx="195" cy="209"/>
            </a:xfrm>
            <a:custGeom>
              <a:avLst/>
              <a:gdLst>
                <a:gd name="T0" fmla="*/ 520 w 520"/>
                <a:gd name="T1" fmla="*/ 556 h 556"/>
                <a:gd name="T2" fmla="*/ 520 w 520"/>
                <a:gd name="T3" fmla="*/ 157 h 556"/>
                <a:gd name="T4" fmla="*/ 520 w 520"/>
                <a:gd name="T5" fmla="*/ 122 h 556"/>
                <a:gd name="T6" fmla="*/ 520 w 520"/>
                <a:gd name="T7" fmla="*/ 122 h 556"/>
                <a:gd name="T8" fmla="*/ 520 w 520"/>
                <a:gd name="T9" fmla="*/ 70 h 556"/>
                <a:gd name="T10" fmla="*/ 260 w 520"/>
                <a:gd name="T11" fmla="*/ 0 h 556"/>
                <a:gd name="T12" fmla="*/ 0 w 520"/>
                <a:gd name="T13" fmla="*/ 70 h 556"/>
                <a:gd name="T14" fmla="*/ 0 w 520"/>
                <a:gd name="T15" fmla="*/ 122 h 556"/>
                <a:gd name="T16" fmla="*/ 0 w 520"/>
                <a:gd name="T17" fmla="*/ 122 h 556"/>
                <a:gd name="T18" fmla="*/ 0 w 520"/>
                <a:gd name="T19" fmla="*/ 157 h 556"/>
                <a:gd name="T20" fmla="*/ 0 w 520"/>
                <a:gd name="T21" fmla="*/ 556 h 556"/>
                <a:gd name="T22" fmla="*/ 104 w 520"/>
                <a:gd name="T23" fmla="*/ 556 h 556"/>
                <a:gd name="T24" fmla="*/ 104 w 520"/>
                <a:gd name="T25" fmla="*/ 157 h 556"/>
                <a:gd name="T26" fmla="*/ 208 w 520"/>
                <a:gd name="T27" fmla="*/ 157 h 556"/>
                <a:gd name="T28" fmla="*/ 208 w 520"/>
                <a:gd name="T29" fmla="*/ 556 h 556"/>
                <a:gd name="T30" fmla="*/ 312 w 520"/>
                <a:gd name="T31" fmla="*/ 556 h 556"/>
                <a:gd name="T32" fmla="*/ 312 w 520"/>
                <a:gd name="T33" fmla="*/ 157 h 556"/>
                <a:gd name="T34" fmla="*/ 416 w 520"/>
                <a:gd name="T35" fmla="*/ 157 h 556"/>
                <a:gd name="T36" fmla="*/ 416 w 520"/>
                <a:gd name="T37" fmla="*/ 556 h 556"/>
                <a:gd name="T38" fmla="*/ 520 w 520"/>
                <a:gd name="T39"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556">
                  <a:moveTo>
                    <a:pt x="520" y="556"/>
                  </a:moveTo>
                  <a:lnTo>
                    <a:pt x="520" y="157"/>
                  </a:lnTo>
                  <a:lnTo>
                    <a:pt x="520" y="122"/>
                  </a:lnTo>
                  <a:lnTo>
                    <a:pt x="520" y="122"/>
                  </a:lnTo>
                  <a:lnTo>
                    <a:pt x="520" y="70"/>
                  </a:lnTo>
                  <a:lnTo>
                    <a:pt x="260" y="0"/>
                  </a:lnTo>
                  <a:lnTo>
                    <a:pt x="0" y="70"/>
                  </a:lnTo>
                  <a:lnTo>
                    <a:pt x="0" y="122"/>
                  </a:lnTo>
                  <a:lnTo>
                    <a:pt x="0" y="122"/>
                  </a:lnTo>
                  <a:lnTo>
                    <a:pt x="0" y="157"/>
                  </a:lnTo>
                  <a:lnTo>
                    <a:pt x="0" y="556"/>
                  </a:lnTo>
                  <a:lnTo>
                    <a:pt x="104" y="556"/>
                  </a:lnTo>
                  <a:lnTo>
                    <a:pt x="104" y="157"/>
                  </a:lnTo>
                  <a:lnTo>
                    <a:pt x="208" y="157"/>
                  </a:lnTo>
                  <a:lnTo>
                    <a:pt x="208" y="556"/>
                  </a:lnTo>
                  <a:lnTo>
                    <a:pt x="312" y="556"/>
                  </a:lnTo>
                  <a:lnTo>
                    <a:pt x="312" y="157"/>
                  </a:lnTo>
                  <a:lnTo>
                    <a:pt x="416" y="157"/>
                  </a:lnTo>
                  <a:lnTo>
                    <a:pt x="416" y="556"/>
                  </a:lnTo>
                  <a:lnTo>
                    <a:pt x="520" y="5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ederal_Government">
              <a:extLst>
                <a:ext uri="{FF2B5EF4-FFF2-40B4-BE49-F238E27FC236}">
                  <a16:creationId xmlns:a16="http://schemas.microsoft.com/office/drawing/2014/main" id="{EA59C9F1-74D2-4F3B-920F-4F34D52DC2B5}"/>
                </a:ext>
              </a:extLst>
            </p:cNvPr>
            <p:cNvSpPr>
              <a:spLocks/>
            </p:cNvSpPr>
            <p:nvPr>
              <p:custDataLst>
                <p:tags r:id="rId7"/>
              </p:custDataLst>
            </p:nvPr>
          </p:nvSpPr>
          <p:spPr bwMode="auto">
            <a:xfrm>
              <a:off x="165" y="8"/>
              <a:ext cx="156" cy="183"/>
            </a:xfrm>
            <a:custGeom>
              <a:avLst/>
              <a:gdLst>
                <a:gd name="T0" fmla="*/ 416 w 416"/>
                <a:gd name="T1" fmla="*/ 451 h 486"/>
                <a:gd name="T2" fmla="*/ 416 w 416"/>
                <a:gd name="T3" fmla="*/ 451 h 486"/>
                <a:gd name="T4" fmla="*/ 243 w 416"/>
                <a:gd name="T5" fmla="*/ 246 h 486"/>
                <a:gd name="T6" fmla="*/ 243 w 416"/>
                <a:gd name="T7" fmla="*/ 200 h 486"/>
                <a:gd name="T8" fmla="*/ 234 w 416"/>
                <a:gd name="T9" fmla="*/ 191 h 486"/>
                <a:gd name="T10" fmla="*/ 225 w 416"/>
                <a:gd name="T11" fmla="*/ 191 h 486"/>
                <a:gd name="T12" fmla="*/ 225 w 416"/>
                <a:gd name="T13" fmla="*/ 146 h 486"/>
                <a:gd name="T14" fmla="*/ 416 w 416"/>
                <a:gd name="T15" fmla="*/ 156 h 486"/>
                <a:gd name="T16" fmla="*/ 416 w 416"/>
                <a:gd name="T17" fmla="*/ 35 h 486"/>
                <a:gd name="T18" fmla="*/ 225 w 416"/>
                <a:gd name="T19" fmla="*/ 25 h 486"/>
                <a:gd name="T20" fmla="*/ 225 w 416"/>
                <a:gd name="T21" fmla="*/ 17 h 486"/>
                <a:gd name="T22" fmla="*/ 208 w 416"/>
                <a:gd name="T23" fmla="*/ 0 h 486"/>
                <a:gd name="T24" fmla="*/ 191 w 416"/>
                <a:gd name="T25" fmla="*/ 17 h 486"/>
                <a:gd name="T26" fmla="*/ 191 w 416"/>
                <a:gd name="T27" fmla="*/ 191 h 486"/>
                <a:gd name="T28" fmla="*/ 182 w 416"/>
                <a:gd name="T29" fmla="*/ 191 h 486"/>
                <a:gd name="T30" fmla="*/ 173 w 416"/>
                <a:gd name="T31" fmla="*/ 200 h 486"/>
                <a:gd name="T32" fmla="*/ 173 w 416"/>
                <a:gd name="T33" fmla="*/ 246 h 486"/>
                <a:gd name="T34" fmla="*/ 0 w 416"/>
                <a:gd name="T35" fmla="*/ 451 h 486"/>
                <a:gd name="T36" fmla="*/ 0 w 416"/>
                <a:gd name="T37" fmla="*/ 451 h 486"/>
                <a:gd name="T38" fmla="*/ 0 w 416"/>
                <a:gd name="T39" fmla="*/ 486 h 486"/>
                <a:gd name="T40" fmla="*/ 416 w 416"/>
                <a:gd name="T41" fmla="*/ 486 h 486"/>
                <a:gd name="T42" fmla="*/ 416 w 416"/>
                <a:gd name="T43" fmla="*/ 45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6" h="486">
                  <a:moveTo>
                    <a:pt x="416" y="451"/>
                  </a:moveTo>
                  <a:lnTo>
                    <a:pt x="416" y="451"/>
                  </a:lnTo>
                  <a:cubicBezTo>
                    <a:pt x="416" y="348"/>
                    <a:pt x="341" y="263"/>
                    <a:pt x="243" y="246"/>
                  </a:cubicBezTo>
                  <a:lnTo>
                    <a:pt x="243" y="200"/>
                  </a:lnTo>
                  <a:cubicBezTo>
                    <a:pt x="243" y="195"/>
                    <a:pt x="239" y="191"/>
                    <a:pt x="234" y="191"/>
                  </a:cubicBezTo>
                  <a:lnTo>
                    <a:pt x="225" y="191"/>
                  </a:lnTo>
                  <a:lnTo>
                    <a:pt x="225" y="146"/>
                  </a:lnTo>
                  <a:cubicBezTo>
                    <a:pt x="287" y="177"/>
                    <a:pt x="337" y="124"/>
                    <a:pt x="416" y="156"/>
                  </a:cubicBezTo>
                  <a:lnTo>
                    <a:pt x="416" y="35"/>
                  </a:lnTo>
                  <a:cubicBezTo>
                    <a:pt x="337" y="3"/>
                    <a:pt x="287" y="56"/>
                    <a:pt x="225" y="25"/>
                  </a:cubicBezTo>
                  <a:lnTo>
                    <a:pt x="225" y="17"/>
                  </a:lnTo>
                  <a:cubicBezTo>
                    <a:pt x="225" y="8"/>
                    <a:pt x="218" y="0"/>
                    <a:pt x="208" y="0"/>
                  </a:cubicBezTo>
                  <a:cubicBezTo>
                    <a:pt x="198" y="0"/>
                    <a:pt x="191" y="8"/>
                    <a:pt x="191" y="17"/>
                  </a:cubicBezTo>
                  <a:lnTo>
                    <a:pt x="191" y="191"/>
                  </a:lnTo>
                  <a:lnTo>
                    <a:pt x="182" y="191"/>
                  </a:lnTo>
                  <a:cubicBezTo>
                    <a:pt x="177" y="191"/>
                    <a:pt x="173" y="195"/>
                    <a:pt x="173" y="200"/>
                  </a:cubicBezTo>
                  <a:lnTo>
                    <a:pt x="173" y="246"/>
                  </a:lnTo>
                  <a:cubicBezTo>
                    <a:pt x="75" y="263"/>
                    <a:pt x="0" y="348"/>
                    <a:pt x="0" y="451"/>
                  </a:cubicBezTo>
                  <a:lnTo>
                    <a:pt x="0" y="451"/>
                  </a:lnTo>
                  <a:lnTo>
                    <a:pt x="0" y="486"/>
                  </a:lnTo>
                  <a:lnTo>
                    <a:pt x="416" y="486"/>
                  </a:lnTo>
                  <a:lnTo>
                    <a:pt x="416" y="4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ederal_Government">
              <a:extLst>
                <a:ext uri="{FF2B5EF4-FFF2-40B4-BE49-F238E27FC236}">
                  <a16:creationId xmlns:a16="http://schemas.microsoft.com/office/drawing/2014/main" id="{FA11B4D9-2A41-4359-B56C-289EB3FEF674}"/>
                </a:ext>
              </a:extLst>
            </p:cNvPr>
            <p:cNvSpPr>
              <a:spLocks/>
            </p:cNvSpPr>
            <p:nvPr>
              <p:custDataLst>
                <p:tags r:id="rId8"/>
              </p:custDataLst>
            </p:nvPr>
          </p:nvSpPr>
          <p:spPr bwMode="auto">
            <a:xfrm>
              <a:off x="106" y="453"/>
              <a:ext cx="274" cy="26"/>
            </a:xfrm>
            <a:custGeom>
              <a:avLst/>
              <a:gdLst>
                <a:gd name="T0" fmla="*/ 70 w 730"/>
                <a:gd name="T1" fmla="*/ 0 h 69"/>
                <a:gd name="T2" fmla="*/ 0 w 730"/>
                <a:gd name="T3" fmla="*/ 69 h 69"/>
                <a:gd name="T4" fmla="*/ 730 w 730"/>
                <a:gd name="T5" fmla="*/ 69 h 69"/>
                <a:gd name="T6" fmla="*/ 660 w 730"/>
                <a:gd name="T7" fmla="*/ 0 h 69"/>
                <a:gd name="T8" fmla="*/ 70 w 730"/>
                <a:gd name="T9" fmla="*/ 0 h 69"/>
              </a:gdLst>
              <a:ahLst/>
              <a:cxnLst>
                <a:cxn ang="0">
                  <a:pos x="T0" y="T1"/>
                </a:cxn>
                <a:cxn ang="0">
                  <a:pos x="T2" y="T3"/>
                </a:cxn>
                <a:cxn ang="0">
                  <a:pos x="T4" y="T5"/>
                </a:cxn>
                <a:cxn ang="0">
                  <a:pos x="T6" y="T7"/>
                </a:cxn>
                <a:cxn ang="0">
                  <a:pos x="T8" y="T9"/>
                </a:cxn>
              </a:cxnLst>
              <a:rect l="0" t="0" r="r" b="b"/>
              <a:pathLst>
                <a:path w="730" h="69">
                  <a:moveTo>
                    <a:pt x="70" y="0"/>
                  </a:moveTo>
                  <a:lnTo>
                    <a:pt x="0" y="69"/>
                  </a:lnTo>
                  <a:lnTo>
                    <a:pt x="730" y="69"/>
                  </a:lnTo>
                  <a:lnTo>
                    <a:pt x="660"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ederal_Government">
              <a:extLst>
                <a:ext uri="{FF2B5EF4-FFF2-40B4-BE49-F238E27FC236}">
                  <a16:creationId xmlns:a16="http://schemas.microsoft.com/office/drawing/2014/main" id="{4A47FF61-253E-4098-A733-5B21118E4EB7}"/>
                </a:ext>
              </a:extLst>
            </p:cNvPr>
            <p:cNvSpPr>
              <a:spLocks noEditPoints="1"/>
            </p:cNvSpPr>
            <p:nvPr>
              <p:custDataLst>
                <p:tags r:id="rId9"/>
              </p:custDataLst>
            </p:nvPr>
          </p:nvSpPr>
          <p:spPr bwMode="auto">
            <a:xfrm>
              <a:off x="354" y="269"/>
              <a:ext cx="124" cy="210"/>
            </a:xfrm>
            <a:custGeom>
              <a:avLst/>
              <a:gdLst>
                <a:gd name="T0" fmla="*/ 0 w 330"/>
                <a:gd name="T1" fmla="*/ 0 h 556"/>
                <a:gd name="T2" fmla="*/ 0 w 330"/>
                <a:gd name="T3" fmla="*/ 452 h 556"/>
                <a:gd name="T4" fmla="*/ 15 w 330"/>
                <a:gd name="T5" fmla="*/ 452 h 556"/>
                <a:gd name="T6" fmla="*/ 25 w 330"/>
                <a:gd name="T7" fmla="*/ 462 h 556"/>
                <a:gd name="T8" fmla="*/ 94 w 330"/>
                <a:gd name="T9" fmla="*/ 531 h 556"/>
                <a:gd name="T10" fmla="*/ 119 w 330"/>
                <a:gd name="T11" fmla="*/ 556 h 556"/>
                <a:gd name="T12" fmla="*/ 330 w 330"/>
                <a:gd name="T13" fmla="*/ 556 h 556"/>
                <a:gd name="T14" fmla="*/ 330 w 330"/>
                <a:gd name="T15" fmla="*/ 0 h 556"/>
                <a:gd name="T16" fmla="*/ 0 w 330"/>
                <a:gd name="T17" fmla="*/ 0 h 556"/>
                <a:gd name="T18" fmla="*/ 139 w 330"/>
                <a:gd name="T19" fmla="*/ 365 h 556"/>
                <a:gd name="T20" fmla="*/ 70 w 330"/>
                <a:gd name="T21" fmla="*/ 365 h 556"/>
                <a:gd name="T22" fmla="*/ 70 w 330"/>
                <a:gd name="T23" fmla="*/ 261 h 556"/>
                <a:gd name="T24" fmla="*/ 139 w 330"/>
                <a:gd name="T25" fmla="*/ 261 h 556"/>
                <a:gd name="T26" fmla="*/ 139 w 330"/>
                <a:gd name="T27" fmla="*/ 365 h 556"/>
                <a:gd name="T28" fmla="*/ 139 w 330"/>
                <a:gd name="T29" fmla="*/ 191 h 556"/>
                <a:gd name="T30" fmla="*/ 70 w 330"/>
                <a:gd name="T31" fmla="*/ 191 h 556"/>
                <a:gd name="T32" fmla="*/ 70 w 330"/>
                <a:gd name="T33" fmla="*/ 87 h 556"/>
                <a:gd name="T34" fmla="*/ 139 w 330"/>
                <a:gd name="T35" fmla="*/ 87 h 556"/>
                <a:gd name="T36" fmla="*/ 139 w 330"/>
                <a:gd name="T37" fmla="*/ 191 h 556"/>
                <a:gd name="T38" fmla="*/ 261 w 330"/>
                <a:gd name="T39" fmla="*/ 365 h 556"/>
                <a:gd name="T40" fmla="*/ 191 w 330"/>
                <a:gd name="T41" fmla="*/ 365 h 556"/>
                <a:gd name="T42" fmla="*/ 191 w 330"/>
                <a:gd name="T43" fmla="*/ 261 h 556"/>
                <a:gd name="T44" fmla="*/ 261 w 330"/>
                <a:gd name="T45" fmla="*/ 261 h 556"/>
                <a:gd name="T46" fmla="*/ 261 w 330"/>
                <a:gd name="T47" fmla="*/ 365 h 556"/>
                <a:gd name="T48" fmla="*/ 261 w 330"/>
                <a:gd name="T49" fmla="*/ 191 h 556"/>
                <a:gd name="T50" fmla="*/ 191 w 330"/>
                <a:gd name="T51" fmla="*/ 191 h 556"/>
                <a:gd name="T52" fmla="*/ 191 w 330"/>
                <a:gd name="T53" fmla="*/ 87 h 556"/>
                <a:gd name="T54" fmla="*/ 261 w 330"/>
                <a:gd name="T55" fmla="*/ 87 h 556"/>
                <a:gd name="T56" fmla="*/ 261 w 330"/>
                <a:gd name="T57" fmla="*/ 19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0" h="556">
                  <a:moveTo>
                    <a:pt x="0" y="0"/>
                  </a:moveTo>
                  <a:lnTo>
                    <a:pt x="0" y="452"/>
                  </a:lnTo>
                  <a:lnTo>
                    <a:pt x="15" y="452"/>
                  </a:lnTo>
                  <a:lnTo>
                    <a:pt x="25" y="462"/>
                  </a:lnTo>
                  <a:lnTo>
                    <a:pt x="94" y="531"/>
                  </a:lnTo>
                  <a:lnTo>
                    <a:pt x="119" y="556"/>
                  </a:lnTo>
                  <a:lnTo>
                    <a:pt x="330" y="556"/>
                  </a:lnTo>
                  <a:lnTo>
                    <a:pt x="330" y="0"/>
                  </a:lnTo>
                  <a:lnTo>
                    <a:pt x="0" y="0"/>
                  </a:lnTo>
                  <a:close/>
                  <a:moveTo>
                    <a:pt x="139" y="365"/>
                  </a:moveTo>
                  <a:lnTo>
                    <a:pt x="70" y="365"/>
                  </a:lnTo>
                  <a:lnTo>
                    <a:pt x="70" y="261"/>
                  </a:lnTo>
                  <a:lnTo>
                    <a:pt x="139" y="261"/>
                  </a:lnTo>
                  <a:lnTo>
                    <a:pt x="139" y="365"/>
                  </a:lnTo>
                  <a:close/>
                  <a:moveTo>
                    <a:pt x="139" y="191"/>
                  </a:moveTo>
                  <a:lnTo>
                    <a:pt x="70" y="191"/>
                  </a:lnTo>
                  <a:lnTo>
                    <a:pt x="70" y="87"/>
                  </a:lnTo>
                  <a:lnTo>
                    <a:pt x="139" y="87"/>
                  </a:lnTo>
                  <a:lnTo>
                    <a:pt x="139" y="191"/>
                  </a:lnTo>
                  <a:close/>
                  <a:moveTo>
                    <a:pt x="261" y="365"/>
                  </a:moveTo>
                  <a:lnTo>
                    <a:pt x="191" y="365"/>
                  </a:lnTo>
                  <a:lnTo>
                    <a:pt x="191" y="261"/>
                  </a:lnTo>
                  <a:lnTo>
                    <a:pt x="261" y="261"/>
                  </a:lnTo>
                  <a:lnTo>
                    <a:pt x="261" y="365"/>
                  </a:lnTo>
                  <a:close/>
                  <a:moveTo>
                    <a:pt x="261" y="191"/>
                  </a:moveTo>
                  <a:lnTo>
                    <a:pt x="191" y="191"/>
                  </a:lnTo>
                  <a:lnTo>
                    <a:pt x="191" y="87"/>
                  </a:lnTo>
                  <a:lnTo>
                    <a:pt x="261" y="87"/>
                  </a:lnTo>
                  <a:lnTo>
                    <a:pt x="261" y="1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ederal_Government">
              <a:extLst>
                <a:ext uri="{FF2B5EF4-FFF2-40B4-BE49-F238E27FC236}">
                  <a16:creationId xmlns:a16="http://schemas.microsoft.com/office/drawing/2014/main" id="{9AAF79F1-4AB1-4E6A-B3B0-5040158DC235}"/>
                </a:ext>
              </a:extLst>
            </p:cNvPr>
            <p:cNvSpPr>
              <a:spLocks noEditPoints="1"/>
            </p:cNvSpPr>
            <p:nvPr>
              <p:custDataLst>
                <p:tags r:id="rId10"/>
              </p:custDataLst>
            </p:nvPr>
          </p:nvSpPr>
          <p:spPr bwMode="auto">
            <a:xfrm>
              <a:off x="8" y="269"/>
              <a:ext cx="124" cy="210"/>
            </a:xfrm>
            <a:custGeom>
              <a:avLst/>
              <a:gdLst>
                <a:gd name="T0" fmla="*/ 315 w 330"/>
                <a:gd name="T1" fmla="*/ 452 h 556"/>
                <a:gd name="T2" fmla="*/ 330 w 330"/>
                <a:gd name="T3" fmla="*/ 452 h 556"/>
                <a:gd name="T4" fmla="*/ 330 w 330"/>
                <a:gd name="T5" fmla="*/ 0 h 556"/>
                <a:gd name="T6" fmla="*/ 0 w 330"/>
                <a:gd name="T7" fmla="*/ 0 h 556"/>
                <a:gd name="T8" fmla="*/ 0 w 330"/>
                <a:gd name="T9" fmla="*/ 556 h 556"/>
                <a:gd name="T10" fmla="*/ 211 w 330"/>
                <a:gd name="T11" fmla="*/ 556 h 556"/>
                <a:gd name="T12" fmla="*/ 236 w 330"/>
                <a:gd name="T13" fmla="*/ 531 h 556"/>
                <a:gd name="T14" fmla="*/ 305 w 330"/>
                <a:gd name="T15" fmla="*/ 462 h 556"/>
                <a:gd name="T16" fmla="*/ 315 w 330"/>
                <a:gd name="T17" fmla="*/ 452 h 556"/>
                <a:gd name="T18" fmla="*/ 139 w 330"/>
                <a:gd name="T19" fmla="*/ 365 h 556"/>
                <a:gd name="T20" fmla="*/ 69 w 330"/>
                <a:gd name="T21" fmla="*/ 365 h 556"/>
                <a:gd name="T22" fmla="*/ 69 w 330"/>
                <a:gd name="T23" fmla="*/ 261 h 556"/>
                <a:gd name="T24" fmla="*/ 139 w 330"/>
                <a:gd name="T25" fmla="*/ 261 h 556"/>
                <a:gd name="T26" fmla="*/ 139 w 330"/>
                <a:gd name="T27" fmla="*/ 365 h 556"/>
                <a:gd name="T28" fmla="*/ 139 w 330"/>
                <a:gd name="T29" fmla="*/ 191 h 556"/>
                <a:gd name="T30" fmla="*/ 69 w 330"/>
                <a:gd name="T31" fmla="*/ 191 h 556"/>
                <a:gd name="T32" fmla="*/ 69 w 330"/>
                <a:gd name="T33" fmla="*/ 87 h 556"/>
                <a:gd name="T34" fmla="*/ 139 w 330"/>
                <a:gd name="T35" fmla="*/ 87 h 556"/>
                <a:gd name="T36" fmla="*/ 139 w 330"/>
                <a:gd name="T37" fmla="*/ 191 h 556"/>
                <a:gd name="T38" fmla="*/ 260 w 330"/>
                <a:gd name="T39" fmla="*/ 365 h 556"/>
                <a:gd name="T40" fmla="*/ 191 w 330"/>
                <a:gd name="T41" fmla="*/ 365 h 556"/>
                <a:gd name="T42" fmla="*/ 191 w 330"/>
                <a:gd name="T43" fmla="*/ 261 h 556"/>
                <a:gd name="T44" fmla="*/ 260 w 330"/>
                <a:gd name="T45" fmla="*/ 261 h 556"/>
                <a:gd name="T46" fmla="*/ 260 w 330"/>
                <a:gd name="T47" fmla="*/ 365 h 556"/>
                <a:gd name="T48" fmla="*/ 260 w 330"/>
                <a:gd name="T49" fmla="*/ 191 h 556"/>
                <a:gd name="T50" fmla="*/ 191 w 330"/>
                <a:gd name="T51" fmla="*/ 191 h 556"/>
                <a:gd name="T52" fmla="*/ 191 w 330"/>
                <a:gd name="T53" fmla="*/ 87 h 556"/>
                <a:gd name="T54" fmla="*/ 260 w 330"/>
                <a:gd name="T55" fmla="*/ 87 h 556"/>
                <a:gd name="T56" fmla="*/ 260 w 330"/>
                <a:gd name="T57" fmla="*/ 19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0" h="556">
                  <a:moveTo>
                    <a:pt x="315" y="452"/>
                  </a:moveTo>
                  <a:lnTo>
                    <a:pt x="330" y="452"/>
                  </a:lnTo>
                  <a:lnTo>
                    <a:pt x="330" y="0"/>
                  </a:lnTo>
                  <a:lnTo>
                    <a:pt x="0" y="0"/>
                  </a:lnTo>
                  <a:lnTo>
                    <a:pt x="0" y="556"/>
                  </a:lnTo>
                  <a:lnTo>
                    <a:pt x="211" y="556"/>
                  </a:lnTo>
                  <a:lnTo>
                    <a:pt x="236" y="531"/>
                  </a:lnTo>
                  <a:lnTo>
                    <a:pt x="305" y="462"/>
                  </a:lnTo>
                  <a:lnTo>
                    <a:pt x="315" y="452"/>
                  </a:lnTo>
                  <a:close/>
                  <a:moveTo>
                    <a:pt x="139" y="365"/>
                  </a:moveTo>
                  <a:lnTo>
                    <a:pt x="69" y="365"/>
                  </a:lnTo>
                  <a:lnTo>
                    <a:pt x="69" y="261"/>
                  </a:lnTo>
                  <a:lnTo>
                    <a:pt x="139" y="261"/>
                  </a:lnTo>
                  <a:lnTo>
                    <a:pt x="139" y="365"/>
                  </a:lnTo>
                  <a:close/>
                  <a:moveTo>
                    <a:pt x="139" y="191"/>
                  </a:moveTo>
                  <a:lnTo>
                    <a:pt x="69" y="191"/>
                  </a:lnTo>
                  <a:lnTo>
                    <a:pt x="69" y="87"/>
                  </a:lnTo>
                  <a:lnTo>
                    <a:pt x="139" y="87"/>
                  </a:lnTo>
                  <a:lnTo>
                    <a:pt x="139" y="191"/>
                  </a:lnTo>
                  <a:close/>
                  <a:moveTo>
                    <a:pt x="260" y="365"/>
                  </a:moveTo>
                  <a:lnTo>
                    <a:pt x="191" y="365"/>
                  </a:lnTo>
                  <a:lnTo>
                    <a:pt x="191" y="261"/>
                  </a:lnTo>
                  <a:lnTo>
                    <a:pt x="260" y="261"/>
                  </a:lnTo>
                  <a:lnTo>
                    <a:pt x="260" y="365"/>
                  </a:lnTo>
                  <a:close/>
                  <a:moveTo>
                    <a:pt x="260" y="191"/>
                  </a:moveTo>
                  <a:lnTo>
                    <a:pt x="191" y="191"/>
                  </a:lnTo>
                  <a:lnTo>
                    <a:pt x="191" y="87"/>
                  </a:lnTo>
                  <a:lnTo>
                    <a:pt x="260" y="87"/>
                  </a:lnTo>
                  <a:lnTo>
                    <a:pt x="260" y="1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2" name="Graphic 21" descr="Envelope">
            <a:extLst>
              <a:ext uri="{FF2B5EF4-FFF2-40B4-BE49-F238E27FC236}">
                <a16:creationId xmlns:a16="http://schemas.microsoft.com/office/drawing/2014/main" id="{F3F34E5D-CDCA-4DF5-BEC0-D72D3D16D8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51271" y="4570274"/>
            <a:ext cx="624548" cy="624548"/>
          </a:xfrm>
          <a:prstGeom prst="rect">
            <a:avLst/>
          </a:prstGeom>
        </p:spPr>
      </p:pic>
      <p:grpSp>
        <p:nvGrpSpPr>
          <p:cNvPr id="23" name="Email_marketing" descr="{&quot;Key&quot;:&quot;POWER_USER_SHAPE_ICON&quot;,&quot;Value&quot;:&quot;POWER_USER_SHAPE_ICON_STYLE_1&quot;}">
            <a:extLst>
              <a:ext uri="{FF2B5EF4-FFF2-40B4-BE49-F238E27FC236}">
                <a16:creationId xmlns:a16="http://schemas.microsoft.com/office/drawing/2014/main" id="{18A5757F-1D47-4692-918E-A772CC65E338}"/>
              </a:ext>
            </a:extLst>
          </p:cNvPr>
          <p:cNvGrpSpPr>
            <a:grpSpLocks noChangeAspect="1"/>
          </p:cNvGrpSpPr>
          <p:nvPr>
            <p:custDataLst>
              <p:tags r:id="rId2"/>
            </p:custDataLst>
          </p:nvPr>
        </p:nvGrpSpPr>
        <p:grpSpPr>
          <a:xfrm>
            <a:off x="10021540" y="4678595"/>
            <a:ext cx="576839" cy="407907"/>
            <a:chOff x="7158038" y="2246313"/>
            <a:chExt cx="889000" cy="628651"/>
          </a:xfrm>
          <a:solidFill>
            <a:schemeClr val="bg1"/>
          </a:solidFill>
        </p:grpSpPr>
        <p:sp>
          <p:nvSpPr>
            <p:cNvPr id="28" name="Freeform 342">
              <a:extLst>
                <a:ext uri="{FF2B5EF4-FFF2-40B4-BE49-F238E27FC236}">
                  <a16:creationId xmlns:a16="http://schemas.microsoft.com/office/drawing/2014/main" id="{7619ADFC-B666-45C8-929B-0CDBCA1A48A5}"/>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43">
              <a:extLst>
                <a:ext uri="{FF2B5EF4-FFF2-40B4-BE49-F238E27FC236}">
                  <a16:creationId xmlns:a16="http://schemas.microsoft.com/office/drawing/2014/main" id="{E90BB844-2EB8-4FF7-AD84-701579948DF3}"/>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44">
              <a:extLst>
                <a:ext uri="{FF2B5EF4-FFF2-40B4-BE49-F238E27FC236}">
                  <a16:creationId xmlns:a16="http://schemas.microsoft.com/office/drawing/2014/main" id="{A09943B7-ABE5-4568-8348-412423CCB66B}"/>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45">
              <a:extLst>
                <a:ext uri="{FF2B5EF4-FFF2-40B4-BE49-F238E27FC236}">
                  <a16:creationId xmlns:a16="http://schemas.microsoft.com/office/drawing/2014/main" id="{3947C90A-BAA3-4C3C-8FCB-965F4AC6A20E}"/>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46">
              <a:extLst>
                <a:ext uri="{FF2B5EF4-FFF2-40B4-BE49-F238E27FC236}">
                  <a16:creationId xmlns:a16="http://schemas.microsoft.com/office/drawing/2014/main" id="{08DB3D49-CA8E-4E80-B293-204DBF47D31B}"/>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47">
              <a:extLst>
                <a:ext uri="{FF2B5EF4-FFF2-40B4-BE49-F238E27FC236}">
                  <a16:creationId xmlns:a16="http://schemas.microsoft.com/office/drawing/2014/main" id="{FF08F018-1E7A-4E1C-A1EB-AF6897DB7E87}"/>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4" name="Graphic 33" descr="Envelope">
            <a:extLst>
              <a:ext uri="{FF2B5EF4-FFF2-40B4-BE49-F238E27FC236}">
                <a16:creationId xmlns:a16="http://schemas.microsoft.com/office/drawing/2014/main" id="{17C770B5-826C-42C7-9655-C442A423829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65590" y="4570274"/>
            <a:ext cx="624548" cy="624548"/>
          </a:xfrm>
          <a:prstGeom prst="rect">
            <a:avLst/>
          </a:prstGeom>
        </p:spPr>
      </p:pic>
      <p:grpSp>
        <p:nvGrpSpPr>
          <p:cNvPr id="35" name="Email_marketing" descr="{&quot;Key&quot;:&quot;POWER_USER_SHAPE_ICON&quot;,&quot;Value&quot;:&quot;POWER_USER_SHAPE_ICON_STYLE_1&quot;}">
            <a:extLst>
              <a:ext uri="{FF2B5EF4-FFF2-40B4-BE49-F238E27FC236}">
                <a16:creationId xmlns:a16="http://schemas.microsoft.com/office/drawing/2014/main" id="{18B05521-E7DB-4886-B641-63E2472A74AD}"/>
              </a:ext>
            </a:extLst>
          </p:cNvPr>
          <p:cNvGrpSpPr>
            <a:grpSpLocks noChangeAspect="1"/>
          </p:cNvGrpSpPr>
          <p:nvPr>
            <p:custDataLst>
              <p:tags r:id="rId3"/>
            </p:custDataLst>
          </p:nvPr>
        </p:nvGrpSpPr>
        <p:grpSpPr>
          <a:xfrm>
            <a:off x="6335859" y="4678595"/>
            <a:ext cx="576839" cy="407907"/>
            <a:chOff x="7158038" y="2246313"/>
            <a:chExt cx="889000" cy="628651"/>
          </a:xfrm>
          <a:solidFill>
            <a:schemeClr val="bg1"/>
          </a:solidFill>
        </p:grpSpPr>
        <p:sp>
          <p:nvSpPr>
            <p:cNvPr id="36" name="Freeform 342">
              <a:extLst>
                <a:ext uri="{FF2B5EF4-FFF2-40B4-BE49-F238E27FC236}">
                  <a16:creationId xmlns:a16="http://schemas.microsoft.com/office/drawing/2014/main" id="{55848533-E5C9-4809-B5D4-F5DE400A7BAD}"/>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343">
              <a:extLst>
                <a:ext uri="{FF2B5EF4-FFF2-40B4-BE49-F238E27FC236}">
                  <a16:creationId xmlns:a16="http://schemas.microsoft.com/office/drawing/2014/main" id="{BDE02250-25CA-4D16-8339-F31584BF5EFC}"/>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44">
              <a:extLst>
                <a:ext uri="{FF2B5EF4-FFF2-40B4-BE49-F238E27FC236}">
                  <a16:creationId xmlns:a16="http://schemas.microsoft.com/office/drawing/2014/main" id="{90ACD8C2-46F4-4ED6-BBAD-6BA5002F7294}"/>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345">
              <a:extLst>
                <a:ext uri="{FF2B5EF4-FFF2-40B4-BE49-F238E27FC236}">
                  <a16:creationId xmlns:a16="http://schemas.microsoft.com/office/drawing/2014/main" id="{AC9D01FA-4821-4DE8-8AB6-BD68853B3EB8}"/>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346">
              <a:extLst>
                <a:ext uri="{FF2B5EF4-FFF2-40B4-BE49-F238E27FC236}">
                  <a16:creationId xmlns:a16="http://schemas.microsoft.com/office/drawing/2014/main" id="{32E5E350-D4C2-4324-8A7C-1531CDD8B5DF}"/>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347">
              <a:extLst>
                <a:ext uri="{FF2B5EF4-FFF2-40B4-BE49-F238E27FC236}">
                  <a16:creationId xmlns:a16="http://schemas.microsoft.com/office/drawing/2014/main" id="{88593C89-D303-444A-99C4-FC88DAD35FC5}"/>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2" name="Graphic 41" descr="Envelope">
            <a:extLst>
              <a:ext uri="{FF2B5EF4-FFF2-40B4-BE49-F238E27FC236}">
                <a16:creationId xmlns:a16="http://schemas.microsoft.com/office/drawing/2014/main" id="{A8E90A2B-FD4E-4AF1-8152-E4433D7AC0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79911" y="4570274"/>
            <a:ext cx="624548" cy="624548"/>
          </a:xfrm>
          <a:prstGeom prst="rect">
            <a:avLst/>
          </a:prstGeom>
        </p:spPr>
      </p:pic>
      <p:grpSp>
        <p:nvGrpSpPr>
          <p:cNvPr id="43" name="Email_marketing" descr="{&quot;Key&quot;:&quot;POWER_USER_SHAPE_ICON&quot;,&quot;Value&quot;:&quot;POWER_USER_SHAPE_ICON_STYLE_1&quot;}">
            <a:extLst>
              <a:ext uri="{FF2B5EF4-FFF2-40B4-BE49-F238E27FC236}">
                <a16:creationId xmlns:a16="http://schemas.microsoft.com/office/drawing/2014/main" id="{B1732678-D7E3-475D-A5A3-C4AD31E6D950}"/>
              </a:ext>
            </a:extLst>
          </p:cNvPr>
          <p:cNvGrpSpPr>
            <a:grpSpLocks noChangeAspect="1"/>
          </p:cNvGrpSpPr>
          <p:nvPr>
            <p:custDataLst>
              <p:tags r:id="rId4"/>
            </p:custDataLst>
          </p:nvPr>
        </p:nvGrpSpPr>
        <p:grpSpPr>
          <a:xfrm>
            <a:off x="2650180" y="4678595"/>
            <a:ext cx="576839" cy="407907"/>
            <a:chOff x="7158038" y="2246313"/>
            <a:chExt cx="889000" cy="628651"/>
          </a:xfrm>
          <a:solidFill>
            <a:schemeClr val="bg1"/>
          </a:solidFill>
        </p:grpSpPr>
        <p:sp>
          <p:nvSpPr>
            <p:cNvPr id="44" name="Freeform 342">
              <a:extLst>
                <a:ext uri="{FF2B5EF4-FFF2-40B4-BE49-F238E27FC236}">
                  <a16:creationId xmlns:a16="http://schemas.microsoft.com/office/drawing/2014/main" id="{7F05BA70-859A-44B1-9A3D-1BDE2C0418C1}"/>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343">
              <a:extLst>
                <a:ext uri="{FF2B5EF4-FFF2-40B4-BE49-F238E27FC236}">
                  <a16:creationId xmlns:a16="http://schemas.microsoft.com/office/drawing/2014/main" id="{A833911E-569A-432D-843F-C184BCBDC3DA}"/>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344">
              <a:extLst>
                <a:ext uri="{FF2B5EF4-FFF2-40B4-BE49-F238E27FC236}">
                  <a16:creationId xmlns:a16="http://schemas.microsoft.com/office/drawing/2014/main" id="{F3D91E4C-1E63-411F-B5F6-2ABF29B7B69A}"/>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345">
              <a:extLst>
                <a:ext uri="{FF2B5EF4-FFF2-40B4-BE49-F238E27FC236}">
                  <a16:creationId xmlns:a16="http://schemas.microsoft.com/office/drawing/2014/main" id="{C26A6C3F-24C1-4F9B-8DC3-11A16F4ECF87}"/>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346">
              <a:extLst>
                <a:ext uri="{FF2B5EF4-FFF2-40B4-BE49-F238E27FC236}">
                  <a16:creationId xmlns:a16="http://schemas.microsoft.com/office/drawing/2014/main" id="{11162F96-F837-4613-B122-B26D6B373AF6}"/>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347">
              <a:extLst>
                <a:ext uri="{FF2B5EF4-FFF2-40B4-BE49-F238E27FC236}">
                  <a16:creationId xmlns:a16="http://schemas.microsoft.com/office/drawing/2014/main" id="{8142898C-5A71-4703-89BD-794CE2B0624C}"/>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21057A36-F464-415F-88D1-1BB2AA6587C6}"/>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sp>
        <p:nvSpPr>
          <p:cNvPr id="6" name="Text Placeholder 5">
            <a:extLst>
              <a:ext uri="{FF2B5EF4-FFF2-40B4-BE49-F238E27FC236}">
                <a16:creationId xmlns:a16="http://schemas.microsoft.com/office/drawing/2014/main" id="{F0D9584F-9B90-4B3D-9384-1CA18FC54B45}"/>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782512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9AD2DF-3BBD-4733-AFD8-48DEB5FCFC2A}"/>
              </a:ext>
            </a:extLst>
          </p:cNvPr>
          <p:cNvSpPr>
            <a:spLocks noGrp="1"/>
          </p:cNvSpPr>
          <p:nvPr>
            <p:ph type="sldNum" sz="quarter" idx="15"/>
          </p:nvPr>
        </p:nvSpPr>
        <p:spPr>
          <a:xfrm>
            <a:off x="9182100" y="6261100"/>
            <a:ext cx="2743200" cy="365125"/>
          </a:xfrm>
        </p:spPr>
        <p:txBody>
          <a:bodyPr/>
          <a:lstStyle/>
          <a:p>
            <a:fld id="{3787542D-5C6B-4EB3-96EB-9B37C3D5D2F8}" type="slidenum">
              <a:rPr lang="en-GB" smtClean="0"/>
              <a:t>22</a:t>
            </a:fld>
            <a:endParaRPr lang="en-GB" dirty="0"/>
          </a:p>
        </p:txBody>
      </p:sp>
      <p:sp>
        <p:nvSpPr>
          <p:cNvPr id="3" name="Title 2">
            <a:extLst>
              <a:ext uri="{FF2B5EF4-FFF2-40B4-BE49-F238E27FC236}">
                <a16:creationId xmlns:a16="http://schemas.microsoft.com/office/drawing/2014/main" id="{A0888B68-E412-4CF6-90EC-12A9B3A5FC11}"/>
              </a:ext>
            </a:extLst>
          </p:cNvPr>
          <p:cNvSpPr>
            <a:spLocks noGrp="1"/>
          </p:cNvSpPr>
          <p:nvPr>
            <p:ph type="title"/>
          </p:nvPr>
        </p:nvSpPr>
        <p:spPr>
          <a:xfrm>
            <a:off x="485999" y="414000"/>
            <a:ext cx="9092341" cy="475686"/>
          </a:xfrm>
        </p:spPr>
        <p:txBody>
          <a:bodyPr/>
          <a:lstStyle/>
          <a:p>
            <a:r>
              <a:rPr lang="en-GB" dirty="0"/>
              <a:t>Mail makes customers feel recognised</a:t>
            </a:r>
          </a:p>
        </p:txBody>
      </p:sp>
      <p:sp>
        <p:nvSpPr>
          <p:cNvPr id="4" name="Text Placeholder 3">
            <a:extLst>
              <a:ext uri="{FF2B5EF4-FFF2-40B4-BE49-F238E27FC236}">
                <a16:creationId xmlns:a16="http://schemas.microsoft.com/office/drawing/2014/main" id="{7778ACB2-76DB-4890-A370-52C40C15D809}"/>
              </a:ext>
            </a:extLst>
          </p:cNvPr>
          <p:cNvSpPr>
            <a:spLocks noGrp="1"/>
          </p:cNvSpPr>
          <p:nvPr>
            <p:ph type="body" sz="quarter" idx="11"/>
          </p:nvPr>
        </p:nvSpPr>
        <p:spPr/>
        <p:txBody>
          <a:bodyPr/>
          <a:lstStyle/>
          <a:p>
            <a:r>
              <a:rPr lang="en-GB" dirty="0"/>
              <a:t>Making it critical to a CX plan</a:t>
            </a:r>
          </a:p>
        </p:txBody>
      </p:sp>
      <p:sp>
        <p:nvSpPr>
          <p:cNvPr id="8" name="TextBox 7">
            <a:extLst>
              <a:ext uri="{FF2B5EF4-FFF2-40B4-BE49-F238E27FC236}">
                <a16:creationId xmlns:a16="http://schemas.microsoft.com/office/drawing/2014/main" id="{5108096A-BFDA-4F38-9285-3E524341F894}"/>
              </a:ext>
            </a:extLst>
          </p:cNvPr>
          <p:cNvSpPr txBox="1"/>
          <p:nvPr/>
        </p:nvSpPr>
        <p:spPr bwMode="white">
          <a:xfrm>
            <a:off x="468419" y="2074838"/>
            <a:ext cx="3766697" cy="1077026"/>
          </a:xfrm>
          <a:prstGeom prst="rect">
            <a:avLst/>
          </a:prstGeom>
          <a:noFill/>
        </p:spPr>
        <p:txBody>
          <a:bodyPr wrap="square" rtlCol="0">
            <a:spAutoFit/>
          </a:bodyPr>
          <a:lstStyle/>
          <a:p>
            <a:pPr>
              <a:buClr>
                <a:srgbClr val="F28713"/>
              </a:buClr>
              <a:buSzPct val="150000"/>
            </a:pPr>
            <a:r>
              <a:rPr lang="en-US" sz="2133" b="1" kern="0" noProof="1">
                <a:solidFill>
                  <a:srgbClr val="1B2A4D"/>
                </a:solidFill>
                <a:ea typeface="Microsoft Himalaya" panose="01010100010101010101" pitchFamily="2" charset="0"/>
                <a:cs typeface="Segoe UI" panose="020B0502040204020203" pitchFamily="34" charset="0"/>
              </a:rPr>
              <a:t>Q: Sending mail shows an organization cares about reaching all its customers</a:t>
            </a:r>
          </a:p>
        </p:txBody>
      </p:sp>
      <p:sp>
        <p:nvSpPr>
          <p:cNvPr id="9" name="Circle: Hollow 8">
            <a:extLst>
              <a:ext uri="{FF2B5EF4-FFF2-40B4-BE49-F238E27FC236}">
                <a16:creationId xmlns:a16="http://schemas.microsoft.com/office/drawing/2014/main" id="{711CEBB8-70B0-4D9E-8C45-852E72BE6245}"/>
              </a:ext>
            </a:extLst>
          </p:cNvPr>
          <p:cNvSpPr/>
          <p:nvPr/>
        </p:nvSpPr>
        <p:spPr>
          <a:xfrm>
            <a:off x="4071085" y="2290444"/>
            <a:ext cx="3238571" cy="3238571"/>
          </a:xfrm>
          <a:prstGeom prst="donut">
            <a:avLst>
              <a:gd name="adj" fmla="val 4159"/>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US" sz="1600" dirty="0">
              <a:solidFill>
                <a:schemeClr val="bg1"/>
              </a:solidFill>
              <a:latin typeface="Lota Grotesque" panose="00000500000000000000" pitchFamily="50" charset="0"/>
              <a:cs typeface="Segoe UI" panose="020B0502040204020203" pitchFamily="34" charset="0"/>
            </a:endParaRPr>
          </a:p>
        </p:txBody>
      </p:sp>
      <p:pic>
        <p:nvPicPr>
          <p:cNvPr id="10" name="Picture 9">
            <a:extLst>
              <a:ext uri="{FF2B5EF4-FFF2-40B4-BE49-F238E27FC236}">
                <a16:creationId xmlns:a16="http://schemas.microsoft.com/office/drawing/2014/main" id="{6AAB4624-C507-4BCC-BDAC-DEA9813A17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72507" y="3213100"/>
            <a:ext cx="4191644" cy="2800099"/>
          </a:xfrm>
          <a:prstGeom prst="rect">
            <a:avLst/>
          </a:prstGeom>
        </p:spPr>
      </p:pic>
      <p:pic>
        <p:nvPicPr>
          <p:cNvPr id="11" name="Picture 10">
            <a:extLst>
              <a:ext uri="{FF2B5EF4-FFF2-40B4-BE49-F238E27FC236}">
                <a16:creationId xmlns:a16="http://schemas.microsoft.com/office/drawing/2014/main" id="{4B1D51CC-2C0B-4E3B-9F6E-B35DF184FAA6}"/>
              </a:ext>
            </a:extLst>
          </p:cNvPr>
          <p:cNvPicPr>
            <a:picLocks noChangeAspect="1"/>
          </p:cNvPicPr>
          <p:nvPr/>
        </p:nvPicPr>
        <p:blipFill rotWithShape="1">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a:xfrm>
            <a:off x="3382953" y="2725199"/>
            <a:ext cx="3547903" cy="538701"/>
          </a:xfrm>
          <a:prstGeom prst="rect">
            <a:avLst/>
          </a:prstGeom>
        </p:spPr>
      </p:pic>
      <p:sp>
        <p:nvSpPr>
          <p:cNvPr id="12" name="Rectangle 11">
            <a:extLst>
              <a:ext uri="{FF2B5EF4-FFF2-40B4-BE49-F238E27FC236}">
                <a16:creationId xmlns:a16="http://schemas.microsoft.com/office/drawing/2014/main" id="{5BC5398D-E5E1-4ACD-BEC3-82666C6F7CE5}"/>
              </a:ext>
            </a:extLst>
          </p:cNvPr>
          <p:cNvSpPr/>
          <p:nvPr/>
        </p:nvSpPr>
        <p:spPr>
          <a:xfrm>
            <a:off x="5967455" y="5224781"/>
            <a:ext cx="1113371" cy="761999"/>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GB" sz="1600" dirty="0">
              <a:solidFill>
                <a:schemeClr val="tx1"/>
              </a:solidFill>
              <a:latin typeface="Lota Grotesque" panose="00000500000000000000" pitchFamily="50" charset="0"/>
              <a:cs typeface="Segoe UI" panose="020B0502040204020203" pitchFamily="34" charset="0"/>
            </a:endParaRPr>
          </a:p>
        </p:txBody>
      </p:sp>
      <p:sp>
        <p:nvSpPr>
          <p:cNvPr id="13" name="Rectangle 12">
            <a:extLst>
              <a:ext uri="{FF2B5EF4-FFF2-40B4-BE49-F238E27FC236}">
                <a16:creationId xmlns:a16="http://schemas.microsoft.com/office/drawing/2014/main" id="{14E8B62A-F6D9-4776-9CCE-4219CEBB543C}"/>
              </a:ext>
            </a:extLst>
          </p:cNvPr>
          <p:cNvSpPr/>
          <p:nvPr/>
        </p:nvSpPr>
        <p:spPr>
          <a:xfrm>
            <a:off x="6668495" y="5011421"/>
            <a:ext cx="1113371" cy="61976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GB" sz="1600" dirty="0">
              <a:solidFill>
                <a:schemeClr val="tx1"/>
              </a:solidFill>
              <a:latin typeface="Lota Grotesque" panose="00000500000000000000" pitchFamily="50" charset="0"/>
              <a:cs typeface="Segoe UI" panose="020B0502040204020203" pitchFamily="34" charset="0"/>
            </a:endParaRPr>
          </a:p>
        </p:txBody>
      </p:sp>
      <p:graphicFrame>
        <p:nvGraphicFramePr>
          <p:cNvPr id="14" name="Chart 13">
            <a:extLst>
              <a:ext uri="{FF2B5EF4-FFF2-40B4-BE49-F238E27FC236}">
                <a16:creationId xmlns:a16="http://schemas.microsoft.com/office/drawing/2014/main" id="{9560C5BD-A626-44E3-A74E-FDF3D8F9B6BA}"/>
              </a:ext>
            </a:extLst>
          </p:cNvPr>
          <p:cNvGraphicFramePr/>
          <p:nvPr/>
        </p:nvGraphicFramePr>
        <p:xfrm>
          <a:off x="3172507" y="1608635"/>
          <a:ext cx="5035728" cy="4602191"/>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295AF21C-D0EB-4593-98CE-B1574BAF9C34}"/>
              </a:ext>
            </a:extLst>
          </p:cNvPr>
          <p:cNvSpPr/>
          <p:nvPr/>
        </p:nvSpPr>
        <p:spPr>
          <a:xfrm>
            <a:off x="6206065" y="5744621"/>
            <a:ext cx="1930896" cy="400110"/>
          </a:xfrm>
          <a:prstGeom prst="rect">
            <a:avLst/>
          </a:prstGeom>
          <a:noFill/>
        </p:spPr>
        <p:txBody>
          <a:bodyPr wrap="square" anchor="ctr">
            <a:spAutoFit/>
          </a:bodyPr>
          <a:lstStyle/>
          <a:p>
            <a:pPr algn="r"/>
            <a:r>
              <a:rPr lang="en-GB" sz="2000" kern="0" noProof="1">
                <a:solidFill>
                  <a:schemeClr val="accent1"/>
                </a:solidFill>
                <a:ea typeface="Microsoft Himalaya" panose="01010100010101010101" pitchFamily="2" charset="0"/>
                <a:cs typeface="Segoe UI" panose="020B0502040204020203" pitchFamily="34" charset="0"/>
              </a:rPr>
              <a:t>(18</a:t>
            </a:r>
            <a:r>
              <a:rPr lang="en-GB" kern="0" noProof="1">
                <a:solidFill>
                  <a:schemeClr val="accent1"/>
                </a:solidFill>
                <a:ea typeface="Microsoft Himalaya" panose="01010100010101010101" pitchFamily="2" charset="0"/>
                <a:cs typeface="Segoe UI" panose="020B0502040204020203" pitchFamily="34" charset="0"/>
              </a:rPr>
              <a:t>% disagree</a:t>
            </a:r>
            <a:r>
              <a:rPr lang="en-GB" sz="2000" kern="0" noProof="1">
                <a:solidFill>
                  <a:schemeClr val="accent1"/>
                </a:solidFill>
                <a:ea typeface="Microsoft Himalaya" panose="01010100010101010101" pitchFamily="2" charset="0"/>
                <a:cs typeface="Segoe UI" panose="020B0502040204020203" pitchFamily="34" charset="0"/>
              </a:rPr>
              <a:t>)</a:t>
            </a:r>
          </a:p>
        </p:txBody>
      </p:sp>
      <p:sp>
        <p:nvSpPr>
          <p:cNvPr id="16" name="Oval 15">
            <a:extLst>
              <a:ext uri="{FF2B5EF4-FFF2-40B4-BE49-F238E27FC236}">
                <a16:creationId xmlns:a16="http://schemas.microsoft.com/office/drawing/2014/main" id="{9F947FB6-BE74-4A98-A507-CA872D58BF79}"/>
              </a:ext>
            </a:extLst>
          </p:cNvPr>
          <p:cNvSpPr/>
          <p:nvPr/>
        </p:nvSpPr>
        <p:spPr>
          <a:xfrm>
            <a:off x="5230855" y="5233247"/>
            <a:ext cx="234851" cy="193887"/>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GB" sz="1600" dirty="0">
              <a:solidFill>
                <a:schemeClr val="tx1"/>
              </a:solidFill>
              <a:latin typeface="Lota Grotesque" panose="00000500000000000000" pitchFamily="50" charset="0"/>
              <a:cs typeface="Segoe UI" panose="020B0502040204020203" pitchFamily="34" charset="0"/>
            </a:endParaRPr>
          </a:p>
        </p:txBody>
      </p:sp>
      <p:sp>
        <p:nvSpPr>
          <p:cNvPr id="17" name="Oval 16">
            <a:extLst>
              <a:ext uri="{FF2B5EF4-FFF2-40B4-BE49-F238E27FC236}">
                <a16:creationId xmlns:a16="http://schemas.microsoft.com/office/drawing/2014/main" id="{8A31BBD3-72AC-4544-A881-61EAAD769762}"/>
              </a:ext>
            </a:extLst>
          </p:cNvPr>
          <p:cNvSpPr/>
          <p:nvPr/>
        </p:nvSpPr>
        <p:spPr>
          <a:xfrm>
            <a:off x="5235088" y="5440681"/>
            <a:ext cx="234851" cy="193887"/>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GB" sz="1600" dirty="0">
              <a:solidFill>
                <a:schemeClr val="tx1"/>
              </a:solidFill>
              <a:latin typeface="Lota Grotesque" panose="00000500000000000000" pitchFamily="50" charset="0"/>
              <a:cs typeface="Segoe UI" panose="020B0502040204020203" pitchFamily="34" charset="0"/>
            </a:endParaRPr>
          </a:p>
        </p:txBody>
      </p:sp>
      <p:sp>
        <p:nvSpPr>
          <p:cNvPr id="18" name="Isosceles Triangle 61">
            <a:extLst>
              <a:ext uri="{FF2B5EF4-FFF2-40B4-BE49-F238E27FC236}">
                <a16:creationId xmlns:a16="http://schemas.microsoft.com/office/drawing/2014/main" id="{EA1C908C-D17F-44F4-878A-F92C6B53C0AB}"/>
              </a:ext>
            </a:extLst>
          </p:cNvPr>
          <p:cNvSpPr/>
          <p:nvPr/>
        </p:nvSpPr>
        <p:spPr>
          <a:xfrm>
            <a:off x="4799054" y="5233246"/>
            <a:ext cx="247551" cy="295487"/>
          </a:xfrm>
          <a:custGeom>
            <a:avLst/>
            <a:gdLst>
              <a:gd name="connsiteX0" fmla="*/ 0 w 176138"/>
              <a:gd name="connsiteY0" fmla="*/ 193040 h 193040"/>
              <a:gd name="connsiteX1" fmla="*/ 88069 w 176138"/>
              <a:gd name="connsiteY1" fmla="*/ 0 h 193040"/>
              <a:gd name="connsiteX2" fmla="*/ 176138 w 176138"/>
              <a:gd name="connsiteY2" fmla="*/ 193040 h 193040"/>
              <a:gd name="connsiteX3" fmla="*/ 0 w 176138"/>
              <a:gd name="connsiteY3" fmla="*/ 193040 h 193040"/>
              <a:gd name="connsiteX0" fmla="*/ 0 w 176138"/>
              <a:gd name="connsiteY0" fmla="*/ 212090 h 212090"/>
              <a:gd name="connsiteX1" fmla="*/ 154744 w 176138"/>
              <a:gd name="connsiteY1" fmla="*/ 0 h 212090"/>
              <a:gd name="connsiteX2" fmla="*/ 176138 w 176138"/>
              <a:gd name="connsiteY2" fmla="*/ 212090 h 212090"/>
              <a:gd name="connsiteX3" fmla="*/ 0 w 176138"/>
              <a:gd name="connsiteY3" fmla="*/ 212090 h 212090"/>
              <a:gd name="connsiteX0" fmla="*/ 0 w 185663"/>
              <a:gd name="connsiteY0" fmla="*/ 212090 h 212090"/>
              <a:gd name="connsiteX1" fmla="*/ 164269 w 185663"/>
              <a:gd name="connsiteY1" fmla="*/ 0 h 212090"/>
              <a:gd name="connsiteX2" fmla="*/ 185663 w 185663"/>
              <a:gd name="connsiteY2" fmla="*/ 212090 h 212090"/>
              <a:gd name="connsiteX3" fmla="*/ 0 w 185663"/>
              <a:gd name="connsiteY3" fmla="*/ 212090 h 212090"/>
              <a:gd name="connsiteX0" fmla="*/ 0 w 185663"/>
              <a:gd name="connsiteY0" fmla="*/ 221615 h 221615"/>
              <a:gd name="connsiteX1" fmla="*/ 164269 w 185663"/>
              <a:gd name="connsiteY1" fmla="*/ 0 h 221615"/>
              <a:gd name="connsiteX2" fmla="*/ 185663 w 185663"/>
              <a:gd name="connsiteY2" fmla="*/ 221615 h 221615"/>
              <a:gd name="connsiteX3" fmla="*/ 0 w 185663"/>
              <a:gd name="connsiteY3" fmla="*/ 221615 h 221615"/>
            </a:gdLst>
            <a:ahLst/>
            <a:cxnLst>
              <a:cxn ang="0">
                <a:pos x="connsiteX0" y="connsiteY0"/>
              </a:cxn>
              <a:cxn ang="0">
                <a:pos x="connsiteX1" y="connsiteY1"/>
              </a:cxn>
              <a:cxn ang="0">
                <a:pos x="connsiteX2" y="connsiteY2"/>
              </a:cxn>
              <a:cxn ang="0">
                <a:pos x="connsiteX3" y="connsiteY3"/>
              </a:cxn>
            </a:cxnLst>
            <a:rect l="l" t="t" r="r" b="b"/>
            <a:pathLst>
              <a:path w="185663" h="221615">
                <a:moveTo>
                  <a:pt x="0" y="221615"/>
                </a:moveTo>
                <a:lnTo>
                  <a:pt x="164269" y="0"/>
                </a:lnTo>
                <a:lnTo>
                  <a:pt x="185663" y="221615"/>
                </a:lnTo>
                <a:lnTo>
                  <a:pt x="0" y="221615"/>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GB" sz="1600" dirty="0">
              <a:solidFill>
                <a:schemeClr val="tx1"/>
              </a:solidFill>
              <a:latin typeface="Lota Grotesque" panose="00000500000000000000" pitchFamily="50" charset="0"/>
              <a:cs typeface="Segoe UI" panose="020B0502040204020203" pitchFamily="34" charset="0"/>
            </a:endParaRPr>
          </a:p>
        </p:txBody>
      </p:sp>
      <p:sp>
        <p:nvSpPr>
          <p:cNvPr id="19" name="Rectangle 18">
            <a:extLst>
              <a:ext uri="{FF2B5EF4-FFF2-40B4-BE49-F238E27FC236}">
                <a16:creationId xmlns:a16="http://schemas.microsoft.com/office/drawing/2014/main" id="{A1242BAB-AD99-4228-A44E-12A0E8B31143}"/>
              </a:ext>
            </a:extLst>
          </p:cNvPr>
          <p:cNvSpPr/>
          <p:nvPr/>
        </p:nvSpPr>
        <p:spPr>
          <a:xfrm>
            <a:off x="3766819" y="1890064"/>
            <a:ext cx="1930896" cy="913007"/>
          </a:xfrm>
          <a:prstGeom prst="rect">
            <a:avLst/>
          </a:prstGeom>
          <a:noFill/>
        </p:spPr>
        <p:txBody>
          <a:bodyPr wrap="square" anchor="ctr">
            <a:spAutoFit/>
          </a:bodyPr>
          <a:lstStyle/>
          <a:p>
            <a:pPr algn="r"/>
            <a:r>
              <a:rPr lang="en-GB" sz="5333" kern="0" noProof="1">
                <a:solidFill>
                  <a:schemeClr val="accent1"/>
                </a:solidFill>
                <a:ea typeface="Microsoft Himalaya" panose="01010100010101010101" pitchFamily="2" charset="0"/>
                <a:cs typeface="Segoe UI" panose="020B0502040204020203" pitchFamily="34" charset="0"/>
              </a:rPr>
              <a:t>48</a:t>
            </a:r>
            <a:r>
              <a:rPr lang="en-GB" sz="2667" kern="0" noProof="1">
                <a:solidFill>
                  <a:schemeClr val="accent1"/>
                </a:solidFill>
                <a:ea typeface="Microsoft Himalaya" panose="01010100010101010101" pitchFamily="2" charset="0"/>
                <a:cs typeface="Segoe UI" panose="020B0502040204020203" pitchFamily="34" charset="0"/>
              </a:rPr>
              <a:t>%</a:t>
            </a:r>
          </a:p>
        </p:txBody>
      </p:sp>
      <p:graphicFrame>
        <p:nvGraphicFramePr>
          <p:cNvPr id="20" name="Table 12">
            <a:extLst>
              <a:ext uri="{FF2B5EF4-FFF2-40B4-BE49-F238E27FC236}">
                <a16:creationId xmlns:a16="http://schemas.microsoft.com/office/drawing/2014/main" id="{05F1F4B7-EFCE-43B8-9685-2FB907AB4BAB}"/>
              </a:ext>
            </a:extLst>
          </p:cNvPr>
          <p:cNvGraphicFramePr>
            <a:graphicFrameLocks noGrp="1"/>
          </p:cNvGraphicFramePr>
          <p:nvPr/>
        </p:nvGraphicFramePr>
        <p:xfrm>
          <a:off x="7889893" y="2814321"/>
          <a:ext cx="3198471" cy="2995095"/>
        </p:xfrm>
        <a:graphic>
          <a:graphicData uri="http://schemas.openxmlformats.org/drawingml/2006/table">
            <a:tbl>
              <a:tblPr firstRow="1" bandRow="1">
                <a:tableStyleId>{5C22544A-7EE6-4342-B048-85BDC9FD1C3A}</a:tableStyleId>
              </a:tblPr>
              <a:tblGrid>
                <a:gridCol w="1470471">
                  <a:extLst>
                    <a:ext uri="{9D8B030D-6E8A-4147-A177-3AD203B41FA5}">
                      <a16:colId xmlns:a16="http://schemas.microsoft.com/office/drawing/2014/main" val="2171167161"/>
                    </a:ext>
                  </a:extLst>
                </a:gridCol>
                <a:gridCol w="1728000">
                  <a:extLst>
                    <a:ext uri="{9D8B030D-6E8A-4147-A177-3AD203B41FA5}">
                      <a16:colId xmlns:a16="http://schemas.microsoft.com/office/drawing/2014/main" val="1640653158"/>
                    </a:ext>
                  </a:extLst>
                </a:gridCol>
              </a:tblGrid>
              <a:tr h="893273">
                <a:tc>
                  <a:txBody>
                    <a:bodyPr/>
                    <a:lstStyle/>
                    <a:p>
                      <a:pPr algn="r"/>
                      <a:r>
                        <a:rPr lang="en-US" sz="1900" b="0" dirty="0">
                          <a:solidFill>
                            <a:schemeClr val="tx1"/>
                          </a:solidFill>
                          <a:latin typeface="+mn-lt"/>
                        </a:rPr>
                        <a:t>18-34’s</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1">
                          <a:ln>
                            <a:noFill/>
                          </a:ln>
                          <a:solidFill>
                            <a:srgbClr val="E64417"/>
                          </a:solidFill>
                          <a:effectLst/>
                          <a:uLnTx/>
                          <a:uFillTx/>
                          <a:latin typeface="+mn-lt"/>
                          <a:ea typeface="Microsoft Himalaya" panose="01010100010101010101" pitchFamily="2" charset="0"/>
                          <a:cs typeface="Segoe UI" panose="020B0502040204020203" pitchFamily="34" charset="0"/>
                        </a:rPr>
                        <a:t>58</a:t>
                      </a:r>
                      <a:r>
                        <a:rPr kumimoji="0" lang="en-GB" sz="1600" b="0" i="0" u="none" strike="noStrike" kern="0" cap="none" spc="0" normalizeH="0" baseline="0" noProof="1">
                          <a:ln>
                            <a:noFill/>
                          </a:ln>
                          <a:solidFill>
                            <a:srgbClr val="E64417"/>
                          </a:solidFill>
                          <a:effectLst/>
                          <a:uLnTx/>
                          <a:uFillTx/>
                          <a:latin typeface="+mn-lt"/>
                          <a:ea typeface="Microsoft Himalaya" panose="01010100010101010101" pitchFamily="2" charset="0"/>
                          <a:cs typeface="Segoe UI" panose="020B0502040204020203" pitchFamily="34" charset="0"/>
                        </a:rPr>
                        <a:t>% (15%)</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1266850"/>
                  </a:ext>
                </a:extLst>
              </a:tr>
              <a:tr h="1050911">
                <a:tc>
                  <a:txBody>
                    <a:bodyPr/>
                    <a:lstStyle/>
                    <a:p>
                      <a:pPr algn="r"/>
                      <a:r>
                        <a:rPr lang="en-US" sz="1900" b="0" dirty="0">
                          <a:solidFill>
                            <a:schemeClr val="tx1"/>
                          </a:solidFill>
                          <a:latin typeface="+mn-lt"/>
                        </a:rPr>
                        <a:t>35-54’s</a:t>
                      </a:r>
                    </a:p>
                  </a:txBody>
                  <a:tcPr marL="121920" marR="12192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1">
                          <a:ln>
                            <a:noFill/>
                          </a:ln>
                          <a:solidFill>
                            <a:srgbClr val="E64417"/>
                          </a:solidFill>
                          <a:effectLst/>
                          <a:uLnTx/>
                          <a:uFillTx/>
                          <a:latin typeface="+mn-lt"/>
                          <a:ea typeface="Microsoft Himalaya" panose="01010100010101010101" pitchFamily="2" charset="0"/>
                          <a:cs typeface="Segoe UI" panose="020B0502040204020203" pitchFamily="34" charset="0"/>
                        </a:rPr>
                        <a:t>42</a:t>
                      </a:r>
                      <a:r>
                        <a:rPr kumimoji="0" lang="en-GB" sz="1600" b="0" i="0" u="none" strike="noStrike" kern="0" cap="none" spc="0" normalizeH="0" baseline="0" noProof="1">
                          <a:ln>
                            <a:noFill/>
                          </a:ln>
                          <a:solidFill>
                            <a:srgbClr val="E64417"/>
                          </a:solidFill>
                          <a:effectLst/>
                          <a:uLnTx/>
                          <a:uFillTx/>
                          <a:latin typeface="+mn-lt"/>
                          <a:ea typeface="Microsoft Himalaya" panose="01010100010101010101" pitchFamily="2" charset="0"/>
                          <a:cs typeface="Segoe UI" panose="020B0502040204020203" pitchFamily="34" charset="0"/>
                        </a:rPr>
                        <a:t>% (20%)</a:t>
                      </a:r>
                    </a:p>
                  </a:txBody>
                  <a:tcPr marL="121920" marR="12192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9593414"/>
                  </a:ext>
                </a:extLst>
              </a:tr>
              <a:tr h="1050911">
                <a:tc>
                  <a:txBody>
                    <a:bodyPr/>
                    <a:lstStyle/>
                    <a:p>
                      <a:pPr algn="r"/>
                      <a:r>
                        <a:rPr lang="en-US" sz="1900" b="0" dirty="0">
                          <a:solidFill>
                            <a:schemeClr val="tx1"/>
                          </a:solidFill>
                          <a:latin typeface="+mn-lt"/>
                        </a:rPr>
                        <a:t>55’s+</a:t>
                      </a:r>
                    </a:p>
                  </a:txBody>
                  <a:tcPr marL="121920" marR="12192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1">
                          <a:ln>
                            <a:noFill/>
                          </a:ln>
                          <a:solidFill>
                            <a:srgbClr val="E64417"/>
                          </a:solidFill>
                          <a:effectLst/>
                          <a:uLnTx/>
                          <a:uFillTx/>
                          <a:latin typeface="+mn-lt"/>
                          <a:ea typeface="Microsoft Himalaya" panose="01010100010101010101" pitchFamily="2" charset="0"/>
                          <a:cs typeface="Segoe UI" panose="020B0502040204020203" pitchFamily="34" charset="0"/>
                        </a:rPr>
                        <a:t>46</a:t>
                      </a:r>
                      <a:r>
                        <a:rPr kumimoji="0" lang="en-GB" sz="1600" b="0" i="0" u="none" strike="noStrike" kern="0" cap="none" spc="0" normalizeH="0" baseline="0" noProof="1">
                          <a:ln>
                            <a:noFill/>
                          </a:ln>
                          <a:solidFill>
                            <a:srgbClr val="E64417"/>
                          </a:solidFill>
                          <a:effectLst/>
                          <a:uLnTx/>
                          <a:uFillTx/>
                          <a:latin typeface="+mn-lt"/>
                          <a:ea typeface="Microsoft Himalaya" panose="01010100010101010101" pitchFamily="2" charset="0"/>
                          <a:cs typeface="Segoe UI" panose="020B0502040204020203" pitchFamily="34" charset="0"/>
                        </a:rPr>
                        <a:t>% (19%)</a:t>
                      </a:r>
                    </a:p>
                  </a:txBody>
                  <a:tcPr marL="121920" marR="12192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6074388"/>
                  </a:ext>
                </a:extLst>
              </a:tr>
            </a:tbl>
          </a:graphicData>
        </a:graphic>
      </p:graphicFrame>
      <p:sp>
        <p:nvSpPr>
          <p:cNvPr id="21" name="Rectangle 20">
            <a:extLst>
              <a:ext uri="{FF2B5EF4-FFF2-40B4-BE49-F238E27FC236}">
                <a16:creationId xmlns:a16="http://schemas.microsoft.com/office/drawing/2014/main" id="{8370C897-49DD-4289-BB2E-3C6DB9B0C2CA}"/>
              </a:ext>
            </a:extLst>
          </p:cNvPr>
          <p:cNvSpPr/>
          <p:nvPr/>
        </p:nvSpPr>
        <p:spPr>
          <a:xfrm>
            <a:off x="8379460" y="2378197"/>
            <a:ext cx="2072640" cy="420564"/>
          </a:xfrm>
          <a:prstGeom prst="rect">
            <a:avLst/>
          </a:prstGeom>
          <a:noFill/>
        </p:spPr>
        <p:txBody>
          <a:bodyPr wrap="square" anchor="ctr">
            <a:spAutoFit/>
          </a:bodyPr>
          <a:lstStyle/>
          <a:p>
            <a:pPr algn="r"/>
            <a:r>
              <a:rPr lang="en-GB" sz="2133" kern="0" noProof="1">
                <a:solidFill>
                  <a:schemeClr val="accent1"/>
                </a:solidFill>
                <a:latin typeface="Lota Grotesque Alt 1 Semi Bold" panose="00000700000000000000" pitchFamily="50" charset="0"/>
                <a:ea typeface="Microsoft Himalaya" panose="01010100010101010101" pitchFamily="2" charset="0"/>
                <a:cs typeface="Segoe UI" panose="020B0502040204020203" pitchFamily="34" charset="0"/>
              </a:rPr>
              <a:t>Agree </a:t>
            </a:r>
            <a:r>
              <a:rPr lang="en-GB" sz="1333" kern="0" noProof="1">
                <a:solidFill>
                  <a:schemeClr val="accent1"/>
                </a:solidFill>
                <a:latin typeface="Lota Grotesque Light" panose="00000400000000000000" pitchFamily="50" charset="0"/>
                <a:ea typeface="Microsoft Himalaya" panose="01010100010101010101" pitchFamily="2" charset="0"/>
                <a:cs typeface="Segoe UI" panose="020B0502040204020203" pitchFamily="34" charset="0"/>
              </a:rPr>
              <a:t>(Disagree)</a:t>
            </a:r>
          </a:p>
        </p:txBody>
      </p:sp>
      <p:sp>
        <p:nvSpPr>
          <p:cNvPr id="23" name="TextBox 22">
            <a:extLst>
              <a:ext uri="{FF2B5EF4-FFF2-40B4-BE49-F238E27FC236}">
                <a16:creationId xmlns:a16="http://schemas.microsoft.com/office/drawing/2014/main" id="{E63409C6-6460-4B34-BE7D-4EC6328439B2}"/>
              </a:ext>
            </a:extLst>
          </p:cNvPr>
          <p:cNvSpPr txBox="1"/>
          <p:nvPr/>
        </p:nvSpPr>
        <p:spPr>
          <a:xfrm>
            <a:off x="7808360" y="6315074"/>
            <a:ext cx="3751348"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spTree>
    <p:extLst>
      <p:ext uri="{BB962C8B-B14F-4D97-AF65-F5344CB8AC3E}">
        <p14:creationId xmlns:p14="http://schemas.microsoft.com/office/powerpoint/2010/main" val="162860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5B35-342E-4560-B08B-D14C4ED5793D}"/>
              </a:ext>
            </a:extLst>
          </p:cNvPr>
          <p:cNvSpPr>
            <a:spLocks noGrp="1"/>
          </p:cNvSpPr>
          <p:nvPr>
            <p:ph type="title"/>
          </p:nvPr>
        </p:nvSpPr>
        <p:spPr>
          <a:xfrm>
            <a:off x="485999" y="414000"/>
            <a:ext cx="9823861" cy="475686"/>
          </a:xfrm>
        </p:spPr>
        <p:txBody>
          <a:bodyPr/>
          <a:lstStyle/>
          <a:p>
            <a:r>
              <a:rPr lang="en-GB" dirty="0">
                <a:solidFill>
                  <a:srgbClr val="1B2A4D"/>
                </a:solidFill>
              </a:rPr>
              <a:t>With hospital appointments scoring highest on trust</a:t>
            </a:r>
            <a:endParaRPr lang="en-GB" dirty="0"/>
          </a:p>
        </p:txBody>
      </p:sp>
      <p:sp>
        <p:nvSpPr>
          <p:cNvPr id="4" name="Slide Number Placeholder 3">
            <a:extLst>
              <a:ext uri="{FF2B5EF4-FFF2-40B4-BE49-F238E27FC236}">
                <a16:creationId xmlns:a16="http://schemas.microsoft.com/office/drawing/2014/main" id="{8FF62719-9596-459B-9239-FF58B5A537F2}"/>
              </a:ext>
            </a:extLst>
          </p:cNvPr>
          <p:cNvSpPr>
            <a:spLocks noGrp="1"/>
          </p:cNvSpPr>
          <p:nvPr>
            <p:ph type="sldNum" sz="quarter" idx="15"/>
          </p:nvPr>
        </p:nvSpPr>
        <p:spPr/>
        <p:txBody>
          <a:bodyPr/>
          <a:lstStyle/>
          <a:p>
            <a:fld id="{3787542D-5C6B-4EB3-96EB-9B37C3D5D2F8}" type="slidenum">
              <a:rPr lang="en-GB" smtClean="0"/>
              <a:t>23</a:t>
            </a:fld>
            <a:endParaRPr lang="en-GB" dirty="0"/>
          </a:p>
        </p:txBody>
      </p:sp>
      <p:sp>
        <p:nvSpPr>
          <p:cNvPr id="6" name="Text Placeholder 5">
            <a:extLst>
              <a:ext uri="{FF2B5EF4-FFF2-40B4-BE49-F238E27FC236}">
                <a16:creationId xmlns:a16="http://schemas.microsoft.com/office/drawing/2014/main" id="{DF0D067B-719B-4019-A7B6-63236CCC99CC}"/>
              </a:ext>
            </a:extLst>
          </p:cNvPr>
          <p:cNvSpPr txBox="1">
            <a:spLocks noGrp="1"/>
          </p:cNvSpPr>
          <p:nvPr>
            <p:ph type="body" sz="quarter" idx="11"/>
          </p:nvPr>
        </p:nvSpPr>
        <p:spPr bwMode="white">
          <a:xfrm>
            <a:off x="485999" y="1778000"/>
            <a:ext cx="8861425" cy="258597"/>
          </a:xfrm>
          <a:prstGeom prst="rect">
            <a:avLst/>
          </a:prstGeom>
          <a:noFill/>
        </p:spPr>
        <p:txBody>
          <a:bodyPr wrap="square" rtlCol="0">
            <a:spAutoFit/>
          </a:bodyPr>
          <a:lstStyle/>
          <a:p>
            <a:pPr algn="l">
              <a:buClr>
                <a:srgbClr val="F28713"/>
              </a:buClr>
              <a:buSzPct val="150000"/>
            </a:pPr>
            <a:r>
              <a:rPr lang="en-GB" sz="1867" b="1" kern="0" noProof="1">
                <a:solidFill>
                  <a:srgbClr val="1B2A4D"/>
                </a:solidFill>
                <a:latin typeface="Lota Grotesque Alt 1 Semi Bold" panose="00000700000000000000" pitchFamily="50" charset="0"/>
                <a:ea typeface="Microsoft Himalaya" panose="01010100010101010101" pitchFamily="2" charset="0"/>
                <a:cs typeface="Segoe UI" panose="020B0502040204020203" pitchFamily="34" charset="0"/>
              </a:rPr>
              <a:t>Completely trust the mail I receive  </a:t>
            </a:r>
            <a:r>
              <a:rPr lang="en-GB" sz="1867" b="0" kern="0" noProof="1">
                <a:solidFill>
                  <a:schemeClr val="accent1"/>
                </a:solidFill>
                <a:latin typeface="Lota Grotesque Light" panose="00000400000000000000" pitchFamily="50" charset="0"/>
                <a:ea typeface="Microsoft Himalaya" panose="01010100010101010101" pitchFamily="2" charset="0"/>
                <a:cs typeface="Segoe UI" panose="020B0502040204020203" pitchFamily="34" charset="0"/>
              </a:rPr>
              <a:t>Agree or agree strongly (%)</a:t>
            </a:r>
          </a:p>
        </p:txBody>
      </p:sp>
      <p:graphicFrame>
        <p:nvGraphicFramePr>
          <p:cNvPr id="9" name="Chart 8">
            <a:extLst>
              <a:ext uri="{FF2B5EF4-FFF2-40B4-BE49-F238E27FC236}">
                <a16:creationId xmlns:a16="http://schemas.microsoft.com/office/drawing/2014/main" id="{416BC3CA-14C9-4211-8FCE-95C07E68F768}"/>
              </a:ext>
            </a:extLst>
          </p:cNvPr>
          <p:cNvGraphicFramePr/>
          <p:nvPr>
            <p:extLst>
              <p:ext uri="{D42A27DB-BD31-4B8C-83A1-F6EECF244321}">
                <p14:modId xmlns:p14="http://schemas.microsoft.com/office/powerpoint/2010/main" val="3095856797"/>
              </p:ext>
            </p:extLst>
          </p:nvPr>
        </p:nvGraphicFramePr>
        <p:xfrm>
          <a:off x="485999" y="2640330"/>
          <a:ext cx="9286613" cy="3498003"/>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descr="Macintosh HD:Users:arrantindall:Desktop:Screen Shot 2016-08-03 at 12.28.08.png">
            <a:extLst>
              <a:ext uri="{FF2B5EF4-FFF2-40B4-BE49-F238E27FC236}">
                <a16:creationId xmlns:a16="http://schemas.microsoft.com/office/drawing/2014/main" id="{571023A2-8213-4FF6-AE56-ABB7BA62B6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58196" y="2182882"/>
            <a:ext cx="1781520" cy="126063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CA2044D-1D27-4B25-B97F-C43AEEC46FDF}"/>
              </a:ext>
            </a:extLst>
          </p:cNvPr>
          <p:cNvSpPr txBox="1"/>
          <p:nvPr/>
        </p:nvSpPr>
        <p:spPr>
          <a:xfrm>
            <a:off x="8882416" y="6315074"/>
            <a:ext cx="2728632"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2022</a:t>
            </a:r>
          </a:p>
        </p:txBody>
      </p:sp>
      <p:pic>
        <p:nvPicPr>
          <p:cNvPr id="10" name="Picture 9" descr="Macintosh HD:Users:arrantindall:Desktop:Screen Shot 2016-08-03 at 12.29.19.png">
            <a:extLst>
              <a:ext uri="{FF2B5EF4-FFF2-40B4-BE49-F238E27FC236}">
                <a16:creationId xmlns:a16="http://schemas.microsoft.com/office/drawing/2014/main" id="{BED375C5-4257-4C8B-BA57-8C1C28B4E7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260291" y="3125632"/>
            <a:ext cx="1665009" cy="2359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0211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1AA6747B-D685-4297-86B7-25682D1FD82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0" b="150"/>
          <a:stretch>
            <a:fillRect/>
          </a:stretch>
        </p:blipFill>
        <p:spPr/>
      </p:pic>
      <p:sp>
        <p:nvSpPr>
          <p:cNvPr id="3" name="Slide Number Placeholder 2">
            <a:extLst>
              <a:ext uri="{FF2B5EF4-FFF2-40B4-BE49-F238E27FC236}">
                <a16:creationId xmlns:a16="http://schemas.microsoft.com/office/drawing/2014/main" id="{74789F5A-54F8-4A69-9D5A-5329395E7690}"/>
              </a:ext>
            </a:extLst>
          </p:cNvPr>
          <p:cNvSpPr>
            <a:spLocks noGrp="1"/>
          </p:cNvSpPr>
          <p:nvPr>
            <p:ph type="sldNum" sz="quarter" idx="16"/>
          </p:nvPr>
        </p:nvSpPr>
        <p:spPr/>
        <p:txBody>
          <a:bodyPr/>
          <a:lstStyle/>
          <a:p>
            <a:fld id="{3787542D-5C6B-4EB3-96EB-9B37C3D5D2F8}" type="slidenum">
              <a:rPr lang="en-GB" smtClean="0"/>
              <a:t>24</a:t>
            </a:fld>
            <a:endParaRPr lang="en-GB" dirty="0"/>
          </a:p>
        </p:txBody>
      </p:sp>
      <p:sp>
        <p:nvSpPr>
          <p:cNvPr id="4" name="Title 3">
            <a:extLst>
              <a:ext uri="{FF2B5EF4-FFF2-40B4-BE49-F238E27FC236}">
                <a16:creationId xmlns:a16="http://schemas.microsoft.com/office/drawing/2014/main" id="{6068D87C-E8E3-4E58-A096-92A279CE1A68}"/>
              </a:ext>
            </a:extLst>
          </p:cNvPr>
          <p:cNvSpPr>
            <a:spLocks noGrp="1"/>
          </p:cNvSpPr>
          <p:nvPr>
            <p:ph type="title"/>
          </p:nvPr>
        </p:nvSpPr>
        <p:spPr>
          <a:xfrm>
            <a:off x="486000" y="377055"/>
            <a:ext cx="5276625" cy="1050665"/>
          </a:xfrm>
        </p:spPr>
        <p:txBody>
          <a:bodyPr/>
          <a:lstStyle/>
          <a:p>
            <a:r>
              <a:rPr lang="en-GB" dirty="0">
                <a:solidFill>
                  <a:srgbClr val="1B2A4D"/>
                </a:solidFill>
              </a:rPr>
              <a:t>Mail is more trusted than digital</a:t>
            </a:r>
            <a:endParaRPr lang="en-GB" dirty="0"/>
          </a:p>
        </p:txBody>
      </p:sp>
      <p:graphicFrame>
        <p:nvGraphicFramePr>
          <p:cNvPr id="8" name="Content Placeholder 7">
            <a:extLst>
              <a:ext uri="{FF2B5EF4-FFF2-40B4-BE49-F238E27FC236}">
                <a16:creationId xmlns:a16="http://schemas.microsoft.com/office/drawing/2014/main" id="{75C31F31-15ED-48D3-9C0A-BE802682608A}"/>
              </a:ext>
            </a:extLst>
          </p:cNvPr>
          <p:cNvGraphicFramePr>
            <a:graphicFrameLocks noGrp="1"/>
          </p:cNvGraphicFramePr>
          <p:nvPr>
            <p:ph sz="quarter" idx="17"/>
            <p:extLst>
              <p:ext uri="{D42A27DB-BD31-4B8C-83A1-F6EECF244321}">
                <p14:modId xmlns:p14="http://schemas.microsoft.com/office/powerpoint/2010/main" val="2839397476"/>
              </p:ext>
            </p:extLst>
          </p:nvPr>
        </p:nvGraphicFramePr>
        <p:xfrm>
          <a:off x="69533" y="1686876"/>
          <a:ext cx="3050857" cy="4479925"/>
        </p:xfrm>
        <a:graphic>
          <a:graphicData uri="http://schemas.openxmlformats.org/drawingml/2006/chart">
            <c:chart xmlns:c="http://schemas.openxmlformats.org/drawingml/2006/chart" xmlns:r="http://schemas.openxmlformats.org/officeDocument/2006/relationships" r:id="rId3"/>
          </a:graphicData>
        </a:graphic>
      </p:graphicFrame>
      <p:sp>
        <p:nvSpPr>
          <p:cNvPr id="10" name="Graphic 88">
            <a:extLst>
              <a:ext uri="{FF2B5EF4-FFF2-40B4-BE49-F238E27FC236}">
                <a16:creationId xmlns:a16="http://schemas.microsoft.com/office/drawing/2014/main" id="{08BEB2D4-109A-4A65-B841-64B5D3E6FDEF}"/>
              </a:ext>
            </a:extLst>
          </p:cNvPr>
          <p:cNvSpPr>
            <a:spLocks noChangeAspect="1"/>
          </p:cNvSpPr>
          <p:nvPr/>
        </p:nvSpPr>
        <p:spPr>
          <a:xfrm>
            <a:off x="1182917" y="2976264"/>
            <a:ext cx="384000" cy="296295"/>
          </a:xfrm>
          <a:custGeom>
            <a:avLst/>
            <a:gdLst>
              <a:gd name="connsiteX0" fmla="*/ 2486025 w 2571750"/>
              <a:gd name="connsiteY0" fmla="*/ 0 h 2057400"/>
              <a:gd name="connsiteX1" fmla="*/ 85725 w 2571750"/>
              <a:gd name="connsiteY1" fmla="*/ 0 h 2057400"/>
              <a:gd name="connsiteX2" fmla="*/ 0 w 2571750"/>
              <a:gd name="connsiteY2" fmla="*/ 85725 h 2057400"/>
              <a:gd name="connsiteX3" fmla="*/ 0 w 2571750"/>
              <a:gd name="connsiteY3" fmla="*/ 1971675 h 2057400"/>
              <a:gd name="connsiteX4" fmla="*/ 85725 w 2571750"/>
              <a:gd name="connsiteY4" fmla="*/ 2057400 h 2057400"/>
              <a:gd name="connsiteX5" fmla="*/ 2486025 w 2571750"/>
              <a:gd name="connsiteY5" fmla="*/ 2057400 h 2057400"/>
              <a:gd name="connsiteX6" fmla="*/ 2571750 w 2571750"/>
              <a:gd name="connsiteY6" fmla="*/ 1971675 h 2057400"/>
              <a:gd name="connsiteX7" fmla="*/ 2571750 w 2571750"/>
              <a:gd name="connsiteY7" fmla="*/ 85725 h 2057400"/>
              <a:gd name="connsiteX8" fmla="*/ 2486025 w 2571750"/>
              <a:gd name="connsiteY8" fmla="*/ 0 h 2057400"/>
              <a:gd name="connsiteX9" fmla="*/ 2254551 w 2571750"/>
              <a:gd name="connsiteY9" fmla="*/ 171450 h 2057400"/>
              <a:gd name="connsiteX10" fmla="*/ 1285875 w 2571750"/>
              <a:gd name="connsiteY10" fmla="*/ 1001534 h 2057400"/>
              <a:gd name="connsiteX11" fmla="*/ 317199 w 2571750"/>
              <a:gd name="connsiteY11" fmla="*/ 171450 h 2057400"/>
              <a:gd name="connsiteX12" fmla="*/ 171450 w 2571750"/>
              <a:gd name="connsiteY12" fmla="*/ 1885950 h 2057400"/>
              <a:gd name="connsiteX13" fmla="*/ 171450 w 2571750"/>
              <a:gd name="connsiteY13" fmla="*/ 272076 h 2057400"/>
              <a:gd name="connsiteX14" fmla="*/ 1230078 w 2571750"/>
              <a:gd name="connsiteY14" fmla="*/ 1179472 h 2057400"/>
              <a:gd name="connsiteX15" fmla="*/ 1341504 w 2571750"/>
              <a:gd name="connsiteY15" fmla="*/ 1179472 h 2057400"/>
              <a:gd name="connsiteX16" fmla="*/ 2400300 w 2571750"/>
              <a:gd name="connsiteY16" fmla="*/ 272076 h 2057400"/>
              <a:gd name="connsiteX17" fmla="*/ 2400300 w 2571750"/>
              <a:gd name="connsiteY17" fmla="*/ 188595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0" h="2057400">
                <a:moveTo>
                  <a:pt x="2486025" y="0"/>
                </a:moveTo>
                <a:lnTo>
                  <a:pt x="85725" y="0"/>
                </a:lnTo>
                <a:cubicBezTo>
                  <a:pt x="38384" y="0"/>
                  <a:pt x="0" y="38384"/>
                  <a:pt x="0" y="85725"/>
                </a:cubicBezTo>
                <a:lnTo>
                  <a:pt x="0" y="1971675"/>
                </a:lnTo>
                <a:cubicBezTo>
                  <a:pt x="0" y="2019016"/>
                  <a:pt x="38384" y="2057400"/>
                  <a:pt x="85725" y="2057400"/>
                </a:cubicBezTo>
                <a:lnTo>
                  <a:pt x="2486025" y="2057400"/>
                </a:lnTo>
                <a:cubicBezTo>
                  <a:pt x="2533366" y="2057400"/>
                  <a:pt x="2571750" y="2019016"/>
                  <a:pt x="2571750" y="1971675"/>
                </a:cubicBezTo>
                <a:lnTo>
                  <a:pt x="2571750" y="85725"/>
                </a:lnTo>
                <a:cubicBezTo>
                  <a:pt x="2571750" y="38384"/>
                  <a:pt x="2533366" y="0"/>
                  <a:pt x="2486025" y="0"/>
                </a:cubicBezTo>
                <a:close/>
                <a:moveTo>
                  <a:pt x="2254551" y="171450"/>
                </a:moveTo>
                <a:lnTo>
                  <a:pt x="1285875" y="1001534"/>
                </a:lnTo>
                <a:lnTo>
                  <a:pt x="317199" y="171450"/>
                </a:lnTo>
                <a:close/>
                <a:moveTo>
                  <a:pt x="171450" y="1885950"/>
                </a:moveTo>
                <a:lnTo>
                  <a:pt x="171450" y="272076"/>
                </a:lnTo>
                <a:lnTo>
                  <a:pt x="1230078" y="1179472"/>
                </a:lnTo>
                <a:cubicBezTo>
                  <a:pt x="1262142" y="1206931"/>
                  <a:pt x="1309441" y="1206931"/>
                  <a:pt x="1341504" y="1179472"/>
                </a:cubicBezTo>
                <a:lnTo>
                  <a:pt x="2400300" y="272076"/>
                </a:lnTo>
                <a:lnTo>
                  <a:pt x="2400300" y="1885950"/>
                </a:lnTo>
                <a:close/>
              </a:path>
            </a:pathLst>
          </a:custGeom>
          <a:solidFill>
            <a:schemeClr val="bg1"/>
          </a:solidFill>
          <a:ln w="10716" cap="flat">
            <a:noFill/>
            <a:prstDash val="solid"/>
            <a:miter/>
          </a:ln>
        </p:spPr>
        <p:txBody>
          <a:bodyPr rtlCol="0" anchor="ctr"/>
          <a:lstStyle/>
          <a:p>
            <a:endParaRPr lang="en-US" sz="2400" dirty="0"/>
          </a:p>
        </p:txBody>
      </p:sp>
      <p:grpSp>
        <p:nvGrpSpPr>
          <p:cNvPr id="11" name="Group 10">
            <a:extLst>
              <a:ext uri="{FF2B5EF4-FFF2-40B4-BE49-F238E27FC236}">
                <a16:creationId xmlns:a16="http://schemas.microsoft.com/office/drawing/2014/main" id="{983B6890-9493-4F32-863F-58F9647AACB2}"/>
              </a:ext>
            </a:extLst>
          </p:cNvPr>
          <p:cNvGrpSpPr>
            <a:grpSpLocks noChangeAspect="1"/>
          </p:cNvGrpSpPr>
          <p:nvPr/>
        </p:nvGrpSpPr>
        <p:grpSpPr>
          <a:xfrm>
            <a:off x="1223237" y="5602918"/>
            <a:ext cx="306561" cy="316800"/>
            <a:chOff x="3371850" y="1285875"/>
            <a:chExt cx="2400300" cy="2571750"/>
          </a:xfrm>
          <a:solidFill>
            <a:schemeClr val="bg1"/>
          </a:solidFill>
        </p:grpSpPr>
        <p:sp>
          <p:nvSpPr>
            <p:cNvPr id="12" name="Graphic 86">
              <a:extLst>
                <a:ext uri="{FF2B5EF4-FFF2-40B4-BE49-F238E27FC236}">
                  <a16:creationId xmlns:a16="http://schemas.microsoft.com/office/drawing/2014/main" id="{2B4D688D-F774-45D2-BF80-F517EF7ED362}"/>
                </a:ext>
              </a:extLst>
            </p:cNvPr>
            <p:cNvSpPr/>
            <p:nvPr/>
          </p:nvSpPr>
          <p:spPr>
            <a:xfrm>
              <a:off x="3371850" y="1285875"/>
              <a:ext cx="2400300" cy="2571750"/>
            </a:xfrm>
            <a:custGeom>
              <a:avLst/>
              <a:gdLst>
                <a:gd name="connsiteX0" fmla="*/ 1971675 w 2400300"/>
                <a:gd name="connsiteY0" fmla="*/ 0 h 2571750"/>
                <a:gd name="connsiteX1" fmla="*/ 428625 w 2400300"/>
                <a:gd name="connsiteY1" fmla="*/ 0 h 2571750"/>
                <a:gd name="connsiteX2" fmla="*/ 0 w 2400300"/>
                <a:gd name="connsiteY2" fmla="*/ 428625 h 2571750"/>
                <a:gd name="connsiteX3" fmla="*/ 0 w 2400300"/>
                <a:gd name="connsiteY3" fmla="*/ 1628775 h 2571750"/>
                <a:gd name="connsiteX4" fmla="*/ 428625 w 2400300"/>
                <a:gd name="connsiteY4" fmla="*/ 2057400 h 2571750"/>
                <a:gd name="connsiteX5" fmla="*/ 857250 w 2400300"/>
                <a:gd name="connsiteY5" fmla="*/ 2057400 h 2571750"/>
                <a:gd name="connsiteX6" fmla="*/ 857250 w 2400300"/>
                <a:gd name="connsiteY6" fmla="*/ 2400300 h 2571750"/>
                <a:gd name="connsiteX7" fmla="*/ 662150 w 2400300"/>
                <a:gd name="connsiteY7" fmla="*/ 2400300 h 2571750"/>
                <a:gd name="connsiteX8" fmla="*/ 576425 w 2400300"/>
                <a:gd name="connsiteY8" fmla="*/ 2486025 h 2571750"/>
                <a:gd name="connsiteX9" fmla="*/ 662150 w 2400300"/>
                <a:gd name="connsiteY9" fmla="*/ 2571750 h 2571750"/>
                <a:gd name="connsiteX10" fmla="*/ 1738150 w 2400300"/>
                <a:gd name="connsiteY10" fmla="*/ 2571750 h 2571750"/>
                <a:gd name="connsiteX11" fmla="*/ 1823875 w 2400300"/>
                <a:gd name="connsiteY11" fmla="*/ 2486025 h 2571750"/>
                <a:gd name="connsiteX12" fmla="*/ 1738150 w 2400300"/>
                <a:gd name="connsiteY12" fmla="*/ 2400300 h 2571750"/>
                <a:gd name="connsiteX13" fmla="*/ 1543050 w 2400300"/>
                <a:gd name="connsiteY13" fmla="*/ 2400300 h 2571750"/>
                <a:gd name="connsiteX14" fmla="*/ 1543050 w 2400300"/>
                <a:gd name="connsiteY14" fmla="*/ 2057400 h 2571750"/>
                <a:gd name="connsiteX15" fmla="*/ 1971675 w 2400300"/>
                <a:gd name="connsiteY15" fmla="*/ 2057400 h 2571750"/>
                <a:gd name="connsiteX16" fmla="*/ 2400300 w 2400300"/>
                <a:gd name="connsiteY16" fmla="*/ 1628775 h 2571750"/>
                <a:gd name="connsiteX17" fmla="*/ 2400300 w 2400300"/>
                <a:gd name="connsiteY17" fmla="*/ 428625 h 2571750"/>
                <a:gd name="connsiteX18" fmla="*/ 1971675 w 2400300"/>
                <a:gd name="connsiteY18" fmla="*/ 0 h 2571750"/>
                <a:gd name="connsiteX19" fmla="*/ 428625 w 2400300"/>
                <a:gd name="connsiteY19" fmla="*/ 171450 h 2571750"/>
                <a:gd name="connsiteX20" fmla="*/ 1971675 w 2400300"/>
                <a:gd name="connsiteY20" fmla="*/ 171450 h 2571750"/>
                <a:gd name="connsiteX21" fmla="*/ 2228850 w 2400300"/>
                <a:gd name="connsiteY21" fmla="*/ 428625 h 2571750"/>
                <a:gd name="connsiteX22" fmla="*/ 2228850 w 2400300"/>
                <a:gd name="connsiteY22" fmla="*/ 1371600 h 2571750"/>
                <a:gd name="connsiteX23" fmla="*/ 171450 w 2400300"/>
                <a:gd name="connsiteY23" fmla="*/ 1371600 h 2571750"/>
                <a:gd name="connsiteX24" fmla="*/ 171450 w 2400300"/>
                <a:gd name="connsiteY24" fmla="*/ 428625 h 2571750"/>
                <a:gd name="connsiteX25" fmla="*/ 428625 w 2400300"/>
                <a:gd name="connsiteY25" fmla="*/ 171450 h 2571750"/>
                <a:gd name="connsiteX26" fmla="*/ 1371600 w 2400300"/>
                <a:gd name="connsiteY26" fmla="*/ 2400300 h 2571750"/>
                <a:gd name="connsiteX27" fmla="*/ 1028700 w 2400300"/>
                <a:gd name="connsiteY27" fmla="*/ 2400300 h 2571750"/>
                <a:gd name="connsiteX28" fmla="*/ 1028700 w 2400300"/>
                <a:gd name="connsiteY28" fmla="*/ 2057400 h 2571750"/>
                <a:gd name="connsiteX29" fmla="*/ 1371600 w 2400300"/>
                <a:gd name="connsiteY29" fmla="*/ 2057400 h 2571750"/>
                <a:gd name="connsiteX30" fmla="*/ 1971675 w 2400300"/>
                <a:gd name="connsiteY30" fmla="*/ 1885950 h 2571750"/>
                <a:gd name="connsiteX31" fmla="*/ 428625 w 2400300"/>
                <a:gd name="connsiteY31" fmla="*/ 1885950 h 2571750"/>
                <a:gd name="connsiteX32" fmla="*/ 171450 w 2400300"/>
                <a:gd name="connsiteY32" fmla="*/ 1628775 h 2571750"/>
                <a:gd name="connsiteX33" fmla="*/ 171450 w 2400300"/>
                <a:gd name="connsiteY33" fmla="*/ 1543050 h 2571750"/>
                <a:gd name="connsiteX34" fmla="*/ 2228850 w 2400300"/>
                <a:gd name="connsiteY34" fmla="*/ 1543050 h 2571750"/>
                <a:gd name="connsiteX35" fmla="*/ 2228850 w 2400300"/>
                <a:gd name="connsiteY35" fmla="*/ 1628775 h 2571750"/>
                <a:gd name="connsiteX36" fmla="*/ 1971675 w 2400300"/>
                <a:gd name="connsiteY36" fmla="*/ 18859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00300" h="2571750">
                  <a:moveTo>
                    <a:pt x="1971675" y="0"/>
                  </a:moveTo>
                  <a:lnTo>
                    <a:pt x="428625" y="0"/>
                  </a:lnTo>
                  <a:cubicBezTo>
                    <a:pt x="192002" y="293"/>
                    <a:pt x="293" y="192002"/>
                    <a:pt x="0" y="428625"/>
                  </a:cubicBezTo>
                  <a:lnTo>
                    <a:pt x="0" y="1628775"/>
                  </a:lnTo>
                  <a:cubicBezTo>
                    <a:pt x="293" y="1865398"/>
                    <a:pt x="192002" y="2057107"/>
                    <a:pt x="428625" y="2057400"/>
                  </a:cubicBezTo>
                  <a:lnTo>
                    <a:pt x="857250" y="2057400"/>
                  </a:lnTo>
                  <a:lnTo>
                    <a:pt x="857250" y="2400300"/>
                  </a:lnTo>
                  <a:lnTo>
                    <a:pt x="662150" y="2400300"/>
                  </a:lnTo>
                  <a:cubicBezTo>
                    <a:pt x="614809" y="2400300"/>
                    <a:pt x="576425" y="2438684"/>
                    <a:pt x="576425" y="2486025"/>
                  </a:cubicBezTo>
                  <a:cubicBezTo>
                    <a:pt x="576425" y="2533366"/>
                    <a:pt x="614809" y="2571750"/>
                    <a:pt x="662150" y="2571750"/>
                  </a:cubicBezTo>
                  <a:lnTo>
                    <a:pt x="1738150" y="2571750"/>
                  </a:lnTo>
                  <a:cubicBezTo>
                    <a:pt x="1785491" y="2571750"/>
                    <a:pt x="1823875" y="2533366"/>
                    <a:pt x="1823875" y="2486025"/>
                  </a:cubicBezTo>
                  <a:cubicBezTo>
                    <a:pt x="1823875" y="2438684"/>
                    <a:pt x="1785491" y="2400300"/>
                    <a:pt x="1738150" y="2400300"/>
                  </a:cubicBezTo>
                  <a:lnTo>
                    <a:pt x="1543050" y="2400300"/>
                  </a:lnTo>
                  <a:lnTo>
                    <a:pt x="1543050" y="2057400"/>
                  </a:lnTo>
                  <a:lnTo>
                    <a:pt x="1971675" y="2057400"/>
                  </a:lnTo>
                  <a:cubicBezTo>
                    <a:pt x="2208298" y="2057107"/>
                    <a:pt x="2400007" y="1865398"/>
                    <a:pt x="2400300" y="1628775"/>
                  </a:cubicBezTo>
                  <a:lnTo>
                    <a:pt x="2400300" y="428625"/>
                  </a:lnTo>
                  <a:cubicBezTo>
                    <a:pt x="2400007" y="192002"/>
                    <a:pt x="2208298" y="293"/>
                    <a:pt x="1971675" y="0"/>
                  </a:cubicBezTo>
                  <a:close/>
                  <a:moveTo>
                    <a:pt x="428625" y="171450"/>
                  </a:moveTo>
                  <a:lnTo>
                    <a:pt x="1971675" y="171450"/>
                  </a:lnTo>
                  <a:cubicBezTo>
                    <a:pt x="2113699" y="171450"/>
                    <a:pt x="2228850" y="286601"/>
                    <a:pt x="2228850" y="428625"/>
                  </a:cubicBezTo>
                  <a:lnTo>
                    <a:pt x="2228850" y="1371600"/>
                  </a:lnTo>
                  <a:lnTo>
                    <a:pt x="171450" y="1371600"/>
                  </a:lnTo>
                  <a:lnTo>
                    <a:pt x="171450" y="428625"/>
                  </a:lnTo>
                  <a:cubicBezTo>
                    <a:pt x="171450" y="286601"/>
                    <a:pt x="286601" y="171450"/>
                    <a:pt x="428625" y="171450"/>
                  </a:cubicBezTo>
                  <a:close/>
                  <a:moveTo>
                    <a:pt x="1371600" y="2400300"/>
                  </a:moveTo>
                  <a:lnTo>
                    <a:pt x="1028700" y="2400300"/>
                  </a:lnTo>
                  <a:lnTo>
                    <a:pt x="1028700" y="2057400"/>
                  </a:lnTo>
                  <a:lnTo>
                    <a:pt x="1371600" y="2057400"/>
                  </a:lnTo>
                  <a:close/>
                  <a:moveTo>
                    <a:pt x="1971675" y="1885950"/>
                  </a:moveTo>
                  <a:lnTo>
                    <a:pt x="428625" y="1885950"/>
                  </a:lnTo>
                  <a:cubicBezTo>
                    <a:pt x="286601" y="1885950"/>
                    <a:pt x="171450" y="1770799"/>
                    <a:pt x="171450" y="1628775"/>
                  </a:cubicBezTo>
                  <a:lnTo>
                    <a:pt x="171450" y="1543050"/>
                  </a:lnTo>
                  <a:lnTo>
                    <a:pt x="2228850" y="1543050"/>
                  </a:lnTo>
                  <a:lnTo>
                    <a:pt x="2228850" y="1628775"/>
                  </a:lnTo>
                  <a:cubicBezTo>
                    <a:pt x="2228850" y="1770799"/>
                    <a:pt x="2113699" y="1885950"/>
                    <a:pt x="1971675" y="1885950"/>
                  </a:cubicBezTo>
                  <a:close/>
                </a:path>
              </a:pathLst>
            </a:custGeom>
            <a:grpFill/>
            <a:ln w="10716" cap="flat">
              <a:noFill/>
              <a:prstDash val="solid"/>
              <a:miter/>
            </a:ln>
          </p:spPr>
          <p:txBody>
            <a:bodyPr rtlCol="0" anchor="ctr"/>
            <a:lstStyle/>
            <a:p>
              <a:endParaRPr lang="en-US" sz="2400" dirty="0"/>
            </a:p>
          </p:txBody>
        </p:sp>
        <p:sp>
          <p:nvSpPr>
            <p:cNvPr id="13" name="Graphic 86">
              <a:extLst>
                <a:ext uri="{FF2B5EF4-FFF2-40B4-BE49-F238E27FC236}">
                  <a16:creationId xmlns:a16="http://schemas.microsoft.com/office/drawing/2014/main" id="{C81CFE5C-0822-4707-A7DD-B6BB947E42A1}"/>
                </a:ext>
              </a:extLst>
            </p:cNvPr>
            <p:cNvSpPr/>
            <p:nvPr/>
          </p:nvSpPr>
          <p:spPr>
            <a:xfrm>
              <a:off x="4483344" y="2914650"/>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66"/>
                    <a:pt x="133066" y="171450"/>
                    <a:pt x="85725" y="171450"/>
                  </a:cubicBezTo>
                  <a:cubicBezTo>
                    <a:pt x="38384" y="171450"/>
                    <a:pt x="0" y="133066"/>
                    <a:pt x="0" y="85725"/>
                  </a:cubicBezTo>
                  <a:cubicBezTo>
                    <a:pt x="0" y="38384"/>
                    <a:pt x="38384" y="0"/>
                    <a:pt x="85725" y="0"/>
                  </a:cubicBezTo>
                  <a:cubicBezTo>
                    <a:pt x="133066" y="0"/>
                    <a:pt x="171450" y="38384"/>
                    <a:pt x="171450" y="85725"/>
                  </a:cubicBezTo>
                  <a:close/>
                </a:path>
              </a:pathLst>
            </a:custGeom>
            <a:grpFill/>
            <a:ln w="10716" cap="flat">
              <a:noFill/>
              <a:prstDash val="solid"/>
              <a:miter/>
            </a:ln>
          </p:spPr>
          <p:txBody>
            <a:bodyPr rtlCol="0" anchor="ctr"/>
            <a:lstStyle/>
            <a:p>
              <a:endParaRPr lang="en-US" sz="2400" dirty="0"/>
            </a:p>
          </p:txBody>
        </p:sp>
      </p:grpSp>
      <p:sp>
        <p:nvSpPr>
          <p:cNvPr id="14" name="TextBox 13">
            <a:extLst>
              <a:ext uri="{FF2B5EF4-FFF2-40B4-BE49-F238E27FC236}">
                <a16:creationId xmlns:a16="http://schemas.microsoft.com/office/drawing/2014/main" id="{98342DE1-9E5E-465F-9947-E573406F58B1}"/>
              </a:ext>
            </a:extLst>
          </p:cNvPr>
          <p:cNvSpPr txBox="1"/>
          <p:nvPr/>
        </p:nvSpPr>
        <p:spPr>
          <a:xfrm>
            <a:off x="1274209" y="4568478"/>
            <a:ext cx="585417" cy="307777"/>
          </a:xfrm>
          <a:prstGeom prst="rect">
            <a:avLst/>
          </a:prstGeom>
          <a:noFill/>
        </p:spPr>
        <p:txBody>
          <a:bodyPr wrap="none" rtlCol="0">
            <a:spAutoFit/>
          </a:bodyPr>
          <a:lstStyle/>
          <a:p>
            <a:r>
              <a:rPr lang="en-GB" sz="1400" dirty="0">
                <a:solidFill>
                  <a:schemeClr val="bg1"/>
                </a:solidFill>
              </a:rPr>
              <a:t>Same</a:t>
            </a:r>
          </a:p>
        </p:txBody>
      </p:sp>
      <p:graphicFrame>
        <p:nvGraphicFramePr>
          <p:cNvPr id="15" name="Content Placeholder 7">
            <a:extLst>
              <a:ext uri="{FF2B5EF4-FFF2-40B4-BE49-F238E27FC236}">
                <a16:creationId xmlns:a16="http://schemas.microsoft.com/office/drawing/2014/main" id="{ED0EF5B6-DABB-4919-BE89-9207A726832A}"/>
              </a:ext>
            </a:extLst>
          </p:cNvPr>
          <p:cNvGraphicFramePr>
            <a:graphicFrameLocks/>
          </p:cNvGraphicFramePr>
          <p:nvPr>
            <p:extLst>
              <p:ext uri="{D42A27DB-BD31-4B8C-83A1-F6EECF244321}">
                <p14:modId xmlns:p14="http://schemas.microsoft.com/office/powerpoint/2010/main" val="3638299254"/>
              </p:ext>
            </p:extLst>
          </p:nvPr>
        </p:nvGraphicFramePr>
        <p:xfrm>
          <a:off x="2587943" y="1679256"/>
          <a:ext cx="3050857" cy="4479925"/>
        </p:xfrm>
        <a:graphic>
          <a:graphicData uri="http://schemas.openxmlformats.org/drawingml/2006/chart">
            <c:chart xmlns:c="http://schemas.openxmlformats.org/drawingml/2006/chart" xmlns:r="http://schemas.openxmlformats.org/officeDocument/2006/relationships" r:id="rId4"/>
          </a:graphicData>
        </a:graphic>
      </p:graphicFrame>
      <p:sp>
        <p:nvSpPr>
          <p:cNvPr id="16" name="Graphic 88">
            <a:extLst>
              <a:ext uri="{FF2B5EF4-FFF2-40B4-BE49-F238E27FC236}">
                <a16:creationId xmlns:a16="http://schemas.microsoft.com/office/drawing/2014/main" id="{E0146FA8-C319-42E8-8E16-4A8DE1A43889}"/>
              </a:ext>
            </a:extLst>
          </p:cNvPr>
          <p:cNvSpPr>
            <a:spLocks noChangeAspect="1"/>
          </p:cNvSpPr>
          <p:nvPr/>
        </p:nvSpPr>
        <p:spPr>
          <a:xfrm>
            <a:off x="3644334" y="2562394"/>
            <a:ext cx="384000" cy="296295"/>
          </a:xfrm>
          <a:custGeom>
            <a:avLst/>
            <a:gdLst>
              <a:gd name="connsiteX0" fmla="*/ 2486025 w 2571750"/>
              <a:gd name="connsiteY0" fmla="*/ 0 h 2057400"/>
              <a:gd name="connsiteX1" fmla="*/ 85725 w 2571750"/>
              <a:gd name="connsiteY1" fmla="*/ 0 h 2057400"/>
              <a:gd name="connsiteX2" fmla="*/ 0 w 2571750"/>
              <a:gd name="connsiteY2" fmla="*/ 85725 h 2057400"/>
              <a:gd name="connsiteX3" fmla="*/ 0 w 2571750"/>
              <a:gd name="connsiteY3" fmla="*/ 1971675 h 2057400"/>
              <a:gd name="connsiteX4" fmla="*/ 85725 w 2571750"/>
              <a:gd name="connsiteY4" fmla="*/ 2057400 h 2057400"/>
              <a:gd name="connsiteX5" fmla="*/ 2486025 w 2571750"/>
              <a:gd name="connsiteY5" fmla="*/ 2057400 h 2057400"/>
              <a:gd name="connsiteX6" fmla="*/ 2571750 w 2571750"/>
              <a:gd name="connsiteY6" fmla="*/ 1971675 h 2057400"/>
              <a:gd name="connsiteX7" fmla="*/ 2571750 w 2571750"/>
              <a:gd name="connsiteY7" fmla="*/ 85725 h 2057400"/>
              <a:gd name="connsiteX8" fmla="*/ 2486025 w 2571750"/>
              <a:gd name="connsiteY8" fmla="*/ 0 h 2057400"/>
              <a:gd name="connsiteX9" fmla="*/ 2254551 w 2571750"/>
              <a:gd name="connsiteY9" fmla="*/ 171450 h 2057400"/>
              <a:gd name="connsiteX10" fmla="*/ 1285875 w 2571750"/>
              <a:gd name="connsiteY10" fmla="*/ 1001534 h 2057400"/>
              <a:gd name="connsiteX11" fmla="*/ 317199 w 2571750"/>
              <a:gd name="connsiteY11" fmla="*/ 171450 h 2057400"/>
              <a:gd name="connsiteX12" fmla="*/ 171450 w 2571750"/>
              <a:gd name="connsiteY12" fmla="*/ 1885950 h 2057400"/>
              <a:gd name="connsiteX13" fmla="*/ 171450 w 2571750"/>
              <a:gd name="connsiteY13" fmla="*/ 272076 h 2057400"/>
              <a:gd name="connsiteX14" fmla="*/ 1230078 w 2571750"/>
              <a:gd name="connsiteY14" fmla="*/ 1179472 h 2057400"/>
              <a:gd name="connsiteX15" fmla="*/ 1341504 w 2571750"/>
              <a:gd name="connsiteY15" fmla="*/ 1179472 h 2057400"/>
              <a:gd name="connsiteX16" fmla="*/ 2400300 w 2571750"/>
              <a:gd name="connsiteY16" fmla="*/ 272076 h 2057400"/>
              <a:gd name="connsiteX17" fmla="*/ 2400300 w 2571750"/>
              <a:gd name="connsiteY17" fmla="*/ 188595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0" h="2057400">
                <a:moveTo>
                  <a:pt x="2486025" y="0"/>
                </a:moveTo>
                <a:lnTo>
                  <a:pt x="85725" y="0"/>
                </a:lnTo>
                <a:cubicBezTo>
                  <a:pt x="38384" y="0"/>
                  <a:pt x="0" y="38384"/>
                  <a:pt x="0" y="85725"/>
                </a:cubicBezTo>
                <a:lnTo>
                  <a:pt x="0" y="1971675"/>
                </a:lnTo>
                <a:cubicBezTo>
                  <a:pt x="0" y="2019016"/>
                  <a:pt x="38384" y="2057400"/>
                  <a:pt x="85725" y="2057400"/>
                </a:cubicBezTo>
                <a:lnTo>
                  <a:pt x="2486025" y="2057400"/>
                </a:lnTo>
                <a:cubicBezTo>
                  <a:pt x="2533366" y="2057400"/>
                  <a:pt x="2571750" y="2019016"/>
                  <a:pt x="2571750" y="1971675"/>
                </a:cubicBezTo>
                <a:lnTo>
                  <a:pt x="2571750" y="85725"/>
                </a:lnTo>
                <a:cubicBezTo>
                  <a:pt x="2571750" y="38384"/>
                  <a:pt x="2533366" y="0"/>
                  <a:pt x="2486025" y="0"/>
                </a:cubicBezTo>
                <a:close/>
                <a:moveTo>
                  <a:pt x="2254551" y="171450"/>
                </a:moveTo>
                <a:lnTo>
                  <a:pt x="1285875" y="1001534"/>
                </a:lnTo>
                <a:lnTo>
                  <a:pt x="317199" y="171450"/>
                </a:lnTo>
                <a:close/>
                <a:moveTo>
                  <a:pt x="171450" y="1885950"/>
                </a:moveTo>
                <a:lnTo>
                  <a:pt x="171450" y="272076"/>
                </a:lnTo>
                <a:lnTo>
                  <a:pt x="1230078" y="1179472"/>
                </a:lnTo>
                <a:cubicBezTo>
                  <a:pt x="1262142" y="1206931"/>
                  <a:pt x="1309441" y="1206931"/>
                  <a:pt x="1341504" y="1179472"/>
                </a:cubicBezTo>
                <a:lnTo>
                  <a:pt x="2400300" y="272076"/>
                </a:lnTo>
                <a:lnTo>
                  <a:pt x="2400300" y="1885950"/>
                </a:lnTo>
                <a:close/>
              </a:path>
            </a:pathLst>
          </a:custGeom>
          <a:solidFill>
            <a:schemeClr val="bg1"/>
          </a:solidFill>
          <a:ln w="10716" cap="flat">
            <a:noFill/>
            <a:prstDash val="solid"/>
            <a:miter/>
          </a:ln>
        </p:spPr>
        <p:txBody>
          <a:bodyPr rtlCol="0" anchor="ctr"/>
          <a:lstStyle/>
          <a:p>
            <a:endParaRPr lang="en-US" sz="2400" dirty="0"/>
          </a:p>
        </p:txBody>
      </p:sp>
      <p:sp>
        <p:nvSpPr>
          <p:cNvPr id="20" name="TextBox 19">
            <a:extLst>
              <a:ext uri="{FF2B5EF4-FFF2-40B4-BE49-F238E27FC236}">
                <a16:creationId xmlns:a16="http://schemas.microsoft.com/office/drawing/2014/main" id="{7B5CA3D4-9536-4B95-AB35-969974BC6F61}"/>
              </a:ext>
            </a:extLst>
          </p:cNvPr>
          <p:cNvSpPr txBox="1"/>
          <p:nvPr/>
        </p:nvSpPr>
        <p:spPr>
          <a:xfrm>
            <a:off x="3804049" y="3600738"/>
            <a:ext cx="585417" cy="307777"/>
          </a:xfrm>
          <a:prstGeom prst="rect">
            <a:avLst/>
          </a:prstGeom>
          <a:noFill/>
        </p:spPr>
        <p:txBody>
          <a:bodyPr wrap="none" rtlCol="0">
            <a:spAutoFit/>
          </a:bodyPr>
          <a:lstStyle/>
          <a:p>
            <a:r>
              <a:rPr lang="en-GB" sz="1400" dirty="0">
                <a:solidFill>
                  <a:schemeClr val="bg1"/>
                </a:solidFill>
              </a:rPr>
              <a:t>Same</a:t>
            </a:r>
          </a:p>
        </p:txBody>
      </p:sp>
      <p:sp>
        <p:nvSpPr>
          <p:cNvPr id="21" name="TextBox 20">
            <a:extLst>
              <a:ext uri="{FF2B5EF4-FFF2-40B4-BE49-F238E27FC236}">
                <a16:creationId xmlns:a16="http://schemas.microsoft.com/office/drawing/2014/main" id="{BC0A879E-193F-4D0F-A34E-03BB6B8E9BFE}"/>
              </a:ext>
            </a:extLst>
          </p:cNvPr>
          <p:cNvSpPr txBox="1"/>
          <p:nvPr/>
        </p:nvSpPr>
        <p:spPr>
          <a:xfrm>
            <a:off x="1527106" y="2931317"/>
            <a:ext cx="583814" cy="369332"/>
          </a:xfrm>
          <a:prstGeom prst="rect">
            <a:avLst/>
          </a:prstGeom>
          <a:noFill/>
        </p:spPr>
        <p:txBody>
          <a:bodyPr wrap="none" rtlCol="0">
            <a:spAutoFit/>
          </a:bodyPr>
          <a:lstStyle/>
          <a:p>
            <a:r>
              <a:rPr lang="en-GB" b="1" dirty="0">
                <a:solidFill>
                  <a:schemeClr val="bg1"/>
                </a:solidFill>
              </a:rPr>
              <a:t>33%</a:t>
            </a:r>
          </a:p>
        </p:txBody>
      </p:sp>
      <p:sp>
        <p:nvSpPr>
          <p:cNvPr id="22" name="TextBox 21">
            <a:extLst>
              <a:ext uri="{FF2B5EF4-FFF2-40B4-BE49-F238E27FC236}">
                <a16:creationId xmlns:a16="http://schemas.microsoft.com/office/drawing/2014/main" id="{5D988E20-73D7-4AAA-8E49-BDF74277531B}"/>
              </a:ext>
            </a:extLst>
          </p:cNvPr>
          <p:cNvSpPr txBox="1"/>
          <p:nvPr/>
        </p:nvSpPr>
        <p:spPr>
          <a:xfrm>
            <a:off x="1279456" y="4341017"/>
            <a:ext cx="587020" cy="369332"/>
          </a:xfrm>
          <a:prstGeom prst="rect">
            <a:avLst/>
          </a:prstGeom>
          <a:noFill/>
        </p:spPr>
        <p:txBody>
          <a:bodyPr wrap="none" rtlCol="0">
            <a:spAutoFit/>
          </a:bodyPr>
          <a:lstStyle/>
          <a:p>
            <a:r>
              <a:rPr lang="en-GB" dirty="0">
                <a:solidFill>
                  <a:schemeClr val="bg1"/>
                </a:solidFill>
              </a:rPr>
              <a:t>48%</a:t>
            </a:r>
          </a:p>
        </p:txBody>
      </p:sp>
      <p:sp>
        <p:nvSpPr>
          <p:cNvPr id="23" name="TextBox 22">
            <a:extLst>
              <a:ext uri="{FF2B5EF4-FFF2-40B4-BE49-F238E27FC236}">
                <a16:creationId xmlns:a16="http://schemas.microsoft.com/office/drawing/2014/main" id="{D321E2BF-689B-40FE-959E-1AE2E13411AF}"/>
              </a:ext>
            </a:extLst>
          </p:cNvPr>
          <p:cNvSpPr txBox="1"/>
          <p:nvPr/>
        </p:nvSpPr>
        <p:spPr>
          <a:xfrm>
            <a:off x="1519486" y="5575457"/>
            <a:ext cx="587020" cy="369332"/>
          </a:xfrm>
          <a:prstGeom prst="rect">
            <a:avLst/>
          </a:prstGeom>
          <a:noFill/>
        </p:spPr>
        <p:txBody>
          <a:bodyPr wrap="none" rtlCol="0">
            <a:spAutoFit/>
          </a:bodyPr>
          <a:lstStyle/>
          <a:p>
            <a:r>
              <a:rPr lang="en-GB" b="1" dirty="0">
                <a:solidFill>
                  <a:schemeClr val="bg1"/>
                </a:solidFill>
              </a:rPr>
              <a:t>17%</a:t>
            </a:r>
          </a:p>
        </p:txBody>
      </p:sp>
      <p:sp>
        <p:nvSpPr>
          <p:cNvPr id="24" name="TextBox 23">
            <a:extLst>
              <a:ext uri="{FF2B5EF4-FFF2-40B4-BE49-F238E27FC236}">
                <a16:creationId xmlns:a16="http://schemas.microsoft.com/office/drawing/2014/main" id="{42882BA8-BC14-4296-B994-CC5AA842B03A}"/>
              </a:ext>
            </a:extLst>
          </p:cNvPr>
          <p:cNvSpPr txBox="1"/>
          <p:nvPr/>
        </p:nvSpPr>
        <p:spPr>
          <a:xfrm>
            <a:off x="3988366" y="2535077"/>
            <a:ext cx="587020" cy="369332"/>
          </a:xfrm>
          <a:prstGeom prst="rect">
            <a:avLst/>
          </a:prstGeom>
          <a:noFill/>
        </p:spPr>
        <p:txBody>
          <a:bodyPr wrap="none" rtlCol="0">
            <a:spAutoFit/>
          </a:bodyPr>
          <a:lstStyle/>
          <a:p>
            <a:r>
              <a:rPr lang="en-GB" b="1" dirty="0">
                <a:solidFill>
                  <a:schemeClr val="bg1"/>
                </a:solidFill>
              </a:rPr>
              <a:t>12%</a:t>
            </a:r>
          </a:p>
        </p:txBody>
      </p:sp>
      <p:sp>
        <p:nvSpPr>
          <p:cNvPr id="25" name="TextBox 24">
            <a:extLst>
              <a:ext uri="{FF2B5EF4-FFF2-40B4-BE49-F238E27FC236}">
                <a16:creationId xmlns:a16="http://schemas.microsoft.com/office/drawing/2014/main" id="{065F4F35-2732-472D-8B2B-F49E5E35A056}"/>
              </a:ext>
            </a:extLst>
          </p:cNvPr>
          <p:cNvSpPr txBox="1"/>
          <p:nvPr/>
        </p:nvSpPr>
        <p:spPr>
          <a:xfrm>
            <a:off x="3819723" y="3353164"/>
            <a:ext cx="587020" cy="369332"/>
          </a:xfrm>
          <a:prstGeom prst="rect">
            <a:avLst/>
          </a:prstGeom>
          <a:noFill/>
        </p:spPr>
        <p:txBody>
          <a:bodyPr wrap="none" rtlCol="0">
            <a:spAutoFit/>
          </a:bodyPr>
          <a:lstStyle/>
          <a:p>
            <a:r>
              <a:rPr lang="en-GB" dirty="0">
                <a:solidFill>
                  <a:schemeClr val="bg1"/>
                </a:solidFill>
              </a:rPr>
              <a:t>33%</a:t>
            </a:r>
          </a:p>
        </p:txBody>
      </p:sp>
      <p:sp>
        <p:nvSpPr>
          <p:cNvPr id="26" name="TextBox 25">
            <a:extLst>
              <a:ext uri="{FF2B5EF4-FFF2-40B4-BE49-F238E27FC236}">
                <a16:creationId xmlns:a16="http://schemas.microsoft.com/office/drawing/2014/main" id="{59867F25-4DD9-40A1-9478-4BC1C41A2E3B}"/>
              </a:ext>
            </a:extLst>
          </p:cNvPr>
          <p:cNvSpPr txBox="1"/>
          <p:nvPr/>
        </p:nvSpPr>
        <p:spPr>
          <a:xfrm>
            <a:off x="4028334" y="4876255"/>
            <a:ext cx="587020" cy="369332"/>
          </a:xfrm>
          <a:prstGeom prst="rect">
            <a:avLst/>
          </a:prstGeom>
          <a:noFill/>
        </p:spPr>
        <p:txBody>
          <a:bodyPr wrap="none" rtlCol="0">
            <a:spAutoFit/>
          </a:bodyPr>
          <a:lstStyle/>
          <a:p>
            <a:r>
              <a:rPr lang="en-GB" b="1" dirty="0">
                <a:solidFill>
                  <a:schemeClr val="bg1"/>
                </a:solidFill>
              </a:rPr>
              <a:t>50%</a:t>
            </a:r>
          </a:p>
        </p:txBody>
      </p:sp>
      <p:grpSp>
        <p:nvGrpSpPr>
          <p:cNvPr id="27" name="Group 26">
            <a:extLst>
              <a:ext uri="{FF2B5EF4-FFF2-40B4-BE49-F238E27FC236}">
                <a16:creationId xmlns:a16="http://schemas.microsoft.com/office/drawing/2014/main" id="{2A608042-218E-4621-8FB2-4BA9E572BB71}"/>
              </a:ext>
            </a:extLst>
          </p:cNvPr>
          <p:cNvGrpSpPr>
            <a:grpSpLocks noChangeAspect="1"/>
          </p:cNvGrpSpPr>
          <p:nvPr/>
        </p:nvGrpSpPr>
        <p:grpSpPr>
          <a:xfrm>
            <a:off x="3736070" y="4902521"/>
            <a:ext cx="306561" cy="316800"/>
            <a:chOff x="3371850" y="1285875"/>
            <a:chExt cx="2400300" cy="2571750"/>
          </a:xfrm>
          <a:solidFill>
            <a:schemeClr val="bg1"/>
          </a:solidFill>
        </p:grpSpPr>
        <p:sp>
          <p:nvSpPr>
            <p:cNvPr id="28" name="Graphic 86">
              <a:extLst>
                <a:ext uri="{FF2B5EF4-FFF2-40B4-BE49-F238E27FC236}">
                  <a16:creationId xmlns:a16="http://schemas.microsoft.com/office/drawing/2014/main" id="{86D0C3AC-EF72-45B3-95E0-07EB982E9B05}"/>
                </a:ext>
              </a:extLst>
            </p:cNvPr>
            <p:cNvSpPr/>
            <p:nvPr/>
          </p:nvSpPr>
          <p:spPr>
            <a:xfrm>
              <a:off x="3371850" y="1285875"/>
              <a:ext cx="2400300" cy="2571750"/>
            </a:xfrm>
            <a:custGeom>
              <a:avLst/>
              <a:gdLst>
                <a:gd name="connsiteX0" fmla="*/ 1971675 w 2400300"/>
                <a:gd name="connsiteY0" fmla="*/ 0 h 2571750"/>
                <a:gd name="connsiteX1" fmla="*/ 428625 w 2400300"/>
                <a:gd name="connsiteY1" fmla="*/ 0 h 2571750"/>
                <a:gd name="connsiteX2" fmla="*/ 0 w 2400300"/>
                <a:gd name="connsiteY2" fmla="*/ 428625 h 2571750"/>
                <a:gd name="connsiteX3" fmla="*/ 0 w 2400300"/>
                <a:gd name="connsiteY3" fmla="*/ 1628775 h 2571750"/>
                <a:gd name="connsiteX4" fmla="*/ 428625 w 2400300"/>
                <a:gd name="connsiteY4" fmla="*/ 2057400 h 2571750"/>
                <a:gd name="connsiteX5" fmla="*/ 857250 w 2400300"/>
                <a:gd name="connsiteY5" fmla="*/ 2057400 h 2571750"/>
                <a:gd name="connsiteX6" fmla="*/ 857250 w 2400300"/>
                <a:gd name="connsiteY6" fmla="*/ 2400300 h 2571750"/>
                <a:gd name="connsiteX7" fmla="*/ 662150 w 2400300"/>
                <a:gd name="connsiteY7" fmla="*/ 2400300 h 2571750"/>
                <a:gd name="connsiteX8" fmla="*/ 576425 w 2400300"/>
                <a:gd name="connsiteY8" fmla="*/ 2486025 h 2571750"/>
                <a:gd name="connsiteX9" fmla="*/ 662150 w 2400300"/>
                <a:gd name="connsiteY9" fmla="*/ 2571750 h 2571750"/>
                <a:gd name="connsiteX10" fmla="*/ 1738150 w 2400300"/>
                <a:gd name="connsiteY10" fmla="*/ 2571750 h 2571750"/>
                <a:gd name="connsiteX11" fmla="*/ 1823875 w 2400300"/>
                <a:gd name="connsiteY11" fmla="*/ 2486025 h 2571750"/>
                <a:gd name="connsiteX12" fmla="*/ 1738150 w 2400300"/>
                <a:gd name="connsiteY12" fmla="*/ 2400300 h 2571750"/>
                <a:gd name="connsiteX13" fmla="*/ 1543050 w 2400300"/>
                <a:gd name="connsiteY13" fmla="*/ 2400300 h 2571750"/>
                <a:gd name="connsiteX14" fmla="*/ 1543050 w 2400300"/>
                <a:gd name="connsiteY14" fmla="*/ 2057400 h 2571750"/>
                <a:gd name="connsiteX15" fmla="*/ 1971675 w 2400300"/>
                <a:gd name="connsiteY15" fmla="*/ 2057400 h 2571750"/>
                <a:gd name="connsiteX16" fmla="*/ 2400300 w 2400300"/>
                <a:gd name="connsiteY16" fmla="*/ 1628775 h 2571750"/>
                <a:gd name="connsiteX17" fmla="*/ 2400300 w 2400300"/>
                <a:gd name="connsiteY17" fmla="*/ 428625 h 2571750"/>
                <a:gd name="connsiteX18" fmla="*/ 1971675 w 2400300"/>
                <a:gd name="connsiteY18" fmla="*/ 0 h 2571750"/>
                <a:gd name="connsiteX19" fmla="*/ 428625 w 2400300"/>
                <a:gd name="connsiteY19" fmla="*/ 171450 h 2571750"/>
                <a:gd name="connsiteX20" fmla="*/ 1971675 w 2400300"/>
                <a:gd name="connsiteY20" fmla="*/ 171450 h 2571750"/>
                <a:gd name="connsiteX21" fmla="*/ 2228850 w 2400300"/>
                <a:gd name="connsiteY21" fmla="*/ 428625 h 2571750"/>
                <a:gd name="connsiteX22" fmla="*/ 2228850 w 2400300"/>
                <a:gd name="connsiteY22" fmla="*/ 1371600 h 2571750"/>
                <a:gd name="connsiteX23" fmla="*/ 171450 w 2400300"/>
                <a:gd name="connsiteY23" fmla="*/ 1371600 h 2571750"/>
                <a:gd name="connsiteX24" fmla="*/ 171450 w 2400300"/>
                <a:gd name="connsiteY24" fmla="*/ 428625 h 2571750"/>
                <a:gd name="connsiteX25" fmla="*/ 428625 w 2400300"/>
                <a:gd name="connsiteY25" fmla="*/ 171450 h 2571750"/>
                <a:gd name="connsiteX26" fmla="*/ 1371600 w 2400300"/>
                <a:gd name="connsiteY26" fmla="*/ 2400300 h 2571750"/>
                <a:gd name="connsiteX27" fmla="*/ 1028700 w 2400300"/>
                <a:gd name="connsiteY27" fmla="*/ 2400300 h 2571750"/>
                <a:gd name="connsiteX28" fmla="*/ 1028700 w 2400300"/>
                <a:gd name="connsiteY28" fmla="*/ 2057400 h 2571750"/>
                <a:gd name="connsiteX29" fmla="*/ 1371600 w 2400300"/>
                <a:gd name="connsiteY29" fmla="*/ 2057400 h 2571750"/>
                <a:gd name="connsiteX30" fmla="*/ 1971675 w 2400300"/>
                <a:gd name="connsiteY30" fmla="*/ 1885950 h 2571750"/>
                <a:gd name="connsiteX31" fmla="*/ 428625 w 2400300"/>
                <a:gd name="connsiteY31" fmla="*/ 1885950 h 2571750"/>
                <a:gd name="connsiteX32" fmla="*/ 171450 w 2400300"/>
                <a:gd name="connsiteY32" fmla="*/ 1628775 h 2571750"/>
                <a:gd name="connsiteX33" fmla="*/ 171450 w 2400300"/>
                <a:gd name="connsiteY33" fmla="*/ 1543050 h 2571750"/>
                <a:gd name="connsiteX34" fmla="*/ 2228850 w 2400300"/>
                <a:gd name="connsiteY34" fmla="*/ 1543050 h 2571750"/>
                <a:gd name="connsiteX35" fmla="*/ 2228850 w 2400300"/>
                <a:gd name="connsiteY35" fmla="*/ 1628775 h 2571750"/>
                <a:gd name="connsiteX36" fmla="*/ 1971675 w 2400300"/>
                <a:gd name="connsiteY36" fmla="*/ 18859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00300" h="2571750">
                  <a:moveTo>
                    <a:pt x="1971675" y="0"/>
                  </a:moveTo>
                  <a:lnTo>
                    <a:pt x="428625" y="0"/>
                  </a:lnTo>
                  <a:cubicBezTo>
                    <a:pt x="192002" y="293"/>
                    <a:pt x="293" y="192002"/>
                    <a:pt x="0" y="428625"/>
                  </a:cubicBezTo>
                  <a:lnTo>
                    <a:pt x="0" y="1628775"/>
                  </a:lnTo>
                  <a:cubicBezTo>
                    <a:pt x="293" y="1865398"/>
                    <a:pt x="192002" y="2057107"/>
                    <a:pt x="428625" y="2057400"/>
                  </a:cubicBezTo>
                  <a:lnTo>
                    <a:pt x="857250" y="2057400"/>
                  </a:lnTo>
                  <a:lnTo>
                    <a:pt x="857250" y="2400300"/>
                  </a:lnTo>
                  <a:lnTo>
                    <a:pt x="662150" y="2400300"/>
                  </a:lnTo>
                  <a:cubicBezTo>
                    <a:pt x="614809" y="2400300"/>
                    <a:pt x="576425" y="2438684"/>
                    <a:pt x="576425" y="2486025"/>
                  </a:cubicBezTo>
                  <a:cubicBezTo>
                    <a:pt x="576425" y="2533366"/>
                    <a:pt x="614809" y="2571750"/>
                    <a:pt x="662150" y="2571750"/>
                  </a:cubicBezTo>
                  <a:lnTo>
                    <a:pt x="1738150" y="2571750"/>
                  </a:lnTo>
                  <a:cubicBezTo>
                    <a:pt x="1785491" y="2571750"/>
                    <a:pt x="1823875" y="2533366"/>
                    <a:pt x="1823875" y="2486025"/>
                  </a:cubicBezTo>
                  <a:cubicBezTo>
                    <a:pt x="1823875" y="2438684"/>
                    <a:pt x="1785491" y="2400300"/>
                    <a:pt x="1738150" y="2400300"/>
                  </a:cubicBezTo>
                  <a:lnTo>
                    <a:pt x="1543050" y="2400300"/>
                  </a:lnTo>
                  <a:lnTo>
                    <a:pt x="1543050" y="2057400"/>
                  </a:lnTo>
                  <a:lnTo>
                    <a:pt x="1971675" y="2057400"/>
                  </a:lnTo>
                  <a:cubicBezTo>
                    <a:pt x="2208298" y="2057107"/>
                    <a:pt x="2400007" y="1865398"/>
                    <a:pt x="2400300" y="1628775"/>
                  </a:cubicBezTo>
                  <a:lnTo>
                    <a:pt x="2400300" y="428625"/>
                  </a:lnTo>
                  <a:cubicBezTo>
                    <a:pt x="2400007" y="192002"/>
                    <a:pt x="2208298" y="293"/>
                    <a:pt x="1971675" y="0"/>
                  </a:cubicBezTo>
                  <a:close/>
                  <a:moveTo>
                    <a:pt x="428625" y="171450"/>
                  </a:moveTo>
                  <a:lnTo>
                    <a:pt x="1971675" y="171450"/>
                  </a:lnTo>
                  <a:cubicBezTo>
                    <a:pt x="2113699" y="171450"/>
                    <a:pt x="2228850" y="286601"/>
                    <a:pt x="2228850" y="428625"/>
                  </a:cubicBezTo>
                  <a:lnTo>
                    <a:pt x="2228850" y="1371600"/>
                  </a:lnTo>
                  <a:lnTo>
                    <a:pt x="171450" y="1371600"/>
                  </a:lnTo>
                  <a:lnTo>
                    <a:pt x="171450" y="428625"/>
                  </a:lnTo>
                  <a:cubicBezTo>
                    <a:pt x="171450" y="286601"/>
                    <a:pt x="286601" y="171450"/>
                    <a:pt x="428625" y="171450"/>
                  </a:cubicBezTo>
                  <a:close/>
                  <a:moveTo>
                    <a:pt x="1371600" y="2400300"/>
                  </a:moveTo>
                  <a:lnTo>
                    <a:pt x="1028700" y="2400300"/>
                  </a:lnTo>
                  <a:lnTo>
                    <a:pt x="1028700" y="2057400"/>
                  </a:lnTo>
                  <a:lnTo>
                    <a:pt x="1371600" y="2057400"/>
                  </a:lnTo>
                  <a:close/>
                  <a:moveTo>
                    <a:pt x="1971675" y="1885950"/>
                  </a:moveTo>
                  <a:lnTo>
                    <a:pt x="428625" y="1885950"/>
                  </a:lnTo>
                  <a:cubicBezTo>
                    <a:pt x="286601" y="1885950"/>
                    <a:pt x="171450" y="1770799"/>
                    <a:pt x="171450" y="1628775"/>
                  </a:cubicBezTo>
                  <a:lnTo>
                    <a:pt x="171450" y="1543050"/>
                  </a:lnTo>
                  <a:lnTo>
                    <a:pt x="2228850" y="1543050"/>
                  </a:lnTo>
                  <a:lnTo>
                    <a:pt x="2228850" y="1628775"/>
                  </a:lnTo>
                  <a:cubicBezTo>
                    <a:pt x="2228850" y="1770799"/>
                    <a:pt x="2113699" y="1885950"/>
                    <a:pt x="1971675" y="1885950"/>
                  </a:cubicBezTo>
                  <a:close/>
                </a:path>
              </a:pathLst>
            </a:custGeom>
            <a:grpFill/>
            <a:ln w="10716" cap="flat">
              <a:noFill/>
              <a:prstDash val="solid"/>
              <a:miter/>
            </a:ln>
          </p:spPr>
          <p:txBody>
            <a:bodyPr rtlCol="0" anchor="ctr"/>
            <a:lstStyle/>
            <a:p>
              <a:endParaRPr lang="en-US" sz="2400" dirty="0"/>
            </a:p>
          </p:txBody>
        </p:sp>
        <p:sp>
          <p:nvSpPr>
            <p:cNvPr id="29" name="Graphic 86">
              <a:extLst>
                <a:ext uri="{FF2B5EF4-FFF2-40B4-BE49-F238E27FC236}">
                  <a16:creationId xmlns:a16="http://schemas.microsoft.com/office/drawing/2014/main" id="{C4478972-A6E1-4C35-88D1-713622851DB8}"/>
                </a:ext>
              </a:extLst>
            </p:cNvPr>
            <p:cNvSpPr/>
            <p:nvPr/>
          </p:nvSpPr>
          <p:spPr>
            <a:xfrm>
              <a:off x="4483344" y="2914650"/>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66"/>
                    <a:pt x="133066" y="171450"/>
                    <a:pt x="85725" y="171450"/>
                  </a:cubicBezTo>
                  <a:cubicBezTo>
                    <a:pt x="38384" y="171450"/>
                    <a:pt x="0" y="133066"/>
                    <a:pt x="0" y="85725"/>
                  </a:cubicBezTo>
                  <a:cubicBezTo>
                    <a:pt x="0" y="38384"/>
                    <a:pt x="38384" y="0"/>
                    <a:pt x="85725" y="0"/>
                  </a:cubicBezTo>
                  <a:cubicBezTo>
                    <a:pt x="133066" y="0"/>
                    <a:pt x="171450" y="38384"/>
                    <a:pt x="171450" y="85725"/>
                  </a:cubicBezTo>
                  <a:close/>
                </a:path>
              </a:pathLst>
            </a:custGeom>
            <a:grpFill/>
            <a:ln w="10716" cap="flat">
              <a:noFill/>
              <a:prstDash val="solid"/>
              <a:miter/>
            </a:ln>
          </p:spPr>
          <p:txBody>
            <a:bodyPr rtlCol="0" anchor="ctr"/>
            <a:lstStyle/>
            <a:p>
              <a:endParaRPr lang="en-US" sz="2400" dirty="0"/>
            </a:p>
          </p:txBody>
        </p:sp>
      </p:grpSp>
      <p:sp>
        <p:nvSpPr>
          <p:cNvPr id="30" name="TextBox 29">
            <a:extLst>
              <a:ext uri="{FF2B5EF4-FFF2-40B4-BE49-F238E27FC236}">
                <a16:creationId xmlns:a16="http://schemas.microsoft.com/office/drawing/2014/main" id="{7F0E8296-2F9E-42D2-B38B-ABD73CC39465}"/>
              </a:ext>
            </a:extLst>
          </p:cNvPr>
          <p:cNvSpPr txBox="1"/>
          <p:nvPr/>
        </p:nvSpPr>
        <p:spPr bwMode="white">
          <a:xfrm>
            <a:off x="762557" y="1702630"/>
            <a:ext cx="1591913" cy="1015663"/>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Feels private and secure</a:t>
            </a:r>
          </a:p>
        </p:txBody>
      </p:sp>
      <p:sp>
        <p:nvSpPr>
          <p:cNvPr id="31" name="TextBox 30">
            <a:extLst>
              <a:ext uri="{FF2B5EF4-FFF2-40B4-BE49-F238E27FC236}">
                <a16:creationId xmlns:a16="http://schemas.microsoft.com/office/drawing/2014/main" id="{0D56FB95-3FEE-4629-8FAA-C8563DB22D6A}"/>
              </a:ext>
            </a:extLst>
          </p:cNvPr>
          <p:cNvSpPr txBox="1"/>
          <p:nvPr/>
        </p:nvSpPr>
        <p:spPr bwMode="white">
          <a:xfrm>
            <a:off x="3166699" y="1702630"/>
            <a:ext cx="1926214" cy="1323439"/>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I would think it might be a scam</a:t>
            </a:r>
          </a:p>
        </p:txBody>
      </p:sp>
      <p:sp>
        <p:nvSpPr>
          <p:cNvPr id="33" name="TextBox 32">
            <a:extLst>
              <a:ext uri="{FF2B5EF4-FFF2-40B4-BE49-F238E27FC236}">
                <a16:creationId xmlns:a16="http://schemas.microsoft.com/office/drawing/2014/main" id="{3D805A70-4887-4D4B-ABEF-412C38F94376}"/>
              </a:ext>
            </a:extLst>
          </p:cNvPr>
          <p:cNvSpPr txBox="1"/>
          <p:nvPr/>
        </p:nvSpPr>
        <p:spPr>
          <a:xfrm>
            <a:off x="856012" y="6329588"/>
            <a:ext cx="3786614"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spTree>
    <p:extLst>
      <p:ext uri="{BB962C8B-B14F-4D97-AF65-F5344CB8AC3E}">
        <p14:creationId xmlns:p14="http://schemas.microsoft.com/office/powerpoint/2010/main" val="112553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CAA5-0843-4885-89CB-139FFE60AB20}"/>
              </a:ext>
            </a:extLst>
          </p:cNvPr>
          <p:cNvSpPr>
            <a:spLocks noGrp="1"/>
          </p:cNvSpPr>
          <p:nvPr>
            <p:ph type="title"/>
          </p:nvPr>
        </p:nvSpPr>
        <p:spPr/>
        <p:txBody>
          <a:bodyPr/>
          <a:lstStyle/>
          <a:p>
            <a:r>
              <a:rPr lang="en-GB" dirty="0">
                <a:solidFill>
                  <a:srgbClr val="1B2A4D"/>
                </a:solidFill>
              </a:rPr>
              <a:t>Trust comes from feeling recognised</a:t>
            </a:r>
            <a:br>
              <a:rPr lang="en-GB" dirty="0">
                <a:solidFill>
                  <a:srgbClr val="1B2A4D"/>
                </a:solidFill>
              </a:rPr>
            </a:br>
            <a:r>
              <a:rPr lang="en-GB" dirty="0">
                <a:solidFill>
                  <a:srgbClr val="1B2A4D"/>
                </a:solidFill>
              </a:rPr>
              <a:t>and valued</a:t>
            </a:r>
            <a:br>
              <a:rPr lang="en-GB" dirty="0">
                <a:solidFill>
                  <a:srgbClr val="1B2A4D"/>
                </a:solidFill>
              </a:rPr>
            </a:br>
            <a:br>
              <a:rPr lang="en-GB" dirty="0"/>
            </a:br>
            <a:endParaRPr lang="en-GB" dirty="0"/>
          </a:p>
        </p:txBody>
      </p:sp>
      <p:sp>
        <p:nvSpPr>
          <p:cNvPr id="4" name="Slide Number Placeholder 3">
            <a:extLst>
              <a:ext uri="{FF2B5EF4-FFF2-40B4-BE49-F238E27FC236}">
                <a16:creationId xmlns:a16="http://schemas.microsoft.com/office/drawing/2014/main" id="{462AED9B-A275-4DC8-AE79-7236B624B0F7}"/>
              </a:ext>
            </a:extLst>
          </p:cNvPr>
          <p:cNvSpPr>
            <a:spLocks noGrp="1"/>
          </p:cNvSpPr>
          <p:nvPr>
            <p:ph type="sldNum" sz="quarter" idx="15"/>
          </p:nvPr>
        </p:nvSpPr>
        <p:spPr/>
        <p:txBody>
          <a:bodyPr/>
          <a:lstStyle/>
          <a:p>
            <a:fld id="{3787542D-5C6B-4EB3-96EB-9B37C3D5D2F8}" type="slidenum">
              <a:rPr lang="en-GB" smtClean="0"/>
              <a:t>25</a:t>
            </a:fld>
            <a:endParaRPr lang="en-GB" dirty="0"/>
          </a:p>
        </p:txBody>
      </p:sp>
      <p:graphicFrame>
        <p:nvGraphicFramePr>
          <p:cNvPr id="8" name="Content Placeholder 7">
            <a:extLst>
              <a:ext uri="{FF2B5EF4-FFF2-40B4-BE49-F238E27FC236}">
                <a16:creationId xmlns:a16="http://schemas.microsoft.com/office/drawing/2014/main" id="{4809A678-EF67-46B9-98FD-AA53F63180FB}"/>
              </a:ext>
            </a:extLst>
          </p:cNvPr>
          <p:cNvGraphicFramePr>
            <a:graphicFrameLocks/>
          </p:cNvGraphicFramePr>
          <p:nvPr/>
        </p:nvGraphicFramePr>
        <p:xfrm>
          <a:off x="6078447" y="2090031"/>
          <a:ext cx="3050857" cy="4479925"/>
        </p:xfrm>
        <a:graphic>
          <a:graphicData uri="http://schemas.openxmlformats.org/drawingml/2006/chart">
            <c:chart xmlns:c="http://schemas.openxmlformats.org/drawingml/2006/chart" xmlns:r="http://schemas.openxmlformats.org/officeDocument/2006/relationships" r:id="rId3"/>
          </a:graphicData>
        </a:graphic>
      </p:graphicFrame>
      <p:sp>
        <p:nvSpPr>
          <p:cNvPr id="9" name="Graphic 88">
            <a:extLst>
              <a:ext uri="{FF2B5EF4-FFF2-40B4-BE49-F238E27FC236}">
                <a16:creationId xmlns:a16="http://schemas.microsoft.com/office/drawing/2014/main" id="{78A13CF8-2752-4C1F-A4E7-3EF11E2452AC}"/>
              </a:ext>
            </a:extLst>
          </p:cNvPr>
          <p:cNvSpPr>
            <a:spLocks noChangeAspect="1"/>
          </p:cNvSpPr>
          <p:nvPr/>
        </p:nvSpPr>
        <p:spPr>
          <a:xfrm>
            <a:off x="7191831" y="3379419"/>
            <a:ext cx="384000" cy="296295"/>
          </a:xfrm>
          <a:custGeom>
            <a:avLst/>
            <a:gdLst>
              <a:gd name="connsiteX0" fmla="*/ 2486025 w 2571750"/>
              <a:gd name="connsiteY0" fmla="*/ 0 h 2057400"/>
              <a:gd name="connsiteX1" fmla="*/ 85725 w 2571750"/>
              <a:gd name="connsiteY1" fmla="*/ 0 h 2057400"/>
              <a:gd name="connsiteX2" fmla="*/ 0 w 2571750"/>
              <a:gd name="connsiteY2" fmla="*/ 85725 h 2057400"/>
              <a:gd name="connsiteX3" fmla="*/ 0 w 2571750"/>
              <a:gd name="connsiteY3" fmla="*/ 1971675 h 2057400"/>
              <a:gd name="connsiteX4" fmla="*/ 85725 w 2571750"/>
              <a:gd name="connsiteY4" fmla="*/ 2057400 h 2057400"/>
              <a:gd name="connsiteX5" fmla="*/ 2486025 w 2571750"/>
              <a:gd name="connsiteY5" fmla="*/ 2057400 h 2057400"/>
              <a:gd name="connsiteX6" fmla="*/ 2571750 w 2571750"/>
              <a:gd name="connsiteY6" fmla="*/ 1971675 h 2057400"/>
              <a:gd name="connsiteX7" fmla="*/ 2571750 w 2571750"/>
              <a:gd name="connsiteY7" fmla="*/ 85725 h 2057400"/>
              <a:gd name="connsiteX8" fmla="*/ 2486025 w 2571750"/>
              <a:gd name="connsiteY8" fmla="*/ 0 h 2057400"/>
              <a:gd name="connsiteX9" fmla="*/ 2254551 w 2571750"/>
              <a:gd name="connsiteY9" fmla="*/ 171450 h 2057400"/>
              <a:gd name="connsiteX10" fmla="*/ 1285875 w 2571750"/>
              <a:gd name="connsiteY10" fmla="*/ 1001534 h 2057400"/>
              <a:gd name="connsiteX11" fmla="*/ 317199 w 2571750"/>
              <a:gd name="connsiteY11" fmla="*/ 171450 h 2057400"/>
              <a:gd name="connsiteX12" fmla="*/ 171450 w 2571750"/>
              <a:gd name="connsiteY12" fmla="*/ 1885950 h 2057400"/>
              <a:gd name="connsiteX13" fmla="*/ 171450 w 2571750"/>
              <a:gd name="connsiteY13" fmla="*/ 272076 h 2057400"/>
              <a:gd name="connsiteX14" fmla="*/ 1230078 w 2571750"/>
              <a:gd name="connsiteY14" fmla="*/ 1179472 h 2057400"/>
              <a:gd name="connsiteX15" fmla="*/ 1341504 w 2571750"/>
              <a:gd name="connsiteY15" fmla="*/ 1179472 h 2057400"/>
              <a:gd name="connsiteX16" fmla="*/ 2400300 w 2571750"/>
              <a:gd name="connsiteY16" fmla="*/ 272076 h 2057400"/>
              <a:gd name="connsiteX17" fmla="*/ 2400300 w 2571750"/>
              <a:gd name="connsiteY17" fmla="*/ 188595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0" h="2057400">
                <a:moveTo>
                  <a:pt x="2486025" y="0"/>
                </a:moveTo>
                <a:lnTo>
                  <a:pt x="85725" y="0"/>
                </a:lnTo>
                <a:cubicBezTo>
                  <a:pt x="38384" y="0"/>
                  <a:pt x="0" y="38384"/>
                  <a:pt x="0" y="85725"/>
                </a:cubicBezTo>
                <a:lnTo>
                  <a:pt x="0" y="1971675"/>
                </a:lnTo>
                <a:cubicBezTo>
                  <a:pt x="0" y="2019016"/>
                  <a:pt x="38384" y="2057400"/>
                  <a:pt x="85725" y="2057400"/>
                </a:cubicBezTo>
                <a:lnTo>
                  <a:pt x="2486025" y="2057400"/>
                </a:lnTo>
                <a:cubicBezTo>
                  <a:pt x="2533366" y="2057400"/>
                  <a:pt x="2571750" y="2019016"/>
                  <a:pt x="2571750" y="1971675"/>
                </a:cubicBezTo>
                <a:lnTo>
                  <a:pt x="2571750" y="85725"/>
                </a:lnTo>
                <a:cubicBezTo>
                  <a:pt x="2571750" y="38384"/>
                  <a:pt x="2533366" y="0"/>
                  <a:pt x="2486025" y="0"/>
                </a:cubicBezTo>
                <a:close/>
                <a:moveTo>
                  <a:pt x="2254551" y="171450"/>
                </a:moveTo>
                <a:lnTo>
                  <a:pt x="1285875" y="1001534"/>
                </a:lnTo>
                <a:lnTo>
                  <a:pt x="317199" y="171450"/>
                </a:lnTo>
                <a:close/>
                <a:moveTo>
                  <a:pt x="171450" y="1885950"/>
                </a:moveTo>
                <a:lnTo>
                  <a:pt x="171450" y="272076"/>
                </a:lnTo>
                <a:lnTo>
                  <a:pt x="1230078" y="1179472"/>
                </a:lnTo>
                <a:cubicBezTo>
                  <a:pt x="1262142" y="1206931"/>
                  <a:pt x="1309441" y="1206931"/>
                  <a:pt x="1341504" y="1179472"/>
                </a:cubicBezTo>
                <a:lnTo>
                  <a:pt x="2400300" y="272076"/>
                </a:lnTo>
                <a:lnTo>
                  <a:pt x="2400300" y="1885950"/>
                </a:lnTo>
                <a:close/>
              </a:path>
            </a:pathLst>
          </a:custGeom>
          <a:solidFill>
            <a:schemeClr val="bg1"/>
          </a:solidFill>
          <a:ln w="10716" cap="flat">
            <a:noFill/>
            <a:prstDash val="solid"/>
            <a:miter/>
          </a:ln>
        </p:spPr>
        <p:txBody>
          <a:bodyPr rtlCol="0" anchor="ctr"/>
          <a:lstStyle/>
          <a:p>
            <a:endParaRPr lang="en-US" sz="2400" dirty="0"/>
          </a:p>
        </p:txBody>
      </p:sp>
      <p:grpSp>
        <p:nvGrpSpPr>
          <p:cNvPr id="10" name="Group 9">
            <a:extLst>
              <a:ext uri="{FF2B5EF4-FFF2-40B4-BE49-F238E27FC236}">
                <a16:creationId xmlns:a16="http://schemas.microsoft.com/office/drawing/2014/main" id="{4CB84107-EF23-4EED-825E-8F47E9194194}"/>
              </a:ext>
            </a:extLst>
          </p:cNvPr>
          <p:cNvGrpSpPr>
            <a:grpSpLocks noChangeAspect="1"/>
          </p:cNvGrpSpPr>
          <p:nvPr/>
        </p:nvGrpSpPr>
        <p:grpSpPr>
          <a:xfrm>
            <a:off x="7232151" y="6066233"/>
            <a:ext cx="306561" cy="316800"/>
            <a:chOff x="3371850" y="1285875"/>
            <a:chExt cx="2400300" cy="2571750"/>
          </a:xfrm>
          <a:solidFill>
            <a:schemeClr val="bg1"/>
          </a:solidFill>
        </p:grpSpPr>
        <p:sp>
          <p:nvSpPr>
            <p:cNvPr id="11" name="Graphic 86">
              <a:extLst>
                <a:ext uri="{FF2B5EF4-FFF2-40B4-BE49-F238E27FC236}">
                  <a16:creationId xmlns:a16="http://schemas.microsoft.com/office/drawing/2014/main" id="{31844AD8-564E-48EA-9921-188F11B04CAF}"/>
                </a:ext>
              </a:extLst>
            </p:cNvPr>
            <p:cNvSpPr/>
            <p:nvPr/>
          </p:nvSpPr>
          <p:spPr>
            <a:xfrm>
              <a:off x="3371850" y="1285875"/>
              <a:ext cx="2400300" cy="2571750"/>
            </a:xfrm>
            <a:custGeom>
              <a:avLst/>
              <a:gdLst>
                <a:gd name="connsiteX0" fmla="*/ 1971675 w 2400300"/>
                <a:gd name="connsiteY0" fmla="*/ 0 h 2571750"/>
                <a:gd name="connsiteX1" fmla="*/ 428625 w 2400300"/>
                <a:gd name="connsiteY1" fmla="*/ 0 h 2571750"/>
                <a:gd name="connsiteX2" fmla="*/ 0 w 2400300"/>
                <a:gd name="connsiteY2" fmla="*/ 428625 h 2571750"/>
                <a:gd name="connsiteX3" fmla="*/ 0 w 2400300"/>
                <a:gd name="connsiteY3" fmla="*/ 1628775 h 2571750"/>
                <a:gd name="connsiteX4" fmla="*/ 428625 w 2400300"/>
                <a:gd name="connsiteY4" fmla="*/ 2057400 h 2571750"/>
                <a:gd name="connsiteX5" fmla="*/ 857250 w 2400300"/>
                <a:gd name="connsiteY5" fmla="*/ 2057400 h 2571750"/>
                <a:gd name="connsiteX6" fmla="*/ 857250 w 2400300"/>
                <a:gd name="connsiteY6" fmla="*/ 2400300 h 2571750"/>
                <a:gd name="connsiteX7" fmla="*/ 662150 w 2400300"/>
                <a:gd name="connsiteY7" fmla="*/ 2400300 h 2571750"/>
                <a:gd name="connsiteX8" fmla="*/ 576425 w 2400300"/>
                <a:gd name="connsiteY8" fmla="*/ 2486025 h 2571750"/>
                <a:gd name="connsiteX9" fmla="*/ 662150 w 2400300"/>
                <a:gd name="connsiteY9" fmla="*/ 2571750 h 2571750"/>
                <a:gd name="connsiteX10" fmla="*/ 1738150 w 2400300"/>
                <a:gd name="connsiteY10" fmla="*/ 2571750 h 2571750"/>
                <a:gd name="connsiteX11" fmla="*/ 1823875 w 2400300"/>
                <a:gd name="connsiteY11" fmla="*/ 2486025 h 2571750"/>
                <a:gd name="connsiteX12" fmla="*/ 1738150 w 2400300"/>
                <a:gd name="connsiteY12" fmla="*/ 2400300 h 2571750"/>
                <a:gd name="connsiteX13" fmla="*/ 1543050 w 2400300"/>
                <a:gd name="connsiteY13" fmla="*/ 2400300 h 2571750"/>
                <a:gd name="connsiteX14" fmla="*/ 1543050 w 2400300"/>
                <a:gd name="connsiteY14" fmla="*/ 2057400 h 2571750"/>
                <a:gd name="connsiteX15" fmla="*/ 1971675 w 2400300"/>
                <a:gd name="connsiteY15" fmla="*/ 2057400 h 2571750"/>
                <a:gd name="connsiteX16" fmla="*/ 2400300 w 2400300"/>
                <a:gd name="connsiteY16" fmla="*/ 1628775 h 2571750"/>
                <a:gd name="connsiteX17" fmla="*/ 2400300 w 2400300"/>
                <a:gd name="connsiteY17" fmla="*/ 428625 h 2571750"/>
                <a:gd name="connsiteX18" fmla="*/ 1971675 w 2400300"/>
                <a:gd name="connsiteY18" fmla="*/ 0 h 2571750"/>
                <a:gd name="connsiteX19" fmla="*/ 428625 w 2400300"/>
                <a:gd name="connsiteY19" fmla="*/ 171450 h 2571750"/>
                <a:gd name="connsiteX20" fmla="*/ 1971675 w 2400300"/>
                <a:gd name="connsiteY20" fmla="*/ 171450 h 2571750"/>
                <a:gd name="connsiteX21" fmla="*/ 2228850 w 2400300"/>
                <a:gd name="connsiteY21" fmla="*/ 428625 h 2571750"/>
                <a:gd name="connsiteX22" fmla="*/ 2228850 w 2400300"/>
                <a:gd name="connsiteY22" fmla="*/ 1371600 h 2571750"/>
                <a:gd name="connsiteX23" fmla="*/ 171450 w 2400300"/>
                <a:gd name="connsiteY23" fmla="*/ 1371600 h 2571750"/>
                <a:gd name="connsiteX24" fmla="*/ 171450 w 2400300"/>
                <a:gd name="connsiteY24" fmla="*/ 428625 h 2571750"/>
                <a:gd name="connsiteX25" fmla="*/ 428625 w 2400300"/>
                <a:gd name="connsiteY25" fmla="*/ 171450 h 2571750"/>
                <a:gd name="connsiteX26" fmla="*/ 1371600 w 2400300"/>
                <a:gd name="connsiteY26" fmla="*/ 2400300 h 2571750"/>
                <a:gd name="connsiteX27" fmla="*/ 1028700 w 2400300"/>
                <a:gd name="connsiteY27" fmla="*/ 2400300 h 2571750"/>
                <a:gd name="connsiteX28" fmla="*/ 1028700 w 2400300"/>
                <a:gd name="connsiteY28" fmla="*/ 2057400 h 2571750"/>
                <a:gd name="connsiteX29" fmla="*/ 1371600 w 2400300"/>
                <a:gd name="connsiteY29" fmla="*/ 2057400 h 2571750"/>
                <a:gd name="connsiteX30" fmla="*/ 1971675 w 2400300"/>
                <a:gd name="connsiteY30" fmla="*/ 1885950 h 2571750"/>
                <a:gd name="connsiteX31" fmla="*/ 428625 w 2400300"/>
                <a:gd name="connsiteY31" fmla="*/ 1885950 h 2571750"/>
                <a:gd name="connsiteX32" fmla="*/ 171450 w 2400300"/>
                <a:gd name="connsiteY32" fmla="*/ 1628775 h 2571750"/>
                <a:gd name="connsiteX33" fmla="*/ 171450 w 2400300"/>
                <a:gd name="connsiteY33" fmla="*/ 1543050 h 2571750"/>
                <a:gd name="connsiteX34" fmla="*/ 2228850 w 2400300"/>
                <a:gd name="connsiteY34" fmla="*/ 1543050 h 2571750"/>
                <a:gd name="connsiteX35" fmla="*/ 2228850 w 2400300"/>
                <a:gd name="connsiteY35" fmla="*/ 1628775 h 2571750"/>
                <a:gd name="connsiteX36" fmla="*/ 1971675 w 2400300"/>
                <a:gd name="connsiteY36" fmla="*/ 18859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00300" h="2571750">
                  <a:moveTo>
                    <a:pt x="1971675" y="0"/>
                  </a:moveTo>
                  <a:lnTo>
                    <a:pt x="428625" y="0"/>
                  </a:lnTo>
                  <a:cubicBezTo>
                    <a:pt x="192002" y="293"/>
                    <a:pt x="293" y="192002"/>
                    <a:pt x="0" y="428625"/>
                  </a:cubicBezTo>
                  <a:lnTo>
                    <a:pt x="0" y="1628775"/>
                  </a:lnTo>
                  <a:cubicBezTo>
                    <a:pt x="293" y="1865398"/>
                    <a:pt x="192002" y="2057107"/>
                    <a:pt x="428625" y="2057400"/>
                  </a:cubicBezTo>
                  <a:lnTo>
                    <a:pt x="857250" y="2057400"/>
                  </a:lnTo>
                  <a:lnTo>
                    <a:pt x="857250" y="2400300"/>
                  </a:lnTo>
                  <a:lnTo>
                    <a:pt x="662150" y="2400300"/>
                  </a:lnTo>
                  <a:cubicBezTo>
                    <a:pt x="614809" y="2400300"/>
                    <a:pt x="576425" y="2438684"/>
                    <a:pt x="576425" y="2486025"/>
                  </a:cubicBezTo>
                  <a:cubicBezTo>
                    <a:pt x="576425" y="2533366"/>
                    <a:pt x="614809" y="2571750"/>
                    <a:pt x="662150" y="2571750"/>
                  </a:cubicBezTo>
                  <a:lnTo>
                    <a:pt x="1738150" y="2571750"/>
                  </a:lnTo>
                  <a:cubicBezTo>
                    <a:pt x="1785491" y="2571750"/>
                    <a:pt x="1823875" y="2533366"/>
                    <a:pt x="1823875" y="2486025"/>
                  </a:cubicBezTo>
                  <a:cubicBezTo>
                    <a:pt x="1823875" y="2438684"/>
                    <a:pt x="1785491" y="2400300"/>
                    <a:pt x="1738150" y="2400300"/>
                  </a:cubicBezTo>
                  <a:lnTo>
                    <a:pt x="1543050" y="2400300"/>
                  </a:lnTo>
                  <a:lnTo>
                    <a:pt x="1543050" y="2057400"/>
                  </a:lnTo>
                  <a:lnTo>
                    <a:pt x="1971675" y="2057400"/>
                  </a:lnTo>
                  <a:cubicBezTo>
                    <a:pt x="2208298" y="2057107"/>
                    <a:pt x="2400007" y="1865398"/>
                    <a:pt x="2400300" y="1628775"/>
                  </a:cubicBezTo>
                  <a:lnTo>
                    <a:pt x="2400300" y="428625"/>
                  </a:lnTo>
                  <a:cubicBezTo>
                    <a:pt x="2400007" y="192002"/>
                    <a:pt x="2208298" y="293"/>
                    <a:pt x="1971675" y="0"/>
                  </a:cubicBezTo>
                  <a:close/>
                  <a:moveTo>
                    <a:pt x="428625" y="171450"/>
                  </a:moveTo>
                  <a:lnTo>
                    <a:pt x="1971675" y="171450"/>
                  </a:lnTo>
                  <a:cubicBezTo>
                    <a:pt x="2113699" y="171450"/>
                    <a:pt x="2228850" y="286601"/>
                    <a:pt x="2228850" y="428625"/>
                  </a:cubicBezTo>
                  <a:lnTo>
                    <a:pt x="2228850" y="1371600"/>
                  </a:lnTo>
                  <a:lnTo>
                    <a:pt x="171450" y="1371600"/>
                  </a:lnTo>
                  <a:lnTo>
                    <a:pt x="171450" y="428625"/>
                  </a:lnTo>
                  <a:cubicBezTo>
                    <a:pt x="171450" y="286601"/>
                    <a:pt x="286601" y="171450"/>
                    <a:pt x="428625" y="171450"/>
                  </a:cubicBezTo>
                  <a:close/>
                  <a:moveTo>
                    <a:pt x="1371600" y="2400300"/>
                  </a:moveTo>
                  <a:lnTo>
                    <a:pt x="1028700" y="2400300"/>
                  </a:lnTo>
                  <a:lnTo>
                    <a:pt x="1028700" y="2057400"/>
                  </a:lnTo>
                  <a:lnTo>
                    <a:pt x="1371600" y="2057400"/>
                  </a:lnTo>
                  <a:close/>
                  <a:moveTo>
                    <a:pt x="1971675" y="1885950"/>
                  </a:moveTo>
                  <a:lnTo>
                    <a:pt x="428625" y="1885950"/>
                  </a:lnTo>
                  <a:cubicBezTo>
                    <a:pt x="286601" y="1885950"/>
                    <a:pt x="171450" y="1770799"/>
                    <a:pt x="171450" y="1628775"/>
                  </a:cubicBezTo>
                  <a:lnTo>
                    <a:pt x="171450" y="1543050"/>
                  </a:lnTo>
                  <a:lnTo>
                    <a:pt x="2228850" y="1543050"/>
                  </a:lnTo>
                  <a:lnTo>
                    <a:pt x="2228850" y="1628775"/>
                  </a:lnTo>
                  <a:cubicBezTo>
                    <a:pt x="2228850" y="1770799"/>
                    <a:pt x="2113699" y="1885950"/>
                    <a:pt x="1971675" y="1885950"/>
                  </a:cubicBezTo>
                  <a:close/>
                </a:path>
              </a:pathLst>
            </a:custGeom>
            <a:grpFill/>
            <a:ln w="10716" cap="flat">
              <a:noFill/>
              <a:prstDash val="solid"/>
              <a:miter/>
            </a:ln>
          </p:spPr>
          <p:txBody>
            <a:bodyPr rtlCol="0" anchor="ctr"/>
            <a:lstStyle/>
            <a:p>
              <a:endParaRPr lang="en-US" sz="2400" dirty="0"/>
            </a:p>
          </p:txBody>
        </p:sp>
        <p:sp>
          <p:nvSpPr>
            <p:cNvPr id="12" name="Graphic 86">
              <a:extLst>
                <a:ext uri="{FF2B5EF4-FFF2-40B4-BE49-F238E27FC236}">
                  <a16:creationId xmlns:a16="http://schemas.microsoft.com/office/drawing/2014/main" id="{BB0C3743-BDE3-4BFB-A6DB-6F521468B6EB}"/>
                </a:ext>
              </a:extLst>
            </p:cNvPr>
            <p:cNvSpPr/>
            <p:nvPr/>
          </p:nvSpPr>
          <p:spPr>
            <a:xfrm>
              <a:off x="4483344" y="2914650"/>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66"/>
                    <a:pt x="133066" y="171450"/>
                    <a:pt x="85725" y="171450"/>
                  </a:cubicBezTo>
                  <a:cubicBezTo>
                    <a:pt x="38384" y="171450"/>
                    <a:pt x="0" y="133066"/>
                    <a:pt x="0" y="85725"/>
                  </a:cubicBezTo>
                  <a:cubicBezTo>
                    <a:pt x="0" y="38384"/>
                    <a:pt x="38384" y="0"/>
                    <a:pt x="85725" y="0"/>
                  </a:cubicBezTo>
                  <a:cubicBezTo>
                    <a:pt x="133066" y="0"/>
                    <a:pt x="171450" y="38384"/>
                    <a:pt x="171450" y="85725"/>
                  </a:cubicBezTo>
                  <a:close/>
                </a:path>
              </a:pathLst>
            </a:custGeom>
            <a:grpFill/>
            <a:ln w="10716" cap="flat">
              <a:noFill/>
              <a:prstDash val="solid"/>
              <a:miter/>
            </a:ln>
          </p:spPr>
          <p:txBody>
            <a:bodyPr rtlCol="0" anchor="ctr"/>
            <a:lstStyle/>
            <a:p>
              <a:endParaRPr lang="en-US" sz="2400" dirty="0"/>
            </a:p>
          </p:txBody>
        </p:sp>
      </p:grpSp>
      <p:sp>
        <p:nvSpPr>
          <p:cNvPr id="13" name="TextBox 12">
            <a:extLst>
              <a:ext uri="{FF2B5EF4-FFF2-40B4-BE49-F238E27FC236}">
                <a16:creationId xmlns:a16="http://schemas.microsoft.com/office/drawing/2014/main" id="{0DD0EF4B-C292-40E1-B79D-CEAA896BD440}"/>
              </a:ext>
            </a:extLst>
          </p:cNvPr>
          <p:cNvSpPr txBox="1"/>
          <p:nvPr/>
        </p:nvSpPr>
        <p:spPr>
          <a:xfrm>
            <a:off x="7283123" y="4971633"/>
            <a:ext cx="585417" cy="307777"/>
          </a:xfrm>
          <a:prstGeom prst="rect">
            <a:avLst/>
          </a:prstGeom>
          <a:noFill/>
        </p:spPr>
        <p:txBody>
          <a:bodyPr wrap="none" rtlCol="0">
            <a:spAutoFit/>
          </a:bodyPr>
          <a:lstStyle/>
          <a:p>
            <a:r>
              <a:rPr lang="en-GB" sz="1400" dirty="0">
                <a:solidFill>
                  <a:schemeClr val="bg1"/>
                </a:solidFill>
              </a:rPr>
              <a:t>Same</a:t>
            </a:r>
          </a:p>
        </p:txBody>
      </p:sp>
      <p:graphicFrame>
        <p:nvGraphicFramePr>
          <p:cNvPr id="14" name="Content Placeholder 7">
            <a:extLst>
              <a:ext uri="{FF2B5EF4-FFF2-40B4-BE49-F238E27FC236}">
                <a16:creationId xmlns:a16="http://schemas.microsoft.com/office/drawing/2014/main" id="{6E048558-102E-4472-8B2F-842254B21170}"/>
              </a:ext>
            </a:extLst>
          </p:cNvPr>
          <p:cNvGraphicFramePr>
            <a:graphicFrameLocks/>
          </p:cNvGraphicFramePr>
          <p:nvPr/>
        </p:nvGraphicFramePr>
        <p:xfrm>
          <a:off x="8596857" y="2046315"/>
          <a:ext cx="3050857" cy="4479925"/>
        </p:xfrm>
        <a:graphic>
          <a:graphicData uri="http://schemas.openxmlformats.org/drawingml/2006/chart">
            <c:chart xmlns:c="http://schemas.openxmlformats.org/drawingml/2006/chart" xmlns:r="http://schemas.openxmlformats.org/officeDocument/2006/relationships" r:id="rId4"/>
          </a:graphicData>
        </a:graphic>
      </p:graphicFrame>
      <p:sp>
        <p:nvSpPr>
          <p:cNvPr id="15" name="Graphic 88">
            <a:extLst>
              <a:ext uri="{FF2B5EF4-FFF2-40B4-BE49-F238E27FC236}">
                <a16:creationId xmlns:a16="http://schemas.microsoft.com/office/drawing/2014/main" id="{5A74CF26-9D1E-4E3C-B97E-CC16ADD55BD4}"/>
              </a:ext>
            </a:extLst>
          </p:cNvPr>
          <p:cNvSpPr>
            <a:spLocks noChangeAspect="1"/>
          </p:cNvSpPr>
          <p:nvPr/>
        </p:nvSpPr>
        <p:spPr>
          <a:xfrm>
            <a:off x="9653248" y="3254311"/>
            <a:ext cx="384000" cy="296295"/>
          </a:xfrm>
          <a:custGeom>
            <a:avLst/>
            <a:gdLst>
              <a:gd name="connsiteX0" fmla="*/ 2486025 w 2571750"/>
              <a:gd name="connsiteY0" fmla="*/ 0 h 2057400"/>
              <a:gd name="connsiteX1" fmla="*/ 85725 w 2571750"/>
              <a:gd name="connsiteY1" fmla="*/ 0 h 2057400"/>
              <a:gd name="connsiteX2" fmla="*/ 0 w 2571750"/>
              <a:gd name="connsiteY2" fmla="*/ 85725 h 2057400"/>
              <a:gd name="connsiteX3" fmla="*/ 0 w 2571750"/>
              <a:gd name="connsiteY3" fmla="*/ 1971675 h 2057400"/>
              <a:gd name="connsiteX4" fmla="*/ 85725 w 2571750"/>
              <a:gd name="connsiteY4" fmla="*/ 2057400 h 2057400"/>
              <a:gd name="connsiteX5" fmla="*/ 2486025 w 2571750"/>
              <a:gd name="connsiteY5" fmla="*/ 2057400 h 2057400"/>
              <a:gd name="connsiteX6" fmla="*/ 2571750 w 2571750"/>
              <a:gd name="connsiteY6" fmla="*/ 1971675 h 2057400"/>
              <a:gd name="connsiteX7" fmla="*/ 2571750 w 2571750"/>
              <a:gd name="connsiteY7" fmla="*/ 85725 h 2057400"/>
              <a:gd name="connsiteX8" fmla="*/ 2486025 w 2571750"/>
              <a:gd name="connsiteY8" fmla="*/ 0 h 2057400"/>
              <a:gd name="connsiteX9" fmla="*/ 2254551 w 2571750"/>
              <a:gd name="connsiteY9" fmla="*/ 171450 h 2057400"/>
              <a:gd name="connsiteX10" fmla="*/ 1285875 w 2571750"/>
              <a:gd name="connsiteY10" fmla="*/ 1001534 h 2057400"/>
              <a:gd name="connsiteX11" fmla="*/ 317199 w 2571750"/>
              <a:gd name="connsiteY11" fmla="*/ 171450 h 2057400"/>
              <a:gd name="connsiteX12" fmla="*/ 171450 w 2571750"/>
              <a:gd name="connsiteY12" fmla="*/ 1885950 h 2057400"/>
              <a:gd name="connsiteX13" fmla="*/ 171450 w 2571750"/>
              <a:gd name="connsiteY13" fmla="*/ 272076 h 2057400"/>
              <a:gd name="connsiteX14" fmla="*/ 1230078 w 2571750"/>
              <a:gd name="connsiteY14" fmla="*/ 1179472 h 2057400"/>
              <a:gd name="connsiteX15" fmla="*/ 1341504 w 2571750"/>
              <a:gd name="connsiteY15" fmla="*/ 1179472 h 2057400"/>
              <a:gd name="connsiteX16" fmla="*/ 2400300 w 2571750"/>
              <a:gd name="connsiteY16" fmla="*/ 272076 h 2057400"/>
              <a:gd name="connsiteX17" fmla="*/ 2400300 w 2571750"/>
              <a:gd name="connsiteY17" fmla="*/ 188595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0" h="2057400">
                <a:moveTo>
                  <a:pt x="2486025" y="0"/>
                </a:moveTo>
                <a:lnTo>
                  <a:pt x="85725" y="0"/>
                </a:lnTo>
                <a:cubicBezTo>
                  <a:pt x="38384" y="0"/>
                  <a:pt x="0" y="38384"/>
                  <a:pt x="0" y="85725"/>
                </a:cubicBezTo>
                <a:lnTo>
                  <a:pt x="0" y="1971675"/>
                </a:lnTo>
                <a:cubicBezTo>
                  <a:pt x="0" y="2019016"/>
                  <a:pt x="38384" y="2057400"/>
                  <a:pt x="85725" y="2057400"/>
                </a:cubicBezTo>
                <a:lnTo>
                  <a:pt x="2486025" y="2057400"/>
                </a:lnTo>
                <a:cubicBezTo>
                  <a:pt x="2533366" y="2057400"/>
                  <a:pt x="2571750" y="2019016"/>
                  <a:pt x="2571750" y="1971675"/>
                </a:cubicBezTo>
                <a:lnTo>
                  <a:pt x="2571750" y="85725"/>
                </a:lnTo>
                <a:cubicBezTo>
                  <a:pt x="2571750" y="38384"/>
                  <a:pt x="2533366" y="0"/>
                  <a:pt x="2486025" y="0"/>
                </a:cubicBezTo>
                <a:close/>
                <a:moveTo>
                  <a:pt x="2254551" y="171450"/>
                </a:moveTo>
                <a:lnTo>
                  <a:pt x="1285875" y="1001534"/>
                </a:lnTo>
                <a:lnTo>
                  <a:pt x="317199" y="171450"/>
                </a:lnTo>
                <a:close/>
                <a:moveTo>
                  <a:pt x="171450" y="1885950"/>
                </a:moveTo>
                <a:lnTo>
                  <a:pt x="171450" y="272076"/>
                </a:lnTo>
                <a:lnTo>
                  <a:pt x="1230078" y="1179472"/>
                </a:lnTo>
                <a:cubicBezTo>
                  <a:pt x="1262142" y="1206931"/>
                  <a:pt x="1309441" y="1206931"/>
                  <a:pt x="1341504" y="1179472"/>
                </a:cubicBezTo>
                <a:lnTo>
                  <a:pt x="2400300" y="272076"/>
                </a:lnTo>
                <a:lnTo>
                  <a:pt x="2400300" y="1885950"/>
                </a:lnTo>
                <a:close/>
              </a:path>
            </a:pathLst>
          </a:custGeom>
          <a:solidFill>
            <a:schemeClr val="bg1"/>
          </a:solidFill>
          <a:ln w="10716" cap="flat">
            <a:noFill/>
            <a:prstDash val="solid"/>
            <a:miter/>
          </a:ln>
        </p:spPr>
        <p:txBody>
          <a:bodyPr rtlCol="0" anchor="ctr"/>
          <a:lstStyle/>
          <a:p>
            <a:endParaRPr lang="en-US" sz="2400" dirty="0"/>
          </a:p>
        </p:txBody>
      </p:sp>
      <p:sp>
        <p:nvSpPr>
          <p:cNvPr id="16" name="TextBox 15">
            <a:extLst>
              <a:ext uri="{FF2B5EF4-FFF2-40B4-BE49-F238E27FC236}">
                <a16:creationId xmlns:a16="http://schemas.microsoft.com/office/drawing/2014/main" id="{80F2C0C0-5D99-486E-AD11-EF937CB56645}"/>
              </a:ext>
            </a:extLst>
          </p:cNvPr>
          <p:cNvSpPr txBox="1"/>
          <p:nvPr/>
        </p:nvSpPr>
        <p:spPr>
          <a:xfrm>
            <a:off x="9812963" y="4858139"/>
            <a:ext cx="585417" cy="307777"/>
          </a:xfrm>
          <a:prstGeom prst="rect">
            <a:avLst/>
          </a:prstGeom>
          <a:noFill/>
        </p:spPr>
        <p:txBody>
          <a:bodyPr wrap="none" rtlCol="0">
            <a:spAutoFit/>
          </a:bodyPr>
          <a:lstStyle/>
          <a:p>
            <a:r>
              <a:rPr lang="en-GB" sz="1400" dirty="0">
                <a:solidFill>
                  <a:schemeClr val="bg1"/>
                </a:solidFill>
              </a:rPr>
              <a:t>Same</a:t>
            </a:r>
          </a:p>
        </p:txBody>
      </p:sp>
      <p:sp>
        <p:nvSpPr>
          <p:cNvPr id="17" name="TextBox 16">
            <a:extLst>
              <a:ext uri="{FF2B5EF4-FFF2-40B4-BE49-F238E27FC236}">
                <a16:creationId xmlns:a16="http://schemas.microsoft.com/office/drawing/2014/main" id="{AFE0AB52-0669-479A-B50A-4AF6A97053A1}"/>
              </a:ext>
            </a:extLst>
          </p:cNvPr>
          <p:cNvSpPr txBox="1"/>
          <p:nvPr/>
        </p:nvSpPr>
        <p:spPr>
          <a:xfrm>
            <a:off x="7536020" y="3334472"/>
            <a:ext cx="583814" cy="369332"/>
          </a:xfrm>
          <a:prstGeom prst="rect">
            <a:avLst/>
          </a:prstGeom>
          <a:noFill/>
        </p:spPr>
        <p:txBody>
          <a:bodyPr wrap="none" rtlCol="0">
            <a:spAutoFit/>
          </a:bodyPr>
          <a:lstStyle/>
          <a:p>
            <a:r>
              <a:rPr lang="en-GB" b="1" dirty="0">
                <a:solidFill>
                  <a:schemeClr val="bg1"/>
                </a:solidFill>
              </a:rPr>
              <a:t>33%</a:t>
            </a:r>
          </a:p>
        </p:txBody>
      </p:sp>
      <p:sp>
        <p:nvSpPr>
          <p:cNvPr id="18" name="TextBox 17">
            <a:extLst>
              <a:ext uri="{FF2B5EF4-FFF2-40B4-BE49-F238E27FC236}">
                <a16:creationId xmlns:a16="http://schemas.microsoft.com/office/drawing/2014/main" id="{CE99E9F0-D3F4-4330-BB20-80756128BDE1}"/>
              </a:ext>
            </a:extLst>
          </p:cNvPr>
          <p:cNvSpPr txBox="1"/>
          <p:nvPr/>
        </p:nvSpPr>
        <p:spPr>
          <a:xfrm>
            <a:off x="7288370" y="4744172"/>
            <a:ext cx="583814" cy="369332"/>
          </a:xfrm>
          <a:prstGeom prst="rect">
            <a:avLst/>
          </a:prstGeom>
          <a:noFill/>
        </p:spPr>
        <p:txBody>
          <a:bodyPr wrap="none" rtlCol="0">
            <a:spAutoFit/>
          </a:bodyPr>
          <a:lstStyle/>
          <a:p>
            <a:r>
              <a:rPr lang="en-GB" dirty="0">
                <a:solidFill>
                  <a:schemeClr val="bg1"/>
                </a:solidFill>
              </a:rPr>
              <a:t>56%</a:t>
            </a:r>
          </a:p>
        </p:txBody>
      </p:sp>
      <p:sp>
        <p:nvSpPr>
          <p:cNvPr id="19" name="TextBox 18">
            <a:extLst>
              <a:ext uri="{FF2B5EF4-FFF2-40B4-BE49-F238E27FC236}">
                <a16:creationId xmlns:a16="http://schemas.microsoft.com/office/drawing/2014/main" id="{E8016B39-1385-4D63-A254-A9EBEC8C3572}"/>
              </a:ext>
            </a:extLst>
          </p:cNvPr>
          <p:cNvSpPr txBox="1"/>
          <p:nvPr/>
        </p:nvSpPr>
        <p:spPr>
          <a:xfrm>
            <a:off x="7528400" y="6026740"/>
            <a:ext cx="587020" cy="369332"/>
          </a:xfrm>
          <a:prstGeom prst="rect">
            <a:avLst/>
          </a:prstGeom>
          <a:noFill/>
        </p:spPr>
        <p:txBody>
          <a:bodyPr wrap="none" rtlCol="0">
            <a:spAutoFit/>
          </a:bodyPr>
          <a:lstStyle/>
          <a:p>
            <a:r>
              <a:rPr lang="en-GB" b="1" dirty="0">
                <a:solidFill>
                  <a:schemeClr val="bg1"/>
                </a:solidFill>
              </a:rPr>
              <a:t>11%</a:t>
            </a:r>
          </a:p>
        </p:txBody>
      </p:sp>
      <p:sp>
        <p:nvSpPr>
          <p:cNvPr id="20" name="TextBox 19">
            <a:extLst>
              <a:ext uri="{FF2B5EF4-FFF2-40B4-BE49-F238E27FC236}">
                <a16:creationId xmlns:a16="http://schemas.microsoft.com/office/drawing/2014/main" id="{15D5A883-52A0-42FD-A9A5-1BD4938B43F5}"/>
              </a:ext>
            </a:extLst>
          </p:cNvPr>
          <p:cNvSpPr txBox="1"/>
          <p:nvPr/>
        </p:nvSpPr>
        <p:spPr>
          <a:xfrm>
            <a:off x="9997280" y="3226994"/>
            <a:ext cx="587020" cy="369332"/>
          </a:xfrm>
          <a:prstGeom prst="rect">
            <a:avLst/>
          </a:prstGeom>
          <a:noFill/>
        </p:spPr>
        <p:txBody>
          <a:bodyPr wrap="none" rtlCol="0">
            <a:spAutoFit/>
          </a:bodyPr>
          <a:lstStyle/>
          <a:p>
            <a:r>
              <a:rPr lang="en-GB" b="1" dirty="0">
                <a:solidFill>
                  <a:schemeClr val="bg1"/>
                </a:solidFill>
              </a:rPr>
              <a:t>26%</a:t>
            </a:r>
          </a:p>
        </p:txBody>
      </p:sp>
      <p:sp>
        <p:nvSpPr>
          <p:cNvPr id="21" name="TextBox 20">
            <a:extLst>
              <a:ext uri="{FF2B5EF4-FFF2-40B4-BE49-F238E27FC236}">
                <a16:creationId xmlns:a16="http://schemas.microsoft.com/office/drawing/2014/main" id="{EA507208-DBCA-429D-9AD0-D50AAED9A0FC}"/>
              </a:ext>
            </a:extLst>
          </p:cNvPr>
          <p:cNvSpPr txBox="1"/>
          <p:nvPr/>
        </p:nvSpPr>
        <p:spPr>
          <a:xfrm>
            <a:off x="9828637" y="4610565"/>
            <a:ext cx="583814" cy="369332"/>
          </a:xfrm>
          <a:prstGeom prst="rect">
            <a:avLst/>
          </a:prstGeom>
          <a:noFill/>
        </p:spPr>
        <p:txBody>
          <a:bodyPr wrap="none" rtlCol="0">
            <a:spAutoFit/>
          </a:bodyPr>
          <a:lstStyle/>
          <a:p>
            <a:r>
              <a:rPr lang="en-GB" dirty="0">
                <a:solidFill>
                  <a:schemeClr val="bg1"/>
                </a:solidFill>
              </a:rPr>
              <a:t>61%</a:t>
            </a:r>
          </a:p>
        </p:txBody>
      </p:sp>
      <p:sp>
        <p:nvSpPr>
          <p:cNvPr id="22" name="TextBox 21">
            <a:extLst>
              <a:ext uri="{FF2B5EF4-FFF2-40B4-BE49-F238E27FC236}">
                <a16:creationId xmlns:a16="http://schemas.microsoft.com/office/drawing/2014/main" id="{5F65DBBC-6FC9-4BF9-9029-6B4956C274BC}"/>
              </a:ext>
            </a:extLst>
          </p:cNvPr>
          <p:cNvSpPr txBox="1"/>
          <p:nvPr/>
        </p:nvSpPr>
        <p:spPr>
          <a:xfrm>
            <a:off x="10037248" y="6025370"/>
            <a:ext cx="587020" cy="369332"/>
          </a:xfrm>
          <a:prstGeom prst="rect">
            <a:avLst/>
          </a:prstGeom>
          <a:noFill/>
        </p:spPr>
        <p:txBody>
          <a:bodyPr wrap="none" rtlCol="0">
            <a:spAutoFit/>
          </a:bodyPr>
          <a:lstStyle/>
          <a:p>
            <a:r>
              <a:rPr lang="en-GB" b="1" dirty="0">
                <a:solidFill>
                  <a:schemeClr val="bg1"/>
                </a:solidFill>
              </a:rPr>
              <a:t>12%</a:t>
            </a:r>
          </a:p>
        </p:txBody>
      </p:sp>
      <p:grpSp>
        <p:nvGrpSpPr>
          <p:cNvPr id="23" name="Group 22">
            <a:extLst>
              <a:ext uri="{FF2B5EF4-FFF2-40B4-BE49-F238E27FC236}">
                <a16:creationId xmlns:a16="http://schemas.microsoft.com/office/drawing/2014/main" id="{E1E36BF2-6DE5-4FC7-A2C4-6FEC1C3C6368}"/>
              </a:ext>
            </a:extLst>
          </p:cNvPr>
          <p:cNvGrpSpPr>
            <a:grpSpLocks noChangeAspect="1"/>
          </p:cNvGrpSpPr>
          <p:nvPr/>
        </p:nvGrpSpPr>
        <p:grpSpPr>
          <a:xfrm>
            <a:off x="9744984" y="6027572"/>
            <a:ext cx="306561" cy="316800"/>
            <a:chOff x="3371850" y="1285875"/>
            <a:chExt cx="2400300" cy="2571750"/>
          </a:xfrm>
          <a:solidFill>
            <a:schemeClr val="bg1"/>
          </a:solidFill>
        </p:grpSpPr>
        <p:sp>
          <p:nvSpPr>
            <p:cNvPr id="24" name="Graphic 86">
              <a:extLst>
                <a:ext uri="{FF2B5EF4-FFF2-40B4-BE49-F238E27FC236}">
                  <a16:creationId xmlns:a16="http://schemas.microsoft.com/office/drawing/2014/main" id="{C6392B9A-6834-40FB-A89D-F1121652A1BB}"/>
                </a:ext>
              </a:extLst>
            </p:cNvPr>
            <p:cNvSpPr/>
            <p:nvPr/>
          </p:nvSpPr>
          <p:spPr>
            <a:xfrm>
              <a:off x="3371850" y="1285875"/>
              <a:ext cx="2400300" cy="2571750"/>
            </a:xfrm>
            <a:custGeom>
              <a:avLst/>
              <a:gdLst>
                <a:gd name="connsiteX0" fmla="*/ 1971675 w 2400300"/>
                <a:gd name="connsiteY0" fmla="*/ 0 h 2571750"/>
                <a:gd name="connsiteX1" fmla="*/ 428625 w 2400300"/>
                <a:gd name="connsiteY1" fmla="*/ 0 h 2571750"/>
                <a:gd name="connsiteX2" fmla="*/ 0 w 2400300"/>
                <a:gd name="connsiteY2" fmla="*/ 428625 h 2571750"/>
                <a:gd name="connsiteX3" fmla="*/ 0 w 2400300"/>
                <a:gd name="connsiteY3" fmla="*/ 1628775 h 2571750"/>
                <a:gd name="connsiteX4" fmla="*/ 428625 w 2400300"/>
                <a:gd name="connsiteY4" fmla="*/ 2057400 h 2571750"/>
                <a:gd name="connsiteX5" fmla="*/ 857250 w 2400300"/>
                <a:gd name="connsiteY5" fmla="*/ 2057400 h 2571750"/>
                <a:gd name="connsiteX6" fmla="*/ 857250 w 2400300"/>
                <a:gd name="connsiteY6" fmla="*/ 2400300 h 2571750"/>
                <a:gd name="connsiteX7" fmla="*/ 662150 w 2400300"/>
                <a:gd name="connsiteY7" fmla="*/ 2400300 h 2571750"/>
                <a:gd name="connsiteX8" fmla="*/ 576425 w 2400300"/>
                <a:gd name="connsiteY8" fmla="*/ 2486025 h 2571750"/>
                <a:gd name="connsiteX9" fmla="*/ 662150 w 2400300"/>
                <a:gd name="connsiteY9" fmla="*/ 2571750 h 2571750"/>
                <a:gd name="connsiteX10" fmla="*/ 1738150 w 2400300"/>
                <a:gd name="connsiteY10" fmla="*/ 2571750 h 2571750"/>
                <a:gd name="connsiteX11" fmla="*/ 1823875 w 2400300"/>
                <a:gd name="connsiteY11" fmla="*/ 2486025 h 2571750"/>
                <a:gd name="connsiteX12" fmla="*/ 1738150 w 2400300"/>
                <a:gd name="connsiteY12" fmla="*/ 2400300 h 2571750"/>
                <a:gd name="connsiteX13" fmla="*/ 1543050 w 2400300"/>
                <a:gd name="connsiteY13" fmla="*/ 2400300 h 2571750"/>
                <a:gd name="connsiteX14" fmla="*/ 1543050 w 2400300"/>
                <a:gd name="connsiteY14" fmla="*/ 2057400 h 2571750"/>
                <a:gd name="connsiteX15" fmla="*/ 1971675 w 2400300"/>
                <a:gd name="connsiteY15" fmla="*/ 2057400 h 2571750"/>
                <a:gd name="connsiteX16" fmla="*/ 2400300 w 2400300"/>
                <a:gd name="connsiteY16" fmla="*/ 1628775 h 2571750"/>
                <a:gd name="connsiteX17" fmla="*/ 2400300 w 2400300"/>
                <a:gd name="connsiteY17" fmla="*/ 428625 h 2571750"/>
                <a:gd name="connsiteX18" fmla="*/ 1971675 w 2400300"/>
                <a:gd name="connsiteY18" fmla="*/ 0 h 2571750"/>
                <a:gd name="connsiteX19" fmla="*/ 428625 w 2400300"/>
                <a:gd name="connsiteY19" fmla="*/ 171450 h 2571750"/>
                <a:gd name="connsiteX20" fmla="*/ 1971675 w 2400300"/>
                <a:gd name="connsiteY20" fmla="*/ 171450 h 2571750"/>
                <a:gd name="connsiteX21" fmla="*/ 2228850 w 2400300"/>
                <a:gd name="connsiteY21" fmla="*/ 428625 h 2571750"/>
                <a:gd name="connsiteX22" fmla="*/ 2228850 w 2400300"/>
                <a:gd name="connsiteY22" fmla="*/ 1371600 h 2571750"/>
                <a:gd name="connsiteX23" fmla="*/ 171450 w 2400300"/>
                <a:gd name="connsiteY23" fmla="*/ 1371600 h 2571750"/>
                <a:gd name="connsiteX24" fmla="*/ 171450 w 2400300"/>
                <a:gd name="connsiteY24" fmla="*/ 428625 h 2571750"/>
                <a:gd name="connsiteX25" fmla="*/ 428625 w 2400300"/>
                <a:gd name="connsiteY25" fmla="*/ 171450 h 2571750"/>
                <a:gd name="connsiteX26" fmla="*/ 1371600 w 2400300"/>
                <a:gd name="connsiteY26" fmla="*/ 2400300 h 2571750"/>
                <a:gd name="connsiteX27" fmla="*/ 1028700 w 2400300"/>
                <a:gd name="connsiteY27" fmla="*/ 2400300 h 2571750"/>
                <a:gd name="connsiteX28" fmla="*/ 1028700 w 2400300"/>
                <a:gd name="connsiteY28" fmla="*/ 2057400 h 2571750"/>
                <a:gd name="connsiteX29" fmla="*/ 1371600 w 2400300"/>
                <a:gd name="connsiteY29" fmla="*/ 2057400 h 2571750"/>
                <a:gd name="connsiteX30" fmla="*/ 1971675 w 2400300"/>
                <a:gd name="connsiteY30" fmla="*/ 1885950 h 2571750"/>
                <a:gd name="connsiteX31" fmla="*/ 428625 w 2400300"/>
                <a:gd name="connsiteY31" fmla="*/ 1885950 h 2571750"/>
                <a:gd name="connsiteX32" fmla="*/ 171450 w 2400300"/>
                <a:gd name="connsiteY32" fmla="*/ 1628775 h 2571750"/>
                <a:gd name="connsiteX33" fmla="*/ 171450 w 2400300"/>
                <a:gd name="connsiteY33" fmla="*/ 1543050 h 2571750"/>
                <a:gd name="connsiteX34" fmla="*/ 2228850 w 2400300"/>
                <a:gd name="connsiteY34" fmla="*/ 1543050 h 2571750"/>
                <a:gd name="connsiteX35" fmla="*/ 2228850 w 2400300"/>
                <a:gd name="connsiteY35" fmla="*/ 1628775 h 2571750"/>
                <a:gd name="connsiteX36" fmla="*/ 1971675 w 2400300"/>
                <a:gd name="connsiteY36" fmla="*/ 18859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00300" h="2571750">
                  <a:moveTo>
                    <a:pt x="1971675" y="0"/>
                  </a:moveTo>
                  <a:lnTo>
                    <a:pt x="428625" y="0"/>
                  </a:lnTo>
                  <a:cubicBezTo>
                    <a:pt x="192002" y="293"/>
                    <a:pt x="293" y="192002"/>
                    <a:pt x="0" y="428625"/>
                  </a:cubicBezTo>
                  <a:lnTo>
                    <a:pt x="0" y="1628775"/>
                  </a:lnTo>
                  <a:cubicBezTo>
                    <a:pt x="293" y="1865398"/>
                    <a:pt x="192002" y="2057107"/>
                    <a:pt x="428625" y="2057400"/>
                  </a:cubicBezTo>
                  <a:lnTo>
                    <a:pt x="857250" y="2057400"/>
                  </a:lnTo>
                  <a:lnTo>
                    <a:pt x="857250" y="2400300"/>
                  </a:lnTo>
                  <a:lnTo>
                    <a:pt x="662150" y="2400300"/>
                  </a:lnTo>
                  <a:cubicBezTo>
                    <a:pt x="614809" y="2400300"/>
                    <a:pt x="576425" y="2438684"/>
                    <a:pt x="576425" y="2486025"/>
                  </a:cubicBezTo>
                  <a:cubicBezTo>
                    <a:pt x="576425" y="2533366"/>
                    <a:pt x="614809" y="2571750"/>
                    <a:pt x="662150" y="2571750"/>
                  </a:cubicBezTo>
                  <a:lnTo>
                    <a:pt x="1738150" y="2571750"/>
                  </a:lnTo>
                  <a:cubicBezTo>
                    <a:pt x="1785491" y="2571750"/>
                    <a:pt x="1823875" y="2533366"/>
                    <a:pt x="1823875" y="2486025"/>
                  </a:cubicBezTo>
                  <a:cubicBezTo>
                    <a:pt x="1823875" y="2438684"/>
                    <a:pt x="1785491" y="2400300"/>
                    <a:pt x="1738150" y="2400300"/>
                  </a:cubicBezTo>
                  <a:lnTo>
                    <a:pt x="1543050" y="2400300"/>
                  </a:lnTo>
                  <a:lnTo>
                    <a:pt x="1543050" y="2057400"/>
                  </a:lnTo>
                  <a:lnTo>
                    <a:pt x="1971675" y="2057400"/>
                  </a:lnTo>
                  <a:cubicBezTo>
                    <a:pt x="2208298" y="2057107"/>
                    <a:pt x="2400007" y="1865398"/>
                    <a:pt x="2400300" y="1628775"/>
                  </a:cubicBezTo>
                  <a:lnTo>
                    <a:pt x="2400300" y="428625"/>
                  </a:lnTo>
                  <a:cubicBezTo>
                    <a:pt x="2400007" y="192002"/>
                    <a:pt x="2208298" y="293"/>
                    <a:pt x="1971675" y="0"/>
                  </a:cubicBezTo>
                  <a:close/>
                  <a:moveTo>
                    <a:pt x="428625" y="171450"/>
                  </a:moveTo>
                  <a:lnTo>
                    <a:pt x="1971675" y="171450"/>
                  </a:lnTo>
                  <a:cubicBezTo>
                    <a:pt x="2113699" y="171450"/>
                    <a:pt x="2228850" y="286601"/>
                    <a:pt x="2228850" y="428625"/>
                  </a:cubicBezTo>
                  <a:lnTo>
                    <a:pt x="2228850" y="1371600"/>
                  </a:lnTo>
                  <a:lnTo>
                    <a:pt x="171450" y="1371600"/>
                  </a:lnTo>
                  <a:lnTo>
                    <a:pt x="171450" y="428625"/>
                  </a:lnTo>
                  <a:cubicBezTo>
                    <a:pt x="171450" y="286601"/>
                    <a:pt x="286601" y="171450"/>
                    <a:pt x="428625" y="171450"/>
                  </a:cubicBezTo>
                  <a:close/>
                  <a:moveTo>
                    <a:pt x="1371600" y="2400300"/>
                  </a:moveTo>
                  <a:lnTo>
                    <a:pt x="1028700" y="2400300"/>
                  </a:lnTo>
                  <a:lnTo>
                    <a:pt x="1028700" y="2057400"/>
                  </a:lnTo>
                  <a:lnTo>
                    <a:pt x="1371600" y="2057400"/>
                  </a:lnTo>
                  <a:close/>
                  <a:moveTo>
                    <a:pt x="1971675" y="1885950"/>
                  </a:moveTo>
                  <a:lnTo>
                    <a:pt x="428625" y="1885950"/>
                  </a:lnTo>
                  <a:cubicBezTo>
                    <a:pt x="286601" y="1885950"/>
                    <a:pt x="171450" y="1770799"/>
                    <a:pt x="171450" y="1628775"/>
                  </a:cubicBezTo>
                  <a:lnTo>
                    <a:pt x="171450" y="1543050"/>
                  </a:lnTo>
                  <a:lnTo>
                    <a:pt x="2228850" y="1543050"/>
                  </a:lnTo>
                  <a:lnTo>
                    <a:pt x="2228850" y="1628775"/>
                  </a:lnTo>
                  <a:cubicBezTo>
                    <a:pt x="2228850" y="1770799"/>
                    <a:pt x="2113699" y="1885950"/>
                    <a:pt x="1971675" y="1885950"/>
                  </a:cubicBezTo>
                  <a:close/>
                </a:path>
              </a:pathLst>
            </a:custGeom>
            <a:grpFill/>
            <a:ln w="10716" cap="flat">
              <a:noFill/>
              <a:prstDash val="solid"/>
              <a:miter/>
            </a:ln>
          </p:spPr>
          <p:txBody>
            <a:bodyPr rtlCol="0" anchor="ctr"/>
            <a:lstStyle/>
            <a:p>
              <a:endParaRPr lang="en-US" sz="2400" dirty="0"/>
            </a:p>
          </p:txBody>
        </p:sp>
        <p:sp>
          <p:nvSpPr>
            <p:cNvPr id="25" name="Graphic 86">
              <a:extLst>
                <a:ext uri="{FF2B5EF4-FFF2-40B4-BE49-F238E27FC236}">
                  <a16:creationId xmlns:a16="http://schemas.microsoft.com/office/drawing/2014/main" id="{F5B39FDA-DB0A-40DE-8AC9-615305D4F437}"/>
                </a:ext>
              </a:extLst>
            </p:cNvPr>
            <p:cNvSpPr/>
            <p:nvPr/>
          </p:nvSpPr>
          <p:spPr>
            <a:xfrm>
              <a:off x="4483344" y="2914650"/>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66"/>
                    <a:pt x="133066" y="171450"/>
                    <a:pt x="85725" y="171450"/>
                  </a:cubicBezTo>
                  <a:cubicBezTo>
                    <a:pt x="38384" y="171450"/>
                    <a:pt x="0" y="133066"/>
                    <a:pt x="0" y="85725"/>
                  </a:cubicBezTo>
                  <a:cubicBezTo>
                    <a:pt x="0" y="38384"/>
                    <a:pt x="38384" y="0"/>
                    <a:pt x="85725" y="0"/>
                  </a:cubicBezTo>
                  <a:cubicBezTo>
                    <a:pt x="133066" y="0"/>
                    <a:pt x="171450" y="38384"/>
                    <a:pt x="171450" y="85725"/>
                  </a:cubicBezTo>
                  <a:close/>
                </a:path>
              </a:pathLst>
            </a:custGeom>
            <a:grpFill/>
            <a:ln w="10716" cap="flat">
              <a:noFill/>
              <a:prstDash val="solid"/>
              <a:miter/>
            </a:ln>
          </p:spPr>
          <p:txBody>
            <a:bodyPr rtlCol="0" anchor="ctr"/>
            <a:lstStyle/>
            <a:p>
              <a:endParaRPr lang="en-US" sz="2400" dirty="0"/>
            </a:p>
          </p:txBody>
        </p:sp>
      </p:grpSp>
      <p:sp>
        <p:nvSpPr>
          <p:cNvPr id="26" name="TextBox 25">
            <a:extLst>
              <a:ext uri="{FF2B5EF4-FFF2-40B4-BE49-F238E27FC236}">
                <a16:creationId xmlns:a16="http://schemas.microsoft.com/office/drawing/2014/main" id="{6C283C28-F39B-4E3E-A75A-FD175AF20E88}"/>
              </a:ext>
            </a:extLst>
          </p:cNvPr>
          <p:cNvSpPr txBox="1"/>
          <p:nvPr/>
        </p:nvSpPr>
        <p:spPr bwMode="white">
          <a:xfrm>
            <a:off x="6508010" y="1615668"/>
            <a:ext cx="2118835" cy="1323439"/>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Shows the sender has taken time and care with the communication</a:t>
            </a:r>
          </a:p>
        </p:txBody>
      </p:sp>
      <p:sp>
        <p:nvSpPr>
          <p:cNvPr id="27" name="TextBox 26">
            <a:extLst>
              <a:ext uri="{FF2B5EF4-FFF2-40B4-BE49-F238E27FC236}">
                <a16:creationId xmlns:a16="http://schemas.microsoft.com/office/drawing/2014/main" id="{53B4C291-CE95-44A3-AE54-1DB033C9E378}"/>
              </a:ext>
            </a:extLst>
          </p:cNvPr>
          <p:cNvSpPr txBox="1"/>
          <p:nvPr/>
        </p:nvSpPr>
        <p:spPr bwMode="white">
          <a:xfrm>
            <a:off x="9175613" y="2231221"/>
            <a:ext cx="1926214" cy="707886"/>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Makes me feel valued</a:t>
            </a:r>
          </a:p>
        </p:txBody>
      </p:sp>
      <p:sp>
        <p:nvSpPr>
          <p:cNvPr id="28" name="TextBox 27">
            <a:extLst>
              <a:ext uri="{FF2B5EF4-FFF2-40B4-BE49-F238E27FC236}">
                <a16:creationId xmlns:a16="http://schemas.microsoft.com/office/drawing/2014/main" id="{FC7B34CC-0C21-4AF1-8F62-82BA03E6A4F7}"/>
              </a:ext>
            </a:extLst>
          </p:cNvPr>
          <p:cNvSpPr txBox="1"/>
          <p:nvPr/>
        </p:nvSpPr>
        <p:spPr bwMode="white">
          <a:xfrm>
            <a:off x="375487" y="1991692"/>
            <a:ext cx="5179016" cy="400110"/>
          </a:xfrm>
          <a:prstGeom prst="rect">
            <a:avLst/>
          </a:prstGeom>
          <a:noFill/>
        </p:spPr>
        <p:txBody>
          <a:bodyPr wrap="square" rtlCol="0">
            <a:spAutoFit/>
          </a:bodyPr>
          <a:lstStyle/>
          <a:p>
            <a:pPr algn="l">
              <a:buClr>
                <a:srgbClr val="F28713"/>
              </a:buClr>
              <a:buSzPct val="150000"/>
            </a:pPr>
            <a:r>
              <a:rPr lang="en-GB" sz="2000" b="1" kern="0" noProof="1">
                <a:solidFill>
                  <a:srgbClr val="1B2A4D"/>
                </a:solidFill>
                <a:ea typeface="Microsoft Himalaya" panose="01010100010101010101" pitchFamily="2" charset="0"/>
                <a:cs typeface="Segoe UI" panose="020B0502040204020203" pitchFamily="34" charset="0"/>
              </a:rPr>
              <a:t>Applies more to </a:t>
            </a:r>
            <a:r>
              <a:rPr lang="en-GB" sz="2000" b="1" kern="0" noProof="1">
                <a:solidFill>
                  <a:schemeClr val="accent1"/>
                </a:solidFill>
                <a:ea typeface="Microsoft Himalaya" panose="01010100010101010101" pitchFamily="2" charset="0"/>
                <a:cs typeface="Segoe UI" panose="020B0502040204020203" pitchFamily="34" charset="0"/>
              </a:rPr>
              <a:t>mail</a:t>
            </a:r>
            <a:r>
              <a:rPr lang="en-GB" sz="2000" b="1" kern="0" noProof="1">
                <a:solidFill>
                  <a:srgbClr val="1B2A4D"/>
                </a:solidFill>
                <a:ea typeface="Microsoft Himalaya" panose="01010100010101010101" pitchFamily="2" charset="0"/>
                <a:cs typeface="Segoe UI" panose="020B0502040204020203" pitchFamily="34" charset="0"/>
              </a:rPr>
              <a:t> or </a:t>
            </a:r>
            <a:r>
              <a:rPr lang="en-GB" sz="2000" b="1" kern="0" noProof="1">
                <a:solidFill>
                  <a:schemeClr val="accent3"/>
                </a:solidFill>
                <a:ea typeface="Microsoft Himalaya" panose="01010100010101010101" pitchFamily="2" charset="0"/>
                <a:cs typeface="Segoe UI" panose="020B0502040204020203" pitchFamily="34" charset="0"/>
              </a:rPr>
              <a:t>digital</a:t>
            </a:r>
            <a:r>
              <a:rPr lang="en-GB" sz="2000" b="1" kern="0" noProof="1">
                <a:solidFill>
                  <a:srgbClr val="1B2A4D"/>
                </a:solidFill>
                <a:ea typeface="Microsoft Himalaya" panose="01010100010101010101" pitchFamily="2" charset="0"/>
                <a:cs typeface="Segoe UI" panose="020B0502040204020203" pitchFamily="34" charset="0"/>
              </a:rPr>
              <a:t> </a:t>
            </a:r>
            <a:r>
              <a:rPr lang="en-GB" sz="2000" kern="0" noProof="1">
                <a:solidFill>
                  <a:srgbClr val="1B2A4D"/>
                </a:solidFill>
                <a:ea typeface="Microsoft Himalaya" panose="01010100010101010101" pitchFamily="2" charset="0"/>
                <a:cs typeface="Segoe UI" panose="020B0502040204020203" pitchFamily="34" charset="0"/>
              </a:rPr>
              <a:t>(%)</a:t>
            </a:r>
          </a:p>
        </p:txBody>
      </p:sp>
      <p:pic>
        <p:nvPicPr>
          <p:cNvPr id="2058" name="Picture 10" descr="I've received a 'nudge' tax letter from HMRC, what should I do? | Financial  Times">
            <a:extLst>
              <a:ext uri="{FF2B5EF4-FFF2-40B4-BE49-F238E27FC236}">
                <a16:creationId xmlns:a16="http://schemas.microsoft.com/office/drawing/2014/main" id="{0063C940-0F35-4891-8AC7-63C1FDA90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27" y="2809551"/>
            <a:ext cx="5279334" cy="297151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FCEE5FD-B5DF-47C6-9B04-35DB164050CA}"/>
              </a:ext>
            </a:extLst>
          </p:cNvPr>
          <p:cNvSpPr txBox="1"/>
          <p:nvPr/>
        </p:nvSpPr>
        <p:spPr>
          <a:xfrm>
            <a:off x="870527" y="6315074"/>
            <a:ext cx="3751348"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spTree>
    <p:extLst>
      <p:ext uri="{BB962C8B-B14F-4D97-AF65-F5344CB8AC3E}">
        <p14:creationId xmlns:p14="http://schemas.microsoft.com/office/powerpoint/2010/main" val="3779157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7">
            <a:extLst>
              <a:ext uri="{FF2B5EF4-FFF2-40B4-BE49-F238E27FC236}">
                <a16:creationId xmlns:a16="http://schemas.microsoft.com/office/drawing/2014/main" id="{52E10BE6-1C06-4E85-A313-14A3840ABC61}"/>
              </a:ext>
            </a:extLst>
          </p:cNvPr>
          <p:cNvGraphicFramePr>
            <a:graphicFrameLocks/>
          </p:cNvGraphicFramePr>
          <p:nvPr>
            <p:extLst>
              <p:ext uri="{D42A27DB-BD31-4B8C-83A1-F6EECF244321}">
                <p14:modId xmlns:p14="http://schemas.microsoft.com/office/powerpoint/2010/main" val="353516876"/>
              </p:ext>
            </p:extLst>
          </p:nvPr>
        </p:nvGraphicFramePr>
        <p:xfrm>
          <a:off x="2954384" y="2423859"/>
          <a:ext cx="8892539" cy="302347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B54EF4D-E341-47D2-BF9E-5BF31B20EB65}"/>
              </a:ext>
            </a:extLst>
          </p:cNvPr>
          <p:cNvSpPr>
            <a:spLocks noGrp="1"/>
          </p:cNvSpPr>
          <p:nvPr>
            <p:ph type="title"/>
          </p:nvPr>
        </p:nvSpPr>
        <p:spPr>
          <a:xfrm>
            <a:off x="485999" y="414000"/>
            <a:ext cx="9596464" cy="549380"/>
          </a:xfrm>
        </p:spPr>
        <p:txBody>
          <a:bodyPr/>
          <a:lstStyle/>
          <a:p>
            <a:r>
              <a:rPr lang="en-GB" dirty="0">
                <a:solidFill>
                  <a:srgbClr val="1B2A4D"/>
                </a:solidFill>
              </a:rPr>
              <a:t>mail helps clarify complex information and is easier to read than digital</a:t>
            </a:r>
            <a:endParaRPr lang="en-GB" dirty="0"/>
          </a:p>
        </p:txBody>
      </p:sp>
      <p:sp>
        <p:nvSpPr>
          <p:cNvPr id="4" name="Slide Number Placeholder 3">
            <a:extLst>
              <a:ext uri="{FF2B5EF4-FFF2-40B4-BE49-F238E27FC236}">
                <a16:creationId xmlns:a16="http://schemas.microsoft.com/office/drawing/2014/main" id="{1AD4EF67-EAA7-499B-8A4C-C1E6E1285537}"/>
              </a:ext>
            </a:extLst>
          </p:cNvPr>
          <p:cNvSpPr>
            <a:spLocks noGrp="1"/>
          </p:cNvSpPr>
          <p:nvPr>
            <p:ph type="sldNum" sz="quarter" idx="15"/>
          </p:nvPr>
        </p:nvSpPr>
        <p:spPr/>
        <p:txBody>
          <a:bodyPr/>
          <a:lstStyle/>
          <a:p>
            <a:fld id="{3787542D-5C6B-4EB3-96EB-9B37C3D5D2F8}" type="slidenum">
              <a:rPr lang="en-GB" smtClean="0"/>
              <a:t>26</a:t>
            </a:fld>
            <a:endParaRPr lang="en-GB" dirty="0"/>
          </a:p>
        </p:txBody>
      </p:sp>
      <p:sp>
        <p:nvSpPr>
          <p:cNvPr id="6" name="TextBox 5">
            <a:extLst>
              <a:ext uri="{FF2B5EF4-FFF2-40B4-BE49-F238E27FC236}">
                <a16:creationId xmlns:a16="http://schemas.microsoft.com/office/drawing/2014/main" id="{11EA1560-A06B-49F7-A8B4-F596EF31F5CE}"/>
              </a:ext>
            </a:extLst>
          </p:cNvPr>
          <p:cNvSpPr txBox="1"/>
          <p:nvPr/>
        </p:nvSpPr>
        <p:spPr bwMode="white">
          <a:xfrm>
            <a:off x="401222" y="1799812"/>
            <a:ext cx="10795949" cy="400110"/>
          </a:xfrm>
          <a:prstGeom prst="rect">
            <a:avLst/>
          </a:prstGeom>
          <a:noFill/>
        </p:spPr>
        <p:txBody>
          <a:bodyPr wrap="square" rtlCol="0">
            <a:spAutoFit/>
          </a:bodyPr>
          <a:lstStyle/>
          <a:p>
            <a:pPr algn="l">
              <a:buClr>
                <a:srgbClr val="F28713"/>
              </a:buClr>
              <a:buSzPct val="150000"/>
            </a:pPr>
            <a:r>
              <a:rPr lang="en-GB" sz="2000" b="1" kern="0" noProof="1">
                <a:solidFill>
                  <a:srgbClr val="1B2A4D"/>
                </a:solidFill>
                <a:ea typeface="Microsoft Himalaya" panose="01010100010101010101" pitchFamily="2" charset="0"/>
                <a:cs typeface="Segoe UI" panose="020B0502040204020203" pitchFamily="34" charset="0"/>
              </a:rPr>
              <a:t>Applies more to </a:t>
            </a:r>
            <a:r>
              <a:rPr lang="en-GB" sz="2000" b="1" kern="0" noProof="1">
                <a:solidFill>
                  <a:schemeClr val="accent1"/>
                </a:solidFill>
                <a:ea typeface="Microsoft Himalaya" panose="01010100010101010101" pitchFamily="2" charset="0"/>
                <a:cs typeface="Segoe UI" panose="020B0502040204020203" pitchFamily="34" charset="0"/>
              </a:rPr>
              <a:t>mail</a:t>
            </a:r>
            <a:r>
              <a:rPr lang="en-GB" sz="2000" b="1" kern="0" noProof="1">
                <a:solidFill>
                  <a:srgbClr val="1B2A4D"/>
                </a:solidFill>
                <a:ea typeface="Microsoft Himalaya" panose="01010100010101010101" pitchFamily="2" charset="0"/>
                <a:cs typeface="Segoe UI" panose="020B0502040204020203" pitchFamily="34" charset="0"/>
              </a:rPr>
              <a:t> or </a:t>
            </a:r>
            <a:r>
              <a:rPr lang="en-GB" sz="2000" b="1" kern="0" noProof="1">
                <a:solidFill>
                  <a:schemeClr val="accent3"/>
                </a:solidFill>
                <a:ea typeface="Microsoft Himalaya" panose="01010100010101010101" pitchFamily="2" charset="0"/>
                <a:cs typeface="Segoe UI" panose="020B0502040204020203" pitchFamily="34" charset="0"/>
              </a:rPr>
              <a:t>digital</a:t>
            </a:r>
            <a:r>
              <a:rPr lang="en-GB" sz="2000" b="1" kern="0" noProof="1">
                <a:solidFill>
                  <a:srgbClr val="1B2A4D"/>
                </a:solidFill>
                <a:ea typeface="Microsoft Himalaya" panose="01010100010101010101" pitchFamily="2" charset="0"/>
                <a:cs typeface="Segoe UI" panose="020B0502040204020203" pitchFamily="34" charset="0"/>
              </a:rPr>
              <a:t> </a:t>
            </a:r>
            <a:r>
              <a:rPr lang="en-GB" sz="2000" kern="0" noProof="1">
                <a:solidFill>
                  <a:srgbClr val="1B2A4D"/>
                </a:solidFill>
                <a:ea typeface="Microsoft Himalaya" panose="01010100010101010101" pitchFamily="2" charset="0"/>
                <a:cs typeface="Segoe UI" panose="020B0502040204020203" pitchFamily="34" charset="0"/>
              </a:rPr>
              <a:t>(%)</a:t>
            </a:r>
          </a:p>
        </p:txBody>
      </p:sp>
      <p:sp>
        <p:nvSpPr>
          <p:cNvPr id="11" name="Graphic 88">
            <a:extLst>
              <a:ext uri="{FF2B5EF4-FFF2-40B4-BE49-F238E27FC236}">
                <a16:creationId xmlns:a16="http://schemas.microsoft.com/office/drawing/2014/main" id="{B99EDA33-84CC-486A-A1C0-76B0A0C08639}"/>
              </a:ext>
            </a:extLst>
          </p:cNvPr>
          <p:cNvSpPr>
            <a:spLocks noChangeAspect="1"/>
          </p:cNvSpPr>
          <p:nvPr/>
        </p:nvSpPr>
        <p:spPr>
          <a:xfrm>
            <a:off x="3242495" y="3793257"/>
            <a:ext cx="384000" cy="296295"/>
          </a:xfrm>
          <a:custGeom>
            <a:avLst/>
            <a:gdLst>
              <a:gd name="connsiteX0" fmla="*/ 2486025 w 2571750"/>
              <a:gd name="connsiteY0" fmla="*/ 0 h 2057400"/>
              <a:gd name="connsiteX1" fmla="*/ 85725 w 2571750"/>
              <a:gd name="connsiteY1" fmla="*/ 0 h 2057400"/>
              <a:gd name="connsiteX2" fmla="*/ 0 w 2571750"/>
              <a:gd name="connsiteY2" fmla="*/ 85725 h 2057400"/>
              <a:gd name="connsiteX3" fmla="*/ 0 w 2571750"/>
              <a:gd name="connsiteY3" fmla="*/ 1971675 h 2057400"/>
              <a:gd name="connsiteX4" fmla="*/ 85725 w 2571750"/>
              <a:gd name="connsiteY4" fmla="*/ 2057400 h 2057400"/>
              <a:gd name="connsiteX5" fmla="*/ 2486025 w 2571750"/>
              <a:gd name="connsiteY5" fmla="*/ 2057400 h 2057400"/>
              <a:gd name="connsiteX6" fmla="*/ 2571750 w 2571750"/>
              <a:gd name="connsiteY6" fmla="*/ 1971675 h 2057400"/>
              <a:gd name="connsiteX7" fmla="*/ 2571750 w 2571750"/>
              <a:gd name="connsiteY7" fmla="*/ 85725 h 2057400"/>
              <a:gd name="connsiteX8" fmla="*/ 2486025 w 2571750"/>
              <a:gd name="connsiteY8" fmla="*/ 0 h 2057400"/>
              <a:gd name="connsiteX9" fmla="*/ 2254551 w 2571750"/>
              <a:gd name="connsiteY9" fmla="*/ 171450 h 2057400"/>
              <a:gd name="connsiteX10" fmla="*/ 1285875 w 2571750"/>
              <a:gd name="connsiteY10" fmla="*/ 1001534 h 2057400"/>
              <a:gd name="connsiteX11" fmla="*/ 317199 w 2571750"/>
              <a:gd name="connsiteY11" fmla="*/ 171450 h 2057400"/>
              <a:gd name="connsiteX12" fmla="*/ 171450 w 2571750"/>
              <a:gd name="connsiteY12" fmla="*/ 1885950 h 2057400"/>
              <a:gd name="connsiteX13" fmla="*/ 171450 w 2571750"/>
              <a:gd name="connsiteY13" fmla="*/ 272076 h 2057400"/>
              <a:gd name="connsiteX14" fmla="*/ 1230078 w 2571750"/>
              <a:gd name="connsiteY14" fmla="*/ 1179472 h 2057400"/>
              <a:gd name="connsiteX15" fmla="*/ 1341504 w 2571750"/>
              <a:gd name="connsiteY15" fmla="*/ 1179472 h 2057400"/>
              <a:gd name="connsiteX16" fmla="*/ 2400300 w 2571750"/>
              <a:gd name="connsiteY16" fmla="*/ 272076 h 2057400"/>
              <a:gd name="connsiteX17" fmla="*/ 2400300 w 2571750"/>
              <a:gd name="connsiteY17" fmla="*/ 188595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0" h="2057400">
                <a:moveTo>
                  <a:pt x="2486025" y="0"/>
                </a:moveTo>
                <a:lnTo>
                  <a:pt x="85725" y="0"/>
                </a:lnTo>
                <a:cubicBezTo>
                  <a:pt x="38384" y="0"/>
                  <a:pt x="0" y="38384"/>
                  <a:pt x="0" y="85725"/>
                </a:cubicBezTo>
                <a:lnTo>
                  <a:pt x="0" y="1971675"/>
                </a:lnTo>
                <a:cubicBezTo>
                  <a:pt x="0" y="2019016"/>
                  <a:pt x="38384" y="2057400"/>
                  <a:pt x="85725" y="2057400"/>
                </a:cubicBezTo>
                <a:lnTo>
                  <a:pt x="2486025" y="2057400"/>
                </a:lnTo>
                <a:cubicBezTo>
                  <a:pt x="2533366" y="2057400"/>
                  <a:pt x="2571750" y="2019016"/>
                  <a:pt x="2571750" y="1971675"/>
                </a:cubicBezTo>
                <a:lnTo>
                  <a:pt x="2571750" y="85725"/>
                </a:lnTo>
                <a:cubicBezTo>
                  <a:pt x="2571750" y="38384"/>
                  <a:pt x="2533366" y="0"/>
                  <a:pt x="2486025" y="0"/>
                </a:cubicBezTo>
                <a:close/>
                <a:moveTo>
                  <a:pt x="2254551" y="171450"/>
                </a:moveTo>
                <a:lnTo>
                  <a:pt x="1285875" y="1001534"/>
                </a:lnTo>
                <a:lnTo>
                  <a:pt x="317199" y="171450"/>
                </a:lnTo>
                <a:close/>
                <a:moveTo>
                  <a:pt x="171450" y="1885950"/>
                </a:moveTo>
                <a:lnTo>
                  <a:pt x="171450" y="272076"/>
                </a:lnTo>
                <a:lnTo>
                  <a:pt x="1230078" y="1179472"/>
                </a:lnTo>
                <a:cubicBezTo>
                  <a:pt x="1262142" y="1206931"/>
                  <a:pt x="1309441" y="1206931"/>
                  <a:pt x="1341504" y="1179472"/>
                </a:cubicBezTo>
                <a:lnTo>
                  <a:pt x="2400300" y="272076"/>
                </a:lnTo>
                <a:lnTo>
                  <a:pt x="2400300" y="1885950"/>
                </a:lnTo>
                <a:close/>
              </a:path>
            </a:pathLst>
          </a:custGeom>
          <a:solidFill>
            <a:schemeClr val="bg1"/>
          </a:solidFill>
          <a:ln w="10716" cap="flat">
            <a:noFill/>
            <a:prstDash val="solid"/>
            <a:miter/>
          </a:ln>
        </p:spPr>
        <p:txBody>
          <a:bodyPr rtlCol="0" anchor="ctr"/>
          <a:lstStyle/>
          <a:p>
            <a:endParaRPr lang="en-US" sz="2400" dirty="0"/>
          </a:p>
        </p:txBody>
      </p:sp>
      <p:grpSp>
        <p:nvGrpSpPr>
          <p:cNvPr id="12" name="Group 11">
            <a:extLst>
              <a:ext uri="{FF2B5EF4-FFF2-40B4-BE49-F238E27FC236}">
                <a16:creationId xmlns:a16="http://schemas.microsoft.com/office/drawing/2014/main" id="{AE91D5F2-9C7F-4AC5-81CC-7789D1E05BB5}"/>
              </a:ext>
            </a:extLst>
          </p:cNvPr>
          <p:cNvGrpSpPr>
            <a:grpSpLocks noChangeAspect="1"/>
          </p:cNvGrpSpPr>
          <p:nvPr/>
        </p:nvGrpSpPr>
        <p:grpSpPr>
          <a:xfrm>
            <a:off x="9388092" y="3800358"/>
            <a:ext cx="306561" cy="316800"/>
            <a:chOff x="3371850" y="1285875"/>
            <a:chExt cx="2400300" cy="2571750"/>
          </a:xfrm>
          <a:solidFill>
            <a:schemeClr val="bg1"/>
          </a:solidFill>
        </p:grpSpPr>
        <p:sp>
          <p:nvSpPr>
            <p:cNvPr id="13" name="Graphic 86">
              <a:extLst>
                <a:ext uri="{FF2B5EF4-FFF2-40B4-BE49-F238E27FC236}">
                  <a16:creationId xmlns:a16="http://schemas.microsoft.com/office/drawing/2014/main" id="{DCF494B0-7A0A-43BB-93BE-4F816C7BD40A}"/>
                </a:ext>
              </a:extLst>
            </p:cNvPr>
            <p:cNvSpPr/>
            <p:nvPr/>
          </p:nvSpPr>
          <p:spPr>
            <a:xfrm>
              <a:off x="3371850" y="1285875"/>
              <a:ext cx="2400300" cy="2571750"/>
            </a:xfrm>
            <a:custGeom>
              <a:avLst/>
              <a:gdLst>
                <a:gd name="connsiteX0" fmla="*/ 1971675 w 2400300"/>
                <a:gd name="connsiteY0" fmla="*/ 0 h 2571750"/>
                <a:gd name="connsiteX1" fmla="*/ 428625 w 2400300"/>
                <a:gd name="connsiteY1" fmla="*/ 0 h 2571750"/>
                <a:gd name="connsiteX2" fmla="*/ 0 w 2400300"/>
                <a:gd name="connsiteY2" fmla="*/ 428625 h 2571750"/>
                <a:gd name="connsiteX3" fmla="*/ 0 w 2400300"/>
                <a:gd name="connsiteY3" fmla="*/ 1628775 h 2571750"/>
                <a:gd name="connsiteX4" fmla="*/ 428625 w 2400300"/>
                <a:gd name="connsiteY4" fmla="*/ 2057400 h 2571750"/>
                <a:gd name="connsiteX5" fmla="*/ 857250 w 2400300"/>
                <a:gd name="connsiteY5" fmla="*/ 2057400 h 2571750"/>
                <a:gd name="connsiteX6" fmla="*/ 857250 w 2400300"/>
                <a:gd name="connsiteY6" fmla="*/ 2400300 h 2571750"/>
                <a:gd name="connsiteX7" fmla="*/ 662150 w 2400300"/>
                <a:gd name="connsiteY7" fmla="*/ 2400300 h 2571750"/>
                <a:gd name="connsiteX8" fmla="*/ 576425 w 2400300"/>
                <a:gd name="connsiteY8" fmla="*/ 2486025 h 2571750"/>
                <a:gd name="connsiteX9" fmla="*/ 662150 w 2400300"/>
                <a:gd name="connsiteY9" fmla="*/ 2571750 h 2571750"/>
                <a:gd name="connsiteX10" fmla="*/ 1738150 w 2400300"/>
                <a:gd name="connsiteY10" fmla="*/ 2571750 h 2571750"/>
                <a:gd name="connsiteX11" fmla="*/ 1823875 w 2400300"/>
                <a:gd name="connsiteY11" fmla="*/ 2486025 h 2571750"/>
                <a:gd name="connsiteX12" fmla="*/ 1738150 w 2400300"/>
                <a:gd name="connsiteY12" fmla="*/ 2400300 h 2571750"/>
                <a:gd name="connsiteX13" fmla="*/ 1543050 w 2400300"/>
                <a:gd name="connsiteY13" fmla="*/ 2400300 h 2571750"/>
                <a:gd name="connsiteX14" fmla="*/ 1543050 w 2400300"/>
                <a:gd name="connsiteY14" fmla="*/ 2057400 h 2571750"/>
                <a:gd name="connsiteX15" fmla="*/ 1971675 w 2400300"/>
                <a:gd name="connsiteY15" fmla="*/ 2057400 h 2571750"/>
                <a:gd name="connsiteX16" fmla="*/ 2400300 w 2400300"/>
                <a:gd name="connsiteY16" fmla="*/ 1628775 h 2571750"/>
                <a:gd name="connsiteX17" fmla="*/ 2400300 w 2400300"/>
                <a:gd name="connsiteY17" fmla="*/ 428625 h 2571750"/>
                <a:gd name="connsiteX18" fmla="*/ 1971675 w 2400300"/>
                <a:gd name="connsiteY18" fmla="*/ 0 h 2571750"/>
                <a:gd name="connsiteX19" fmla="*/ 428625 w 2400300"/>
                <a:gd name="connsiteY19" fmla="*/ 171450 h 2571750"/>
                <a:gd name="connsiteX20" fmla="*/ 1971675 w 2400300"/>
                <a:gd name="connsiteY20" fmla="*/ 171450 h 2571750"/>
                <a:gd name="connsiteX21" fmla="*/ 2228850 w 2400300"/>
                <a:gd name="connsiteY21" fmla="*/ 428625 h 2571750"/>
                <a:gd name="connsiteX22" fmla="*/ 2228850 w 2400300"/>
                <a:gd name="connsiteY22" fmla="*/ 1371600 h 2571750"/>
                <a:gd name="connsiteX23" fmla="*/ 171450 w 2400300"/>
                <a:gd name="connsiteY23" fmla="*/ 1371600 h 2571750"/>
                <a:gd name="connsiteX24" fmla="*/ 171450 w 2400300"/>
                <a:gd name="connsiteY24" fmla="*/ 428625 h 2571750"/>
                <a:gd name="connsiteX25" fmla="*/ 428625 w 2400300"/>
                <a:gd name="connsiteY25" fmla="*/ 171450 h 2571750"/>
                <a:gd name="connsiteX26" fmla="*/ 1371600 w 2400300"/>
                <a:gd name="connsiteY26" fmla="*/ 2400300 h 2571750"/>
                <a:gd name="connsiteX27" fmla="*/ 1028700 w 2400300"/>
                <a:gd name="connsiteY27" fmla="*/ 2400300 h 2571750"/>
                <a:gd name="connsiteX28" fmla="*/ 1028700 w 2400300"/>
                <a:gd name="connsiteY28" fmla="*/ 2057400 h 2571750"/>
                <a:gd name="connsiteX29" fmla="*/ 1371600 w 2400300"/>
                <a:gd name="connsiteY29" fmla="*/ 2057400 h 2571750"/>
                <a:gd name="connsiteX30" fmla="*/ 1971675 w 2400300"/>
                <a:gd name="connsiteY30" fmla="*/ 1885950 h 2571750"/>
                <a:gd name="connsiteX31" fmla="*/ 428625 w 2400300"/>
                <a:gd name="connsiteY31" fmla="*/ 1885950 h 2571750"/>
                <a:gd name="connsiteX32" fmla="*/ 171450 w 2400300"/>
                <a:gd name="connsiteY32" fmla="*/ 1628775 h 2571750"/>
                <a:gd name="connsiteX33" fmla="*/ 171450 w 2400300"/>
                <a:gd name="connsiteY33" fmla="*/ 1543050 h 2571750"/>
                <a:gd name="connsiteX34" fmla="*/ 2228850 w 2400300"/>
                <a:gd name="connsiteY34" fmla="*/ 1543050 h 2571750"/>
                <a:gd name="connsiteX35" fmla="*/ 2228850 w 2400300"/>
                <a:gd name="connsiteY35" fmla="*/ 1628775 h 2571750"/>
                <a:gd name="connsiteX36" fmla="*/ 1971675 w 2400300"/>
                <a:gd name="connsiteY36" fmla="*/ 18859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00300" h="2571750">
                  <a:moveTo>
                    <a:pt x="1971675" y="0"/>
                  </a:moveTo>
                  <a:lnTo>
                    <a:pt x="428625" y="0"/>
                  </a:lnTo>
                  <a:cubicBezTo>
                    <a:pt x="192002" y="293"/>
                    <a:pt x="293" y="192002"/>
                    <a:pt x="0" y="428625"/>
                  </a:cubicBezTo>
                  <a:lnTo>
                    <a:pt x="0" y="1628775"/>
                  </a:lnTo>
                  <a:cubicBezTo>
                    <a:pt x="293" y="1865398"/>
                    <a:pt x="192002" y="2057107"/>
                    <a:pt x="428625" y="2057400"/>
                  </a:cubicBezTo>
                  <a:lnTo>
                    <a:pt x="857250" y="2057400"/>
                  </a:lnTo>
                  <a:lnTo>
                    <a:pt x="857250" y="2400300"/>
                  </a:lnTo>
                  <a:lnTo>
                    <a:pt x="662150" y="2400300"/>
                  </a:lnTo>
                  <a:cubicBezTo>
                    <a:pt x="614809" y="2400300"/>
                    <a:pt x="576425" y="2438684"/>
                    <a:pt x="576425" y="2486025"/>
                  </a:cubicBezTo>
                  <a:cubicBezTo>
                    <a:pt x="576425" y="2533366"/>
                    <a:pt x="614809" y="2571750"/>
                    <a:pt x="662150" y="2571750"/>
                  </a:cubicBezTo>
                  <a:lnTo>
                    <a:pt x="1738150" y="2571750"/>
                  </a:lnTo>
                  <a:cubicBezTo>
                    <a:pt x="1785491" y="2571750"/>
                    <a:pt x="1823875" y="2533366"/>
                    <a:pt x="1823875" y="2486025"/>
                  </a:cubicBezTo>
                  <a:cubicBezTo>
                    <a:pt x="1823875" y="2438684"/>
                    <a:pt x="1785491" y="2400300"/>
                    <a:pt x="1738150" y="2400300"/>
                  </a:cubicBezTo>
                  <a:lnTo>
                    <a:pt x="1543050" y="2400300"/>
                  </a:lnTo>
                  <a:lnTo>
                    <a:pt x="1543050" y="2057400"/>
                  </a:lnTo>
                  <a:lnTo>
                    <a:pt x="1971675" y="2057400"/>
                  </a:lnTo>
                  <a:cubicBezTo>
                    <a:pt x="2208298" y="2057107"/>
                    <a:pt x="2400007" y="1865398"/>
                    <a:pt x="2400300" y="1628775"/>
                  </a:cubicBezTo>
                  <a:lnTo>
                    <a:pt x="2400300" y="428625"/>
                  </a:lnTo>
                  <a:cubicBezTo>
                    <a:pt x="2400007" y="192002"/>
                    <a:pt x="2208298" y="293"/>
                    <a:pt x="1971675" y="0"/>
                  </a:cubicBezTo>
                  <a:close/>
                  <a:moveTo>
                    <a:pt x="428625" y="171450"/>
                  </a:moveTo>
                  <a:lnTo>
                    <a:pt x="1971675" y="171450"/>
                  </a:lnTo>
                  <a:cubicBezTo>
                    <a:pt x="2113699" y="171450"/>
                    <a:pt x="2228850" y="286601"/>
                    <a:pt x="2228850" y="428625"/>
                  </a:cubicBezTo>
                  <a:lnTo>
                    <a:pt x="2228850" y="1371600"/>
                  </a:lnTo>
                  <a:lnTo>
                    <a:pt x="171450" y="1371600"/>
                  </a:lnTo>
                  <a:lnTo>
                    <a:pt x="171450" y="428625"/>
                  </a:lnTo>
                  <a:cubicBezTo>
                    <a:pt x="171450" y="286601"/>
                    <a:pt x="286601" y="171450"/>
                    <a:pt x="428625" y="171450"/>
                  </a:cubicBezTo>
                  <a:close/>
                  <a:moveTo>
                    <a:pt x="1371600" y="2400300"/>
                  </a:moveTo>
                  <a:lnTo>
                    <a:pt x="1028700" y="2400300"/>
                  </a:lnTo>
                  <a:lnTo>
                    <a:pt x="1028700" y="2057400"/>
                  </a:lnTo>
                  <a:lnTo>
                    <a:pt x="1371600" y="2057400"/>
                  </a:lnTo>
                  <a:close/>
                  <a:moveTo>
                    <a:pt x="1971675" y="1885950"/>
                  </a:moveTo>
                  <a:lnTo>
                    <a:pt x="428625" y="1885950"/>
                  </a:lnTo>
                  <a:cubicBezTo>
                    <a:pt x="286601" y="1885950"/>
                    <a:pt x="171450" y="1770799"/>
                    <a:pt x="171450" y="1628775"/>
                  </a:cubicBezTo>
                  <a:lnTo>
                    <a:pt x="171450" y="1543050"/>
                  </a:lnTo>
                  <a:lnTo>
                    <a:pt x="2228850" y="1543050"/>
                  </a:lnTo>
                  <a:lnTo>
                    <a:pt x="2228850" y="1628775"/>
                  </a:lnTo>
                  <a:cubicBezTo>
                    <a:pt x="2228850" y="1770799"/>
                    <a:pt x="2113699" y="1885950"/>
                    <a:pt x="1971675" y="1885950"/>
                  </a:cubicBezTo>
                  <a:close/>
                </a:path>
              </a:pathLst>
            </a:custGeom>
            <a:grpFill/>
            <a:ln w="10716" cap="flat">
              <a:noFill/>
              <a:prstDash val="solid"/>
              <a:miter/>
            </a:ln>
          </p:spPr>
          <p:txBody>
            <a:bodyPr rtlCol="0" anchor="ctr"/>
            <a:lstStyle/>
            <a:p>
              <a:endParaRPr lang="en-US" sz="2400" dirty="0"/>
            </a:p>
          </p:txBody>
        </p:sp>
        <p:sp>
          <p:nvSpPr>
            <p:cNvPr id="14" name="Graphic 86">
              <a:extLst>
                <a:ext uri="{FF2B5EF4-FFF2-40B4-BE49-F238E27FC236}">
                  <a16:creationId xmlns:a16="http://schemas.microsoft.com/office/drawing/2014/main" id="{247238F0-814B-4CC5-980D-566DD9701A98}"/>
                </a:ext>
              </a:extLst>
            </p:cNvPr>
            <p:cNvSpPr/>
            <p:nvPr/>
          </p:nvSpPr>
          <p:spPr>
            <a:xfrm>
              <a:off x="4483344" y="2914650"/>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66"/>
                    <a:pt x="133066" y="171450"/>
                    <a:pt x="85725" y="171450"/>
                  </a:cubicBezTo>
                  <a:cubicBezTo>
                    <a:pt x="38384" y="171450"/>
                    <a:pt x="0" y="133066"/>
                    <a:pt x="0" y="85725"/>
                  </a:cubicBezTo>
                  <a:cubicBezTo>
                    <a:pt x="0" y="38384"/>
                    <a:pt x="38384" y="0"/>
                    <a:pt x="85725" y="0"/>
                  </a:cubicBezTo>
                  <a:cubicBezTo>
                    <a:pt x="133066" y="0"/>
                    <a:pt x="171450" y="38384"/>
                    <a:pt x="171450" y="85725"/>
                  </a:cubicBezTo>
                  <a:close/>
                </a:path>
              </a:pathLst>
            </a:custGeom>
            <a:grpFill/>
            <a:ln w="10716" cap="flat">
              <a:noFill/>
              <a:prstDash val="solid"/>
              <a:miter/>
            </a:ln>
          </p:spPr>
          <p:txBody>
            <a:bodyPr rtlCol="0" anchor="ctr"/>
            <a:lstStyle/>
            <a:p>
              <a:endParaRPr lang="en-US" sz="2400" dirty="0"/>
            </a:p>
          </p:txBody>
        </p:sp>
      </p:grpSp>
      <p:sp>
        <p:nvSpPr>
          <p:cNvPr id="15" name="TextBox 14">
            <a:extLst>
              <a:ext uri="{FF2B5EF4-FFF2-40B4-BE49-F238E27FC236}">
                <a16:creationId xmlns:a16="http://schemas.microsoft.com/office/drawing/2014/main" id="{59D176F8-8603-4D4C-8872-E72FEAA97D8D}"/>
              </a:ext>
            </a:extLst>
          </p:cNvPr>
          <p:cNvSpPr txBox="1"/>
          <p:nvPr/>
        </p:nvSpPr>
        <p:spPr>
          <a:xfrm>
            <a:off x="3586684" y="3748310"/>
            <a:ext cx="587020" cy="369332"/>
          </a:xfrm>
          <a:prstGeom prst="rect">
            <a:avLst/>
          </a:prstGeom>
          <a:noFill/>
        </p:spPr>
        <p:txBody>
          <a:bodyPr wrap="none" rtlCol="0">
            <a:spAutoFit/>
          </a:bodyPr>
          <a:lstStyle/>
          <a:p>
            <a:r>
              <a:rPr lang="en-GB" b="1" dirty="0">
                <a:solidFill>
                  <a:schemeClr val="bg1"/>
                </a:solidFill>
              </a:rPr>
              <a:t>31%</a:t>
            </a:r>
          </a:p>
        </p:txBody>
      </p:sp>
      <p:sp>
        <p:nvSpPr>
          <p:cNvPr id="17" name="TextBox 16">
            <a:extLst>
              <a:ext uri="{FF2B5EF4-FFF2-40B4-BE49-F238E27FC236}">
                <a16:creationId xmlns:a16="http://schemas.microsoft.com/office/drawing/2014/main" id="{10125888-4C5C-4A28-9485-E3BCC75DFF9C}"/>
              </a:ext>
            </a:extLst>
          </p:cNvPr>
          <p:cNvSpPr txBox="1"/>
          <p:nvPr/>
        </p:nvSpPr>
        <p:spPr>
          <a:xfrm>
            <a:off x="9705170" y="3769868"/>
            <a:ext cx="587020" cy="369332"/>
          </a:xfrm>
          <a:prstGeom prst="rect">
            <a:avLst/>
          </a:prstGeom>
          <a:noFill/>
        </p:spPr>
        <p:txBody>
          <a:bodyPr wrap="none" rtlCol="0">
            <a:spAutoFit/>
          </a:bodyPr>
          <a:lstStyle/>
          <a:p>
            <a:r>
              <a:rPr lang="en-GB" b="1" dirty="0">
                <a:solidFill>
                  <a:schemeClr val="bg1"/>
                </a:solidFill>
              </a:rPr>
              <a:t>16%</a:t>
            </a:r>
          </a:p>
        </p:txBody>
      </p:sp>
      <p:sp>
        <p:nvSpPr>
          <p:cNvPr id="18" name="TextBox 17">
            <a:extLst>
              <a:ext uri="{FF2B5EF4-FFF2-40B4-BE49-F238E27FC236}">
                <a16:creationId xmlns:a16="http://schemas.microsoft.com/office/drawing/2014/main" id="{235C18FD-3563-4404-9C7C-AB4FC34B0968}"/>
              </a:ext>
            </a:extLst>
          </p:cNvPr>
          <p:cNvSpPr txBox="1"/>
          <p:nvPr/>
        </p:nvSpPr>
        <p:spPr>
          <a:xfrm>
            <a:off x="6451515" y="3617678"/>
            <a:ext cx="1511952" cy="615553"/>
          </a:xfrm>
          <a:prstGeom prst="rect">
            <a:avLst/>
          </a:prstGeom>
          <a:noFill/>
        </p:spPr>
        <p:txBody>
          <a:bodyPr wrap="none" rtlCol="0">
            <a:spAutoFit/>
          </a:bodyPr>
          <a:lstStyle/>
          <a:p>
            <a:pPr algn="ctr"/>
            <a:r>
              <a:rPr lang="en-GB" dirty="0">
                <a:solidFill>
                  <a:schemeClr val="bg1"/>
                </a:solidFill>
              </a:rPr>
              <a:t>53%</a:t>
            </a:r>
          </a:p>
          <a:p>
            <a:pPr algn="ctr"/>
            <a:r>
              <a:rPr lang="en-GB" sz="1600" dirty="0">
                <a:solidFill>
                  <a:schemeClr val="bg1"/>
                </a:solidFill>
              </a:rPr>
              <a:t>About the same</a:t>
            </a:r>
          </a:p>
        </p:txBody>
      </p:sp>
      <p:sp>
        <p:nvSpPr>
          <p:cNvPr id="19" name="TextBox 18">
            <a:extLst>
              <a:ext uri="{FF2B5EF4-FFF2-40B4-BE49-F238E27FC236}">
                <a16:creationId xmlns:a16="http://schemas.microsoft.com/office/drawing/2014/main" id="{95B6FD30-F16D-4AB9-9664-E08B2D8D7724}"/>
              </a:ext>
            </a:extLst>
          </p:cNvPr>
          <p:cNvSpPr txBox="1"/>
          <p:nvPr/>
        </p:nvSpPr>
        <p:spPr>
          <a:xfrm>
            <a:off x="241867" y="3449404"/>
            <a:ext cx="2823210" cy="1015663"/>
          </a:xfrm>
          <a:prstGeom prst="rect">
            <a:avLst/>
          </a:prstGeom>
          <a:noFill/>
        </p:spPr>
        <p:txBody>
          <a:bodyPr wrap="square" rtlCol="0">
            <a:spAutoFit/>
          </a:bodyPr>
          <a:lstStyle/>
          <a:p>
            <a:pPr algn="r"/>
            <a:r>
              <a:rPr lang="en-GB" sz="2000" dirty="0"/>
              <a:t>A good way to help me understand complex information</a:t>
            </a:r>
          </a:p>
        </p:txBody>
      </p:sp>
      <p:sp>
        <p:nvSpPr>
          <p:cNvPr id="29" name="TextBox 28">
            <a:extLst>
              <a:ext uri="{FF2B5EF4-FFF2-40B4-BE49-F238E27FC236}">
                <a16:creationId xmlns:a16="http://schemas.microsoft.com/office/drawing/2014/main" id="{CF747695-6AB1-4E84-BDE3-5332E2B7789E}"/>
              </a:ext>
            </a:extLst>
          </p:cNvPr>
          <p:cNvSpPr txBox="1"/>
          <p:nvPr/>
        </p:nvSpPr>
        <p:spPr>
          <a:xfrm>
            <a:off x="7808360" y="6315074"/>
            <a:ext cx="3751348"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spTree>
    <p:extLst>
      <p:ext uri="{BB962C8B-B14F-4D97-AF65-F5344CB8AC3E}">
        <p14:creationId xmlns:p14="http://schemas.microsoft.com/office/powerpoint/2010/main" val="327680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9D06994-4AAB-42C1-BEF0-9CA6D778D96D}"/>
              </a:ext>
            </a:extLst>
          </p:cNvPr>
          <p:cNvSpPr>
            <a:spLocks noGrp="1"/>
          </p:cNvSpPr>
          <p:nvPr>
            <p:ph sz="quarter" idx="16"/>
          </p:nvPr>
        </p:nvSpPr>
        <p:spPr/>
        <p:txBody>
          <a:bodyPr/>
          <a:lstStyle/>
          <a:p>
            <a:r>
              <a:rPr lang="en-GB" dirty="0"/>
              <a:t>Mail and digital communications are different and complementary</a:t>
            </a:r>
          </a:p>
          <a:p>
            <a:r>
              <a:rPr lang="en-GB" dirty="0"/>
              <a:t>Each situation needs to be considered on its own merit – Physical can reinforce digital and vice versa</a:t>
            </a:r>
          </a:p>
          <a:p>
            <a:r>
              <a:rPr lang="en-GB" dirty="0"/>
              <a:t>Multi-channel experiences are more effective - working together, they can make messages stronger and more likely to be remembered</a:t>
            </a:r>
          </a:p>
          <a:p>
            <a:r>
              <a:rPr lang="en-GB" dirty="0"/>
              <a:t>Mail has a powerful impact on long-term memory encoding for social media advertising = +44% stronger when people had seen mail first</a:t>
            </a:r>
          </a:p>
          <a:p>
            <a:r>
              <a:rPr lang="en-GB" dirty="0"/>
              <a:t>A reading of 0.70 and above indicates a response that is likely to be powerful enough to impact future behaviour</a:t>
            </a:r>
          </a:p>
          <a:p>
            <a:endParaRPr lang="en-GB" dirty="0"/>
          </a:p>
        </p:txBody>
      </p:sp>
      <p:sp>
        <p:nvSpPr>
          <p:cNvPr id="4" name="Slide Number Placeholder 3">
            <a:extLst>
              <a:ext uri="{FF2B5EF4-FFF2-40B4-BE49-F238E27FC236}">
                <a16:creationId xmlns:a16="http://schemas.microsoft.com/office/drawing/2014/main" id="{60B3FF51-B981-469C-97E4-EC8B2F8B30E9}"/>
              </a:ext>
            </a:extLst>
          </p:cNvPr>
          <p:cNvSpPr>
            <a:spLocks noGrp="1"/>
          </p:cNvSpPr>
          <p:nvPr>
            <p:ph type="sldNum" sz="quarter" idx="19"/>
          </p:nvPr>
        </p:nvSpPr>
        <p:spPr/>
        <p:txBody>
          <a:bodyPr/>
          <a:lstStyle/>
          <a:p>
            <a:fld id="{3787542D-5C6B-4EB3-96EB-9B37C3D5D2F8}" type="slidenum">
              <a:rPr lang="en-GB" smtClean="0"/>
              <a:t>27</a:t>
            </a:fld>
            <a:endParaRPr lang="en-GB" dirty="0"/>
          </a:p>
        </p:txBody>
      </p:sp>
      <p:sp>
        <p:nvSpPr>
          <p:cNvPr id="2" name="Title 1">
            <a:extLst>
              <a:ext uri="{FF2B5EF4-FFF2-40B4-BE49-F238E27FC236}">
                <a16:creationId xmlns:a16="http://schemas.microsoft.com/office/drawing/2014/main" id="{84FEAD19-F391-4A7C-B97D-AEBCF5A401A1}"/>
              </a:ext>
            </a:extLst>
          </p:cNvPr>
          <p:cNvSpPr>
            <a:spLocks noGrp="1"/>
          </p:cNvSpPr>
          <p:nvPr>
            <p:ph type="title"/>
          </p:nvPr>
        </p:nvSpPr>
        <p:spPr/>
        <p:txBody>
          <a:bodyPr/>
          <a:lstStyle/>
          <a:p>
            <a:r>
              <a:rPr lang="en-GB" sz="3200" dirty="0"/>
              <a:t>The Mail and digital partnership - phygital</a:t>
            </a:r>
          </a:p>
        </p:txBody>
      </p:sp>
      <p:sp>
        <p:nvSpPr>
          <p:cNvPr id="6" name="Text Placeholder 5">
            <a:extLst>
              <a:ext uri="{FF2B5EF4-FFF2-40B4-BE49-F238E27FC236}">
                <a16:creationId xmlns:a16="http://schemas.microsoft.com/office/drawing/2014/main" id="{8EA4327F-DE69-4668-B4B9-75A6838A0856}"/>
              </a:ext>
            </a:extLst>
          </p:cNvPr>
          <p:cNvSpPr>
            <a:spLocks noGrp="1"/>
          </p:cNvSpPr>
          <p:nvPr>
            <p:ph type="body" sz="quarter" idx="11"/>
          </p:nvPr>
        </p:nvSpPr>
        <p:spPr/>
        <p:txBody>
          <a:bodyPr/>
          <a:lstStyle/>
          <a:p>
            <a:r>
              <a:rPr lang="en-GB" dirty="0"/>
              <a:t>Mail boosts memory response</a:t>
            </a:r>
          </a:p>
        </p:txBody>
      </p:sp>
      <p:sp>
        <p:nvSpPr>
          <p:cNvPr id="9" name="TextBox 8">
            <a:extLst>
              <a:ext uri="{FF2B5EF4-FFF2-40B4-BE49-F238E27FC236}">
                <a16:creationId xmlns:a16="http://schemas.microsoft.com/office/drawing/2014/main" id="{719D76D0-FC21-4EDB-A73B-8C759F2F6EEF}"/>
              </a:ext>
            </a:extLst>
          </p:cNvPr>
          <p:cNvSpPr txBox="1"/>
          <p:nvPr/>
        </p:nvSpPr>
        <p:spPr>
          <a:xfrm>
            <a:off x="904868" y="6299252"/>
            <a:ext cx="5412059" cy="261610"/>
          </a:xfrm>
          <a:prstGeom prst="rect">
            <a:avLst/>
          </a:prstGeom>
          <a:noFill/>
        </p:spPr>
        <p:txBody>
          <a:bodyPr wrap="none" rtlCol="0">
            <a:spAutoFit/>
          </a:bodyPr>
          <a:lstStyle/>
          <a:p>
            <a:r>
              <a:rPr lang="en-US" sz="1100" u="sng" dirty="0">
                <a:effectLst/>
                <a:latin typeface="Calibri" panose="020F0502020204030204" pitchFamily="34" charset="0"/>
                <a:ea typeface="MS Mincho" panose="02020609040205080304" pitchFamily="49" charset="-128"/>
                <a:cs typeface="Arial" panose="020B0604020202020204" pitchFamily="34" charset="0"/>
              </a:rPr>
              <a:t>https://www.marketreach.co.uk/sites/default/files/insights/Mail-Cuts-Through-Report.pdf</a:t>
            </a:r>
            <a:r>
              <a:rPr lang="en-US" sz="1100" dirty="0">
                <a:effectLst/>
                <a:latin typeface="Calibri" panose="020F0502020204030204" pitchFamily="34" charset="0"/>
                <a:ea typeface="MS Mincho" panose="02020609040205080304" pitchFamily="49" charset="-128"/>
                <a:cs typeface="Arial" panose="020B0604020202020204" pitchFamily="34" charset="0"/>
              </a:rPr>
              <a:t>)</a:t>
            </a:r>
            <a:endParaRPr lang="en-GB" sz="1100" dirty="0"/>
          </a:p>
        </p:txBody>
      </p:sp>
      <p:graphicFrame>
        <p:nvGraphicFramePr>
          <p:cNvPr id="11" name="Chart 10">
            <a:extLst>
              <a:ext uri="{FF2B5EF4-FFF2-40B4-BE49-F238E27FC236}">
                <a16:creationId xmlns:a16="http://schemas.microsoft.com/office/drawing/2014/main" id="{6E4BB173-2797-4436-BD1B-4B250650C36F}"/>
              </a:ext>
            </a:extLst>
          </p:cNvPr>
          <p:cNvGraphicFramePr/>
          <p:nvPr>
            <p:extLst>
              <p:ext uri="{D42A27DB-BD31-4B8C-83A1-F6EECF244321}">
                <p14:modId xmlns:p14="http://schemas.microsoft.com/office/powerpoint/2010/main" val="995402260"/>
              </p:ext>
            </p:extLst>
          </p:nvPr>
        </p:nvGraphicFramePr>
        <p:xfrm>
          <a:off x="6314985" y="2028340"/>
          <a:ext cx="5072235" cy="398789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70E925C1-ED30-450A-B680-2DFD80730AF1}"/>
              </a:ext>
            </a:extLst>
          </p:cNvPr>
          <p:cNvSpPr txBox="1"/>
          <p:nvPr/>
        </p:nvSpPr>
        <p:spPr>
          <a:xfrm>
            <a:off x="7796462" y="3737917"/>
            <a:ext cx="790601" cy="461665"/>
          </a:xfrm>
          <a:prstGeom prst="rect">
            <a:avLst/>
          </a:prstGeom>
          <a:noFill/>
        </p:spPr>
        <p:txBody>
          <a:bodyPr wrap="none" rtlCol="0">
            <a:spAutoFit/>
          </a:bodyPr>
          <a:lstStyle/>
          <a:p>
            <a:r>
              <a:rPr lang="en-GB" sz="2400" b="1" dirty="0">
                <a:solidFill>
                  <a:schemeClr val="bg1"/>
                </a:solidFill>
                <a:latin typeface="+mj-lt"/>
              </a:rPr>
              <a:t>0.50</a:t>
            </a:r>
          </a:p>
        </p:txBody>
      </p:sp>
      <p:sp>
        <p:nvSpPr>
          <p:cNvPr id="13" name="TextBox 12">
            <a:extLst>
              <a:ext uri="{FF2B5EF4-FFF2-40B4-BE49-F238E27FC236}">
                <a16:creationId xmlns:a16="http://schemas.microsoft.com/office/drawing/2014/main" id="{4958DFCB-6BFA-4AB1-8FA3-4424E7AA2F7F}"/>
              </a:ext>
            </a:extLst>
          </p:cNvPr>
          <p:cNvSpPr txBox="1"/>
          <p:nvPr/>
        </p:nvSpPr>
        <p:spPr>
          <a:xfrm>
            <a:off x="9421624" y="3412241"/>
            <a:ext cx="790601" cy="461665"/>
          </a:xfrm>
          <a:prstGeom prst="rect">
            <a:avLst/>
          </a:prstGeom>
          <a:noFill/>
        </p:spPr>
        <p:txBody>
          <a:bodyPr wrap="none" rtlCol="0">
            <a:spAutoFit/>
          </a:bodyPr>
          <a:lstStyle/>
          <a:p>
            <a:r>
              <a:rPr lang="en-GB" sz="2400" b="1" dirty="0">
                <a:solidFill>
                  <a:schemeClr val="bg1"/>
                </a:solidFill>
                <a:latin typeface="+mj-lt"/>
              </a:rPr>
              <a:t>0.72</a:t>
            </a:r>
          </a:p>
        </p:txBody>
      </p:sp>
      <p:sp>
        <p:nvSpPr>
          <p:cNvPr id="14" name="TextBox 13">
            <a:extLst>
              <a:ext uri="{FF2B5EF4-FFF2-40B4-BE49-F238E27FC236}">
                <a16:creationId xmlns:a16="http://schemas.microsoft.com/office/drawing/2014/main" id="{7484C536-760C-4418-A554-067273D988C1}"/>
              </a:ext>
            </a:extLst>
          </p:cNvPr>
          <p:cNvSpPr txBox="1"/>
          <p:nvPr/>
        </p:nvSpPr>
        <p:spPr>
          <a:xfrm>
            <a:off x="7520783" y="4911607"/>
            <a:ext cx="1353553" cy="954107"/>
          </a:xfrm>
          <a:prstGeom prst="rect">
            <a:avLst/>
          </a:prstGeom>
          <a:noFill/>
        </p:spPr>
        <p:txBody>
          <a:bodyPr wrap="square" rtlCol="0">
            <a:spAutoFit/>
          </a:bodyPr>
          <a:lstStyle/>
          <a:p>
            <a:pPr algn="ctr"/>
            <a:r>
              <a:rPr lang="en-GB" sz="1350" b="1" dirty="0">
                <a:solidFill>
                  <a:schemeClr val="bg1"/>
                </a:solidFill>
              </a:rPr>
              <a:t>SOCIAL MEDIA ADVERTISING SEEN BEFORE MAIL</a:t>
            </a:r>
          </a:p>
        </p:txBody>
      </p:sp>
      <p:sp>
        <p:nvSpPr>
          <p:cNvPr id="15" name="TextBox 14">
            <a:extLst>
              <a:ext uri="{FF2B5EF4-FFF2-40B4-BE49-F238E27FC236}">
                <a16:creationId xmlns:a16="http://schemas.microsoft.com/office/drawing/2014/main" id="{7A0BFC95-15AD-4E15-8C18-AF0157206F19}"/>
              </a:ext>
            </a:extLst>
          </p:cNvPr>
          <p:cNvSpPr txBox="1"/>
          <p:nvPr/>
        </p:nvSpPr>
        <p:spPr>
          <a:xfrm>
            <a:off x="9104940" y="4919626"/>
            <a:ext cx="1353553" cy="954107"/>
          </a:xfrm>
          <a:prstGeom prst="rect">
            <a:avLst/>
          </a:prstGeom>
          <a:noFill/>
        </p:spPr>
        <p:txBody>
          <a:bodyPr wrap="square" rtlCol="0">
            <a:spAutoFit/>
          </a:bodyPr>
          <a:lstStyle/>
          <a:p>
            <a:pPr algn="ctr"/>
            <a:r>
              <a:rPr lang="en-GB" sz="1350" b="1" dirty="0">
                <a:solidFill>
                  <a:schemeClr val="bg1"/>
                </a:solidFill>
              </a:rPr>
              <a:t>SOCIAL MEDIA ADVERTISING SEEN AFTER MAIL</a:t>
            </a:r>
          </a:p>
        </p:txBody>
      </p:sp>
      <p:sp>
        <p:nvSpPr>
          <p:cNvPr id="16" name="TextBox 15">
            <a:extLst>
              <a:ext uri="{FF2B5EF4-FFF2-40B4-BE49-F238E27FC236}">
                <a16:creationId xmlns:a16="http://schemas.microsoft.com/office/drawing/2014/main" id="{421027F2-548D-46B8-8D9A-968CEDE53BBF}"/>
              </a:ext>
            </a:extLst>
          </p:cNvPr>
          <p:cNvSpPr txBox="1"/>
          <p:nvPr/>
        </p:nvSpPr>
        <p:spPr>
          <a:xfrm>
            <a:off x="7297993" y="5920428"/>
            <a:ext cx="3414333" cy="369332"/>
          </a:xfrm>
          <a:prstGeom prst="rect">
            <a:avLst/>
          </a:prstGeom>
          <a:noFill/>
        </p:spPr>
        <p:txBody>
          <a:bodyPr wrap="none" rtlCol="0">
            <a:spAutoFit/>
          </a:bodyPr>
          <a:lstStyle/>
          <a:p>
            <a:r>
              <a:rPr lang="en-GB" b="1" dirty="0"/>
              <a:t>LONG TERM MEMORY ENCODING</a:t>
            </a:r>
          </a:p>
        </p:txBody>
      </p:sp>
      <p:cxnSp>
        <p:nvCxnSpPr>
          <p:cNvPr id="18" name="Straight Connector 17">
            <a:extLst>
              <a:ext uri="{FF2B5EF4-FFF2-40B4-BE49-F238E27FC236}">
                <a16:creationId xmlns:a16="http://schemas.microsoft.com/office/drawing/2014/main" id="{AF06592D-68E3-4C55-B90D-1110B1828384}"/>
              </a:ext>
            </a:extLst>
          </p:cNvPr>
          <p:cNvCxnSpPr/>
          <p:nvPr/>
        </p:nvCxnSpPr>
        <p:spPr>
          <a:xfrm>
            <a:off x="6507539" y="2748623"/>
            <a:ext cx="4457961"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9BE0B6-7B53-4235-9D64-B9622B553805}"/>
              </a:ext>
            </a:extLst>
          </p:cNvPr>
          <p:cNvSpPr txBox="1"/>
          <p:nvPr/>
        </p:nvSpPr>
        <p:spPr>
          <a:xfrm rot="16200000">
            <a:off x="4431617" y="3820383"/>
            <a:ext cx="3239156" cy="369332"/>
          </a:xfrm>
          <a:prstGeom prst="rect">
            <a:avLst/>
          </a:prstGeom>
          <a:noFill/>
        </p:spPr>
        <p:txBody>
          <a:bodyPr wrap="none" rtlCol="0">
            <a:spAutoFit/>
          </a:bodyPr>
          <a:lstStyle/>
          <a:p>
            <a:r>
              <a:rPr lang="en-GB" b="1" dirty="0"/>
              <a:t>STRENGTH OF BRAIN RESPONSE</a:t>
            </a:r>
          </a:p>
        </p:txBody>
      </p:sp>
      <p:grpSp>
        <p:nvGrpSpPr>
          <p:cNvPr id="20" name="Social_media2" descr="{&quot;Key&quot;:&quot;POWER_USER_SHAPE_ICON&quot;,&quot;Value&quot;:&quot;POWER_USER_SHAPE_ICON_STYLE_1&quot;}">
            <a:extLst>
              <a:ext uri="{FF2B5EF4-FFF2-40B4-BE49-F238E27FC236}">
                <a16:creationId xmlns:a16="http://schemas.microsoft.com/office/drawing/2014/main" id="{E6B4B3A6-64CF-439F-99A2-CC9361F93399}"/>
              </a:ext>
            </a:extLst>
          </p:cNvPr>
          <p:cNvGrpSpPr>
            <a:grpSpLocks noChangeAspect="1"/>
          </p:cNvGrpSpPr>
          <p:nvPr>
            <p:custDataLst>
              <p:tags r:id="rId1"/>
            </p:custDataLst>
          </p:nvPr>
        </p:nvGrpSpPr>
        <p:grpSpPr>
          <a:xfrm>
            <a:off x="7942907" y="4320593"/>
            <a:ext cx="478032" cy="448698"/>
            <a:chOff x="7427913" y="4686300"/>
            <a:chExt cx="698501" cy="655638"/>
          </a:xfrm>
          <a:solidFill>
            <a:schemeClr val="bg1"/>
          </a:solidFill>
        </p:grpSpPr>
        <p:sp>
          <p:nvSpPr>
            <p:cNvPr id="21" name="Rectangle 387">
              <a:extLst>
                <a:ext uri="{FF2B5EF4-FFF2-40B4-BE49-F238E27FC236}">
                  <a16:creationId xmlns:a16="http://schemas.microsoft.com/office/drawing/2014/main" id="{A274F739-1132-4297-BC15-6E168E5765BC}"/>
                </a:ext>
              </a:extLst>
            </p:cNvPr>
            <p:cNvSpPr>
              <a:spLocks noChangeArrowheads="1"/>
            </p:cNvSpPr>
            <p:nvPr/>
          </p:nvSpPr>
          <p:spPr bwMode="auto">
            <a:xfrm>
              <a:off x="7724776" y="5253038"/>
              <a:ext cx="103188" cy="238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388">
              <a:extLst>
                <a:ext uri="{FF2B5EF4-FFF2-40B4-BE49-F238E27FC236}">
                  <a16:creationId xmlns:a16="http://schemas.microsoft.com/office/drawing/2014/main" id="{81B700E9-229E-4EFC-B793-49F8672C7930}"/>
                </a:ext>
              </a:extLst>
            </p:cNvPr>
            <p:cNvSpPr>
              <a:spLocks noChangeArrowheads="1"/>
            </p:cNvSpPr>
            <p:nvPr/>
          </p:nvSpPr>
          <p:spPr bwMode="auto">
            <a:xfrm>
              <a:off x="7716838" y="4751388"/>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389">
              <a:extLst>
                <a:ext uri="{FF2B5EF4-FFF2-40B4-BE49-F238E27FC236}">
                  <a16:creationId xmlns:a16="http://schemas.microsoft.com/office/drawing/2014/main" id="{E4AE2BB0-EC1F-4246-9434-8156DFD69961}"/>
                </a:ext>
              </a:extLst>
            </p:cNvPr>
            <p:cNvSpPr>
              <a:spLocks noChangeArrowheads="1"/>
            </p:cNvSpPr>
            <p:nvPr/>
          </p:nvSpPr>
          <p:spPr bwMode="auto">
            <a:xfrm>
              <a:off x="7767638" y="4751388"/>
              <a:ext cx="68263"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390">
              <a:extLst>
                <a:ext uri="{FF2B5EF4-FFF2-40B4-BE49-F238E27FC236}">
                  <a16:creationId xmlns:a16="http://schemas.microsoft.com/office/drawing/2014/main" id="{AB124B16-7546-4B20-BC4A-9A3E760788BB}"/>
                </a:ext>
              </a:extLst>
            </p:cNvPr>
            <p:cNvSpPr>
              <a:spLocks noChangeArrowheads="1"/>
            </p:cNvSpPr>
            <p:nvPr/>
          </p:nvSpPr>
          <p:spPr bwMode="auto">
            <a:xfrm>
              <a:off x="7988301" y="4910138"/>
              <a:ext cx="25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391">
              <a:extLst>
                <a:ext uri="{FF2B5EF4-FFF2-40B4-BE49-F238E27FC236}">
                  <a16:creationId xmlns:a16="http://schemas.microsoft.com/office/drawing/2014/main" id="{6BA9212E-042D-483C-B245-5383285A79C7}"/>
                </a:ext>
              </a:extLst>
            </p:cNvPr>
            <p:cNvSpPr>
              <a:spLocks noChangeArrowheads="1"/>
            </p:cNvSpPr>
            <p:nvPr/>
          </p:nvSpPr>
          <p:spPr bwMode="auto">
            <a:xfrm>
              <a:off x="8043863" y="4867276"/>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392">
              <a:extLst>
                <a:ext uri="{FF2B5EF4-FFF2-40B4-BE49-F238E27FC236}">
                  <a16:creationId xmlns:a16="http://schemas.microsoft.com/office/drawing/2014/main" id="{AF21094D-5406-42A8-8809-EEDB94F4DBD4}"/>
                </a:ext>
              </a:extLst>
            </p:cNvPr>
            <p:cNvSpPr>
              <a:spLocks noChangeArrowheads="1"/>
            </p:cNvSpPr>
            <p:nvPr/>
          </p:nvSpPr>
          <p:spPr bwMode="auto">
            <a:xfrm>
              <a:off x="8002588" y="5218113"/>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393">
              <a:extLst>
                <a:ext uri="{FF2B5EF4-FFF2-40B4-BE49-F238E27FC236}">
                  <a16:creationId xmlns:a16="http://schemas.microsoft.com/office/drawing/2014/main" id="{06ADD1AB-E2CF-460E-9CEE-E06DE2C71404}"/>
                </a:ext>
              </a:extLst>
            </p:cNvPr>
            <p:cNvSpPr>
              <a:spLocks noChangeArrowheads="1"/>
            </p:cNvSpPr>
            <p:nvPr/>
          </p:nvSpPr>
          <p:spPr bwMode="auto">
            <a:xfrm>
              <a:off x="8058151" y="5175251"/>
              <a:ext cx="26988" cy="238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394">
              <a:extLst>
                <a:ext uri="{FF2B5EF4-FFF2-40B4-BE49-F238E27FC236}">
                  <a16:creationId xmlns:a16="http://schemas.microsoft.com/office/drawing/2014/main" id="{20ADF9D2-6EDA-4EF2-A558-61885E83B9FE}"/>
                </a:ext>
              </a:extLst>
            </p:cNvPr>
            <p:cNvSpPr>
              <a:spLocks noChangeArrowheads="1"/>
            </p:cNvSpPr>
            <p:nvPr/>
          </p:nvSpPr>
          <p:spPr bwMode="auto">
            <a:xfrm>
              <a:off x="7988301" y="4833938"/>
              <a:ext cx="25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395">
              <a:extLst>
                <a:ext uri="{FF2B5EF4-FFF2-40B4-BE49-F238E27FC236}">
                  <a16:creationId xmlns:a16="http://schemas.microsoft.com/office/drawing/2014/main" id="{12FE48DD-6AC1-40C9-A260-4F94480915C8}"/>
                </a:ext>
              </a:extLst>
            </p:cNvPr>
            <p:cNvSpPr>
              <a:spLocks noChangeArrowheads="1"/>
            </p:cNvSpPr>
            <p:nvPr/>
          </p:nvSpPr>
          <p:spPr bwMode="auto">
            <a:xfrm>
              <a:off x="8099426" y="4910138"/>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396">
              <a:extLst>
                <a:ext uri="{FF2B5EF4-FFF2-40B4-BE49-F238E27FC236}">
                  <a16:creationId xmlns:a16="http://schemas.microsoft.com/office/drawing/2014/main" id="{AFD665BA-C713-4F70-8F09-DCA7A0EC9E2D}"/>
                </a:ext>
              </a:extLst>
            </p:cNvPr>
            <p:cNvSpPr>
              <a:spLocks noChangeArrowheads="1"/>
            </p:cNvSpPr>
            <p:nvPr/>
          </p:nvSpPr>
          <p:spPr bwMode="auto">
            <a:xfrm>
              <a:off x="7988301" y="4951413"/>
              <a:ext cx="25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97">
              <a:extLst>
                <a:ext uri="{FF2B5EF4-FFF2-40B4-BE49-F238E27FC236}">
                  <a16:creationId xmlns:a16="http://schemas.microsoft.com/office/drawing/2014/main" id="{B0E57933-95AC-469F-A2EC-80FE914A7DC3}"/>
                </a:ext>
              </a:extLst>
            </p:cNvPr>
            <p:cNvSpPr>
              <a:spLocks noChangeArrowheads="1"/>
            </p:cNvSpPr>
            <p:nvPr/>
          </p:nvSpPr>
          <p:spPr bwMode="auto">
            <a:xfrm>
              <a:off x="8043863" y="4951413"/>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98">
              <a:extLst>
                <a:ext uri="{FF2B5EF4-FFF2-40B4-BE49-F238E27FC236}">
                  <a16:creationId xmlns:a16="http://schemas.microsoft.com/office/drawing/2014/main" id="{FEEA430C-D335-4860-AB0D-AEECF4A08636}"/>
                </a:ext>
              </a:extLst>
            </p:cNvPr>
            <p:cNvSpPr>
              <a:spLocks noChangeArrowheads="1"/>
            </p:cNvSpPr>
            <p:nvPr/>
          </p:nvSpPr>
          <p:spPr bwMode="auto">
            <a:xfrm>
              <a:off x="7537451" y="5097463"/>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399">
              <a:extLst>
                <a:ext uri="{FF2B5EF4-FFF2-40B4-BE49-F238E27FC236}">
                  <a16:creationId xmlns:a16="http://schemas.microsoft.com/office/drawing/2014/main" id="{1BA076FC-9EAE-4924-8AA1-2C12D3D341ED}"/>
                </a:ext>
              </a:extLst>
            </p:cNvPr>
            <p:cNvSpPr>
              <a:spLocks noChangeArrowheads="1"/>
            </p:cNvSpPr>
            <p:nvPr/>
          </p:nvSpPr>
          <p:spPr bwMode="auto">
            <a:xfrm>
              <a:off x="7483476" y="5141913"/>
              <a:ext cx="25400" cy="238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400">
              <a:extLst>
                <a:ext uri="{FF2B5EF4-FFF2-40B4-BE49-F238E27FC236}">
                  <a16:creationId xmlns:a16="http://schemas.microsoft.com/office/drawing/2014/main" id="{9E72294F-BA78-485C-99C8-D232291B2DDF}"/>
                </a:ext>
              </a:extLst>
            </p:cNvPr>
            <p:cNvSpPr>
              <a:spLocks noChangeArrowheads="1"/>
            </p:cNvSpPr>
            <p:nvPr/>
          </p:nvSpPr>
          <p:spPr bwMode="auto">
            <a:xfrm>
              <a:off x="7535863" y="4776788"/>
              <a:ext cx="25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401">
              <a:extLst>
                <a:ext uri="{FF2B5EF4-FFF2-40B4-BE49-F238E27FC236}">
                  <a16:creationId xmlns:a16="http://schemas.microsoft.com/office/drawing/2014/main" id="{5CB49C22-B695-41DB-B0C3-5211A2024115}"/>
                </a:ext>
              </a:extLst>
            </p:cNvPr>
            <p:cNvSpPr>
              <a:spLocks noChangeArrowheads="1"/>
            </p:cNvSpPr>
            <p:nvPr/>
          </p:nvSpPr>
          <p:spPr bwMode="auto">
            <a:xfrm>
              <a:off x="7480301" y="4819651"/>
              <a:ext cx="2540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402">
              <a:extLst>
                <a:ext uri="{FF2B5EF4-FFF2-40B4-BE49-F238E27FC236}">
                  <a16:creationId xmlns:a16="http://schemas.microsoft.com/office/drawing/2014/main" id="{62E70891-E354-490D-91C0-1486794CA000}"/>
                </a:ext>
              </a:extLst>
            </p:cNvPr>
            <p:cNvSpPr>
              <a:spLocks noChangeArrowheads="1"/>
            </p:cNvSpPr>
            <p:nvPr/>
          </p:nvSpPr>
          <p:spPr bwMode="auto">
            <a:xfrm>
              <a:off x="7537451" y="5175251"/>
              <a:ext cx="26988" cy="238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403">
              <a:extLst>
                <a:ext uri="{FF2B5EF4-FFF2-40B4-BE49-F238E27FC236}">
                  <a16:creationId xmlns:a16="http://schemas.microsoft.com/office/drawing/2014/main" id="{5084B388-24E6-4B99-8D41-DDE1D260D8D6}"/>
                </a:ext>
              </a:extLst>
            </p:cNvPr>
            <p:cNvSpPr>
              <a:spLocks noChangeArrowheads="1"/>
            </p:cNvSpPr>
            <p:nvPr/>
          </p:nvSpPr>
          <p:spPr bwMode="auto">
            <a:xfrm>
              <a:off x="7427913" y="5097463"/>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404">
              <a:extLst>
                <a:ext uri="{FF2B5EF4-FFF2-40B4-BE49-F238E27FC236}">
                  <a16:creationId xmlns:a16="http://schemas.microsoft.com/office/drawing/2014/main" id="{B6DAF042-F156-47D8-9EE5-349392925B62}"/>
                </a:ext>
              </a:extLst>
            </p:cNvPr>
            <p:cNvSpPr>
              <a:spLocks noChangeArrowheads="1"/>
            </p:cNvSpPr>
            <p:nvPr/>
          </p:nvSpPr>
          <p:spPr bwMode="auto">
            <a:xfrm>
              <a:off x="7537451" y="5056188"/>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405">
              <a:extLst>
                <a:ext uri="{FF2B5EF4-FFF2-40B4-BE49-F238E27FC236}">
                  <a16:creationId xmlns:a16="http://schemas.microsoft.com/office/drawing/2014/main" id="{700D3447-1029-4EA3-BFBC-761AB584BB2A}"/>
                </a:ext>
              </a:extLst>
            </p:cNvPr>
            <p:cNvSpPr>
              <a:spLocks noChangeArrowheads="1"/>
            </p:cNvSpPr>
            <p:nvPr/>
          </p:nvSpPr>
          <p:spPr bwMode="auto">
            <a:xfrm>
              <a:off x="7483476" y="5056188"/>
              <a:ext cx="25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407">
              <a:extLst>
                <a:ext uri="{FF2B5EF4-FFF2-40B4-BE49-F238E27FC236}">
                  <a16:creationId xmlns:a16="http://schemas.microsoft.com/office/drawing/2014/main" id="{A4E56155-7EF7-44E1-9254-EA6F0537B15E}"/>
                </a:ext>
              </a:extLst>
            </p:cNvPr>
            <p:cNvSpPr>
              <a:spLocks noEditPoints="1"/>
            </p:cNvSpPr>
            <p:nvPr/>
          </p:nvSpPr>
          <p:spPr bwMode="auto">
            <a:xfrm>
              <a:off x="7835900" y="5035550"/>
              <a:ext cx="215900" cy="98425"/>
            </a:xfrm>
            <a:custGeom>
              <a:avLst/>
              <a:gdLst>
                <a:gd name="T0" fmla="*/ 200 w 282"/>
                <a:gd name="T1" fmla="*/ 80 h 128"/>
                <a:gd name="T2" fmla="*/ 167 w 282"/>
                <a:gd name="T3" fmla="*/ 80 h 128"/>
                <a:gd name="T4" fmla="*/ 167 w 282"/>
                <a:gd name="T5" fmla="*/ 47 h 128"/>
                <a:gd name="T6" fmla="*/ 200 w 282"/>
                <a:gd name="T7" fmla="*/ 47 h 128"/>
                <a:gd name="T8" fmla="*/ 200 w 282"/>
                <a:gd name="T9" fmla="*/ 80 h 128"/>
                <a:gd name="T10" fmla="*/ 133 w 282"/>
                <a:gd name="T11" fmla="*/ 80 h 128"/>
                <a:gd name="T12" fmla="*/ 100 w 282"/>
                <a:gd name="T13" fmla="*/ 80 h 128"/>
                <a:gd name="T14" fmla="*/ 100 w 282"/>
                <a:gd name="T15" fmla="*/ 47 h 128"/>
                <a:gd name="T16" fmla="*/ 133 w 282"/>
                <a:gd name="T17" fmla="*/ 47 h 128"/>
                <a:gd name="T18" fmla="*/ 133 w 282"/>
                <a:gd name="T19" fmla="*/ 80 h 128"/>
                <a:gd name="T20" fmla="*/ 67 w 282"/>
                <a:gd name="T21" fmla="*/ 80 h 128"/>
                <a:gd name="T22" fmla="*/ 33 w 282"/>
                <a:gd name="T23" fmla="*/ 80 h 128"/>
                <a:gd name="T24" fmla="*/ 33 w 282"/>
                <a:gd name="T25" fmla="*/ 47 h 128"/>
                <a:gd name="T26" fmla="*/ 67 w 282"/>
                <a:gd name="T27" fmla="*/ 47 h 128"/>
                <a:gd name="T28" fmla="*/ 67 w 282"/>
                <a:gd name="T29" fmla="*/ 80 h 128"/>
                <a:gd name="T30" fmla="*/ 276 w 282"/>
                <a:gd name="T31" fmla="*/ 36 h 128"/>
                <a:gd name="T32" fmla="*/ 233 w 282"/>
                <a:gd name="T33" fmla="*/ 36 h 128"/>
                <a:gd name="T34" fmla="*/ 233 w 282"/>
                <a:gd name="T35" fmla="*/ 0 h 128"/>
                <a:gd name="T36" fmla="*/ 0 w 282"/>
                <a:gd name="T37" fmla="*/ 0 h 128"/>
                <a:gd name="T38" fmla="*/ 0 w 282"/>
                <a:gd name="T39" fmla="*/ 128 h 128"/>
                <a:gd name="T40" fmla="*/ 233 w 282"/>
                <a:gd name="T41" fmla="*/ 128 h 128"/>
                <a:gd name="T42" fmla="*/ 233 w 282"/>
                <a:gd name="T43" fmla="*/ 76 h 128"/>
                <a:gd name="T44" fmla="*/ 278 w 282"/>
                <a:gd name="T45" fmla="*/ 44 h 128"/>
                <a:gd name="T46" fmla="*/ 276 w 282"/>
                <a:gd name="T47" fmla="*/ 3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2" h="128">
                  <a:moveTo>
                    <a:pt x="200" y="80"/>
                  </a:moveTo>
                  <a:lnTo>
                    <a:pt x="167" y="80"/>
                  </a:lnTo>
                  <a:lnTo>
                    <a:pt x="167" y="47"/>
                  </a:lnTo>
                  <a:lnTo>
                    <a:pt x="200" y="47"/>
                  </a:lnTo>
                  <a:lnTo>
                    <a:pt x="200" y="80"/>
                  </a:lnTo>
                  <a:close/>
                  <a:moveTo>
                    <a:pt x="133" y="80"/>
                  </a:moveTo>
                  <a:lnTo>
                    <a:pt x="100" y="80"/>
                  </a:lnTo>
                  <a:lnTo>
                    <a:pt x="100" y="47"/>
                  </a:lnTo>
                  <a:lnTo>
                    <a:pt x="133" y="47"/>
                  </a:lnTo>
                  <a:lnTo>
                    <a:pt x="133" y="80"/>
                  </a:lnTo>
                  <a:close/>
                  <a:moveTo>
                    <a:pt x="67" y="80"/>
                  </a:moveTo>
                  <a:lnTo>
                    <a:pt x="33" y="80"/>
                  </a:lnTo>
                  <a:lnTo>
                    <a:pt x="33" y="47"/>
                  </a:lnTo>
                  <a:lnTo>
                    <a:pt x="67" y="47"/>
                  </a:lnTo>
                  <a:lnTo>
                    <a:pt x="67" y="80"/>
                  </a:lnTo>
                  <a:close/>
                  <a:moveTo>
                    <a:pt x="276" y="36"/>
                  </a:moveTo>
                  <a:lnTo>
                    <a:pt x="233" y="36"/>
                  </a:lnTo>
                  <a:lnTo>
                    <a:pt x="233" y="0"/>
                  </a:lnTo>
                  <a:lnTo>
                    <a:pt x="0" y="0"/>
                  </a:lnTo>
                  <a:lnTo>
                    <a:pt x="0" y="128"/>
                  </a:lnTo>
                  <a:lnTo>
                    <a:pt x="233" y="128"/>
                  </a:lnTo>
                  <a:lnTo>
                    <a:pt x="233" y="76"/>
                  </a:lnTo>
                  <a:lnTo>
                    <a:pt x="278" y="44"/>
                  </a:lnTo>
                  <a:cubicBezTo>
                    <a:pt x="282" y="42"/>
                    <a:pt x="280" y="36"/>
                    <a:pt x="276"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408">
              <a:extLst>
                <a:ext uri="{FF2B5EF4-FFF2-40B4-BE49-F238E27FC236}">
                  <a16:creationId xmlns:a16="http://schemas.microsoft.com/office/drawing/2014/main" id="{F27F220E-DE28-4799-A516-A9656E5D5072}"/>
                </a:ext>
              </a:extLst>
            </p:cNvPr>
            <p:cNvSpPr>
              <a:spLocks noEditPoints="1"/>
            </p:cNvSpPr>
            <p:nvPr/>
          </p:nvSpPr>
          <p:spPr bwMode="auto">
            <a:xfrm>
              <a:off x="7502525" y="4886325"/>
              <a:ext cx="214313" cy="98425"/>
            </a:xfrm>
            <a:custGeom>
              <a:avLst/>
              <a:gdLst>
                <a:gd name="T0" fmla="*/ 81 w 281"/>
                <a:gd name="T1" fmla="*/ 48 h 129"/>
                <a:gd name="T2" fmla="*/ 115 w 281"/>
                <a:gd name="T3" fmla="*/ 48 h 129"/>
                <a:gd name="T4" fmla="*/ 115 w 281"/>
                <a:gd name="T5" fmla="*/ 81 h 129"/>
                <a:gd name="T6" fmla="*/ 81 w 281"/>
                <a:gd name="T7" fmla="*/ 81 h 129"/>
                <a:gd name="T8" fmla="*/ 81 w 281"/>
                <a:gd name="T9" fmla="*/ 48 h 129"/>
                <a:gd name="T10" fmla="*/ 148 w 281"/>
                <a:gd name="T11" fmla="*/ 48 h 129"/>
                <a:gd name="T12" fmla="*/ 181 w 281"/>
                <a:gd name="T13" fmla="*/ 48 h 129"/>
                <a:gd name="T14" fmla="*/ 181 w 281"/>
                <a:gd name="T15" fmla="*/ 81 h 129"/>
                <a:gd name="T16" fmla="*/ 148 w 281"/>
                <a:gd name="T17" fmla="*/ 81 h 129"/>
                <a:gd name="T18" fmla="*/ 148 w 281"/>
                <a:gd name="T19" fmla="*/ 48 h 129"/>
                <a:gd name="T20" fmla="*/ 215 w 281"/>
                <a:gd name="T21" fmla="*/ 48 h 129"/>
                <a:gd name="T22" fmla="*/ 248 w 281"/>
                <a:gd name="T23" fmla="*/ 48 h 129"/>
                <a:gd name="T24" fmla="*/ 248 w 281"/>
                <a:gd name="T25" fmla="*/ 81 h 129"/>
                <a:gd name="T26" fmla="*/ 215 w 281"/>
                <a:gd name="T27" fmla="*/ 81 h 129"/>
                <a:gd name="T28" fmla="*/ 215 w 281"/>
                <a:gd name="T29" fmla="*/ 48 h 129"/>
                <a:gd name="T30" fmla="*/ 281 w 281"/>
                <a:gd name="T31" fmla="*/ 129 h 129"/>
                <a:gd name="T32" fmla="*/ 281 w 281"/>
                <a:gd name="T33" fmla="*/ 0 h 129"/>
                <a:gd name="T34" fmla="*/ 48 w 281"/>
                <a:gd name="T35" fmla="*/ 0 h 129"/>
                <a:gd name="T36" fmla="*/ 48 w 281"/>
                <a:gd name="T37" fmla="*/ 53 h 129"/>
                <a:gd name="T38" fmla="*/ 3 w 281"/>
                <a:gd name="T39" fmla="*/ 84 h 129"/>
                <a:gd name="T40" fmla="*/ 5 w 281"/>
                <a:gd name="T41" fmla="*/ 92 h 129"/>
                <a:gd name="T42" fmla="*/ 48 w 281"/>
                <a:gd name="T43" fmla="*/ 92 h 129"/>
                <a:gd name="T44" fmla="*/ 48 w 281"/>
                <a:gd name="T45" fmla="*/ 129 h 129"/>
                <a:gd name="T46" fmla="*/ 281 w 281"/>
                <a:gd name="T4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129">
                  <a:moveTo>
                    <a:pt x="81" y="48"/>
                  </a:moveTo>
                  <a:lnTo>
                    <a:pt x="115" y="48"/>
                  </a:lnTo>
                  <a:lnTo>
                    <a:pt x="115" y="81"/>
                  </a:lnTo>
                  <a:lnTo>
                    <a:pt x="81" y="81"/>
                  </a:lnTo>
                  <a:lnTo>
                    <a:pt x="81" y="48"/>
                  </a:lnTo>
                  <a:close/>
                  <a:moveTo>
                    <a:pt x="148" y="48"/>
                  </a:moveTo>
                  <a:lnTo>
                    <a:pt x="181" y="48"/>
                  </a:lnTo>
                  <a:lnTo>
                    <a:pt x="181" y="81"/>
                  </a:lnTo>
                  <a:lnTo>
                    <a:pt x="148" y="81"/>
                  </a:lnTo>
                  <a:lnTo>
                    <a:pt x="148" y="48"/>
                  </a:lnTo>
                  <a:close/>
                  <a:moveTo>
                    <a:pt x="215" y="48"/>
                  </a:moveTo>
                  <a:lnTo>
                    <a:pt x="248" y="48"/>
                  </a:lnTo>
                  <a:lnTo>
                    <a:pt x="248" y="81"/>
                  </a:lnTo>
                  <a:lnTo>
                    <a:pt x="215" y="81"/>
                  </a:lnTo>
                  <a:lnTo>
                    <a:pt x="215" y="48"/>
                  </a:lnTo>
                  <a:close/>
                  <a:moveTo>
                    <a:pt x="281" y="129"/>
                  </a:moveTo>
                  <a:lnTo>
                    <a:pt x="281" y="0"/>
                  </a:lnTo>
                  <a:lnTo>
                    <a:pt x="48" y="0"/>
                  </a:lnTo>
                  <a:lnTo>
                    <a:pt x="48" y="53"/>
                  </a:lnTo>
                  <a:lnTo>
                    <a:pt x="3" y="84"/>
                  </a:lnTo>
                  <a:cubicBezTo>
                    <a:pt x="0" y="87"/>
                    <a:pt x="1" y="92"/>
                    <a:pt x="5" y="92"/>
                  </a:cubicBezTo>
                  <a:lnTo>
                    <a:pt x="48" y="92"/>
                  </a:lnTo>
                  <a:lnTo>
                    <a:pt x="48" y="129"/>
                  </a:lnTo>
                  <a:lnTo>
                    <a:pt x="281" y="12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409">
              <a:extLst>
                <a:ext uri="{FF2B5EF4-FFF2-40B4-BE49-F238E27FC236}">
                  <a16:creationId xmlns:a16="http://schemas.microsoft.com/office/drawing/2014/main" id="{9E2D3EAE-7D9B-4D69-9BF6-7EBF08B8A58C}"/>
                </a:ext>
              </a:extLst>
            </p:cNvPr>
            <p:cNvSpPr>
              <a:spLocks noEditPoints="1"/>
            </p:cNvSpPr>
            <p:nvPr/>
          </p:nvSpPr>
          <p:spPr bwMode="auto">
            <a:xfrm>
              <a:off x="7589838" y="4686300"/>
              <a:ext cx="373063" cy="655638"/>
            </a:xfrm>
            <a:custGeom>
              <a:avLst/>
              <a:gdLst>
                <a:gd name="T0" fmla="*/ 449 w 489"/>
                <a:gd name="T1" fmla="*/ 759 h 859"/>
                <a:gd name="T2" fmla="*/ 100 w 489"/>
                <a:gd name="T3" fmla="*/ 818 h 859"/>
                <a:gd name="T4" fmla="*/ 40 w 489"/>
                <a:gd name="T5" fmla="*/ 698 h 859"/>
                <a:gd name="T6" fmla="*/ 57 w 489"/>
                <a:gd name="T7" fmla="*/ 514 h 859"/>
                <a:gd name="T8" fmla="*/ 90 w 489"/>
                <a:gd name="T9" fmla="*/ 547 h 859"/>
                <a:gd name="T10" fmla="*/ 57 w 489"/>
                <a:gd name="T11" fmla="*/ 514 h 859"/>
                <a:gd name="T12" fmla="*/ 157 w 489"/>
                <a:gd name="T13" fmla="*/ 514 h 859"/>
                <a:gd name="T14" fmla="*/ 190 w 489"/>
                <a:gd name="T15" fmla="*/ 458 h 859"/>
                <a:gd name="T16" fmla="*/ 223 w 489"/>
                <a:gd name="T17" fmla="*/ 514 h 859"/>
                <a:gd name="T18" fmla="*/ 190 w 489"/>
                <a:gd name="T19" fmla="*/ 547 h 859"/>
                <a:gd name="T20" fmla="*/ 223 w 489"/>
                <a:gd name="T21" fmla="*/ 573 h 859"/>
                <a:gd name="T22" fmla="*/ 157 w 489"/>
                <a:gd name="T23" fmla="*/ 606 h 859"/>
                <a:gd name="T24" fmla="*/ 123 w 489"/>
                <a:gd name="T25" fmla="*/ 547 h 859"/>
                <a:gd name="T26" fmla="*/ 274 w 489"/>
                <a:gd name="T27" fmla="*/ 301 h 859"/>
                <a:gd name="T28" fmla="*/ 241 w 489"/>
                <a:gd name="T29" fmla="*/ 335 h 859"/>
                <a:gd name="T30" fmla="*/ 274 w 489"/>
                <a:gd name="T31" fmla="*/ 301 h 859"/>
                <a:gd name="T32" fmla="*/ 40 w 489"/>
                <a:gd name="T33" fmla="*/ 100 h 859"/>
                <a:gd name="T34" fmla="*/ 389 w 489"/>
                <a:gd name="T35" fmla="*/ 41 h 859"/>
                <a:gd name="T36" fmla="*/ 449 w 489"/>
                <a:gd name="T37" fmla="*/ 162 h 859"/>
                <a:gd name="T38" fmla="*/ 415 w 489"/>
                <a:gd name="T39" fmla="*/ 276 h 859"/>
                <a:gd name="T40" fmla="*/ 381 w 489"/>
                <a:gd name="T41" fmla="*/ 301 h 859"/>
                <a:gd name="T42" fmla="*/ 415 w 489"/>
                <a:gd name="T43" fmla="*/ 335 h 859"/>
                <a:gd name="T44" fmla="*/ 381 w 489"/>
                <a:gd name="T45" fmla="*/ 391 h 859"/>
                <a:gd name="T46" fmla="*/ 348 w 489"/>
                <a:gd name="T47" fmla="*/ 335 h 859"/>
                <a:gd name="T48" fmla="*/ 315 w 489"/>
                <a:gd name="T49" fmla="*/ 301 h 859"/>
                <a:gd name="T50" fmla="*/ 348 w 489"/>
                <a:gd name="T51" fmla="*/ 242 h 859"/>
                <a:gd name="T52" fmla="*/ 415 w 489"/>
                <a:gd name="T53" fmla="*/ 276 h 859"/>
                <a:gd name="T54" fmla="*/ 489 w 489"/>
                <a:gd name="T55" fmla="*/ 424 h 859"/>
                <a:gd name="T56" fmla="*/ 389 w 489"/>
                <a:gd name="T57" fmla="*/ 0 h 859"/>
                <a:gd name="T58" fmla="*/ 0 w 489"/>
                <a:gd name="T59" fmla="*/ 100 h 859"/>
                <a:gd name="T60" fmla="*/ 200 w 489"/>
                <a:gd name="T61" fmla="*/ 229 h 859"/>
                <a:gd name="T62" fmla="*/ 0 w 489"/>
                <a:gd name="T63" fmla="*/ 424 h 859"/>
                <a:gd name="T64" fmla="*/ 100 w 489"/>
                <a:gd name="T65" fmla="*/ 859 h 859"/>
                <a:gd name="T66" fmla="*/ 489 w 489"/>
                <a:gd name="T67" fmla="*/ 759 h 859"/>
                <a:gd name="T68" fmla="*/ 289 w 489"/>
                <a:gd name="T69" fmla="*/ 61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9" h="859">
                  <a:moveTo>
                    <a:pt x="449" y="698"/>
                  </a:moveTo>
                  <a:lnTo>
                    <a:pt x="449" y="759"/>
                  </a:lnTo>
                  <a:cubicBezTo>
                    <a:pt x="449" y="792"/>
                    <a:pt x="422" y="818"/>
                    <a:pt x="389" y="818"/>
                  </a:cubicBezTo>
                  <a:lnTo>
                    <a:pt x="100" y="818"/>
                  </a:lnTo>
                  <a:cubicBezTo>
                    <a:pt x="67" y="818"/>
                    <a:pt x="40" y="792"/>
                    <a:pt x="40" y="759"/>
                  </a:cubicBezTo>
                  <a:lnTo>
                    <a:pt x="40" y="698"/>
                  </a:lnTo>
                  <a:lnTo>
                    <a:pt x="449" y="698"/>
                  </a:lnTo>
                  <a:close/>
                  <a:moveTo>
                    <a:pt x="57" y="514"/>
                  </a:moveTo>
                  <a:lnTo>
                    <a:pt x="90" y="514"/>
                  </a:lnTo>
                  <a:lnTo>
                    <a:pt x="90" y="547"/>
                  </a:lnTo>
                  <a:lnTo>
                    <a:pt x="57" y="547"/>
                  </a:lnTo>
                  <a:lnTo>
                    <a:pt x="57" y="514"/>
                  </a:lnTo>
                  <a:close/>
                  <a:moveTo>
                    <a:pt x="123" y="514"/>
                  </a:moveTo>
                  <a:lnTo>
                    <a:pt x="157" y="514"/>
                  </a:lnTo>
                  <a:lnTo>
                    <a:pt x="157" y="458"/>
                  </a:lnTo>
                  <a:lnTo>
                    <a:pt x="190" y="458"/>
                  </a:lnTo>
                  <a:lnTo>
                    <a:pt x="190" y="514"/>
                  </a:lnTo>
                  <a:lnTo>
                    <a:pt x="223" y="514"/>
                  </a:lnTo>
                  <a:lnTo>
                    <a:pt x="223" y="547"/>
                  </a:lnTo>
                  <a:lnTo>
                    <a:pt x="190" y="547"/>
                  </a:lnTo>
                  <a:lnTo>
                    <a:pt x="190" y="573"/>
                  </a:lnTo>
                  <a:lnTo>
                    <a:pt x="223" y="573"/>
                  </a:lnTo>
                  <a:lnTo>
                    <a:pt x="223" y="606"/>
                  </a:lnTo>
                  <a:lnTo>
                    <a:pt x="157" y="606"/>
                  </a:lnTo>
                  <a:lnTo>
                    <a:pt x="157" y="547"/>
                  </a:lnTo>
                  <a:lnTo>
                    <a:pt x="123" y="547"/>
                  </a:lnTo>
                  <a:lnTo>
                    <a:pt x="123" y="514"/>
                  </a:lnTo>
                  <a:close/>
                  <a:moveTo>
                    <a:pt x="274" y="301"/>
                  </a:moveTo>
                  <a:lnTo>
                    <a:pt x="274" y="335"/>
                  </a:lnTo>
                  <a:lnTo>
                    <a:pt x="241" y="335"/>
                  </a:lnTo>
                  <a:lnTo>
                    <a:pt x="241" y="301"/>
                  </a:lnTo>
                  <a:lnTo>
                    <a:pt x="274" y="301"/>
                  </a:lnTo>
                  <a:close/>
                  <a:moveTo>
                    <a:pt x="40" y="162"/>
                  </a:moveTo>
                  <a:lnTo>
                    <a:pt x="40" y="100"/>
                  </a:lnTo>
                  <a:cubicBezTo>
                    <a:pt x="40" y="67"/>
                    <a:pt x="67" y="41"/>
                    <a:pt x="100" y="41"/>
                  </a:cubicBezTo>
                  <a:lnTo>
                    <a:pt x="389" y="41"/>
                  </a:lnTo>
                  <a:cubicBezTo>
                    <a:pt x="422" y="41"/>
                    <a:pt x="449" y="67"/>
                    <a:pt x="449" y="100"/>
                  </a:cubicBezTo>
                  <a:lnTo>
                    <a:pt x="449" y="162"/>
                  </a:lnTo>
                  <a:lnTo>
                    <a:pt x="40" y="162"/>
                  </a:lnTo>
                  <a:close/>
                  <a:moveTo>
                    <a:pt x="415" y="276"/>
                  </a:moveTo>
                  <a:lnTo>
                    <a:pt x="381" y="276"/>
                  </a:lnTo>
                  <a:lnTo>
                    <a:pt x="381" y="301"/>
                  </a:lnTo>
                  <a:lnTo>
                    <a:pt x="415" y="301"/>
                  </a:lnTo>
                  <a:lnTo>
                    <a:pt x="415" y="335"/>
                  </a:lnTo>
                  <a:lnTo>
                    <a:pt x="381" y="335"/>
                  </a:lnTo>
                  <a:lnTo>
                    <a:pt x="381" y="391"/>
                  </a:lnTo>
                  <a:lnTo>
                    <a:pt x="348" y="391"/>
                  </a:lnTo>
                  <a:lnTo>
                    <a:pt x="348" y="335"/>
                  </a:lnTo>
                  <a:lnTo>
                    <a:pt x="315" y="335"/>
                  </a:lnTo>
                  <a:lnTo>
                    <a:pt x="315" y="301"/>
                  </a:lnTo>
                  <a:lnTo>
                    <a:pt x="348" y="301"/>
                  </a:lnTo>
                  <a:lnTo>
                    <a:pt x="348" y="242"/>
                  </a:lnTo>
                  <a:lnTo>
                    <a:pt x="415" y="242"/>
                  </a:lnTo>
                  <a:lnTo>
                    <a:pt x="415" y="276"/>
                  </a:lnTo>
                  <a:close/>
                  <a:moveTo>
                    <a:pt x="289" y="424"/>
                  </a:moveTo>
                  <a:lnTo>
                    <a:pt x="489" y="424"/>
                  </a:lnTo>
                  <a:lnTo>
                    <a:pt x="489" y="100"/>
                  </a:lnTo>
                  <a:cubicBezTo>
                    <a:pt x="489" y="45"/>
                    <a:pt x="445" y="0"/>
                    <a:pt x="389" y="0"/>
                  </a:cubicBezTo>
                  <a:lnTo>
                    <a:pt x="100" y="0"/>
                  </a:lnTo>
                  <a:cubicBezTo>
                    <a:pt x="45" y="0"/>
                    <a:pt x="0" y="45"/>
                    <a:pt x="0" y="100"/>
                  </a:cubicBezTo>
                  <a:lnTo>
                    <a:pt x="0" y="229"/>
                  </a:lnTo>
                  <a:lnTo>
                    <a:pt x="200" y="229"/>
                  </a:lnTo>
                  <a:lnTo>
                    <a:pt x="200" y="424"/>
                  </a:lnTo>
                  <a:lnTo>
                    <a:pt x="0" y="424"/>
                  </a:lnTo>
                  <a:lnTo>
                    <a:pt x="0" y="759"/>
                  </a:lnTo>
                  <a:cubicBezTo>
                    <a:pt x="0" y="814"/>
                    <a:pt x="45" y="859"/>
                    <a:pt x="100" y="859"/>
                  </a:cubicBezTo>
                  <a:lnTo>
                    <a:pt x="389" y="859"/>
                  </a:lnTo>
                  <a:cubicBezTo>
                    <a:pt x="445" y="859"/>
                    <a:pt x="489" y="814"/>
                    <a:pt x="489" y="759"/>
                  </a:cubicBezTo>
                  <a:lnTo>
                    <a:pt x="489" y="619"/>
                  </a:lnTo>
                  <a:lnTo>
                    <a:pt x="289" y="619"/>
                  </a:lnTo>
                  <a:lnTo>
                    <a:pt x="289" y="42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4" name="Graphic 43" descr="Envelope">
            <a:extLst>
              <a:ext uri="{FF2B5EF4-FFF2-40B4-BE49-F238E27FC236}">
                <a16:creationId xmlns:a16="http://schemas.microsoft.com/office/drawing/2014/main" id="{198C2C4B-434E-4D8B-B31C-528C9DC360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2664" y="4229715"/>
            <a:ext cx="624548" cy="624548"/>
          </a:xfrm>
          <a:prstGeom prst="rect">
            <a:avLst/>
          </a:prstGeom>
        </p:spPr>
      </p:pic>
    </p:spTree>
    <p:extLst>
      <p:ext uri="{BB962C8B-B14F-4D97-AF65-F5344CB8AC3E}">
        <p14:creationId xmlns:p14="http://schemas.microsoft.com/office/powerpoint/2010/main" val="2670853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8BEC-AFC8-3D46-A251-4080A40F2E0A}"/>
              </a:ext>
            </a:extLst>
          </p:cNvPr>
          <p:cNvSpPr>
            <a:spLocks noGrp="1"/>
          </p:cNvSpPr>
          <p:nvPr>
            <p:ph type="title"/>
          </p:nvPr>
        </p:nvSpPr>
        <p:spPr>
          <a:xfrm>
            <a:off x="6324600" y="352218"/>
            <a:ext cx="5443096" cy="622254"/>
          </a:xfrm>
        </p:spPr>
        <p:txBody>
          <a:bodyPr/>
          <a:lstStyle/>
          <a:p>
            <a:r>
              <a:rPr lang="en-US" dirty="0">
                <a:solidFill>
                  <a:srgbClr val="1B2A4D"/>
                </a:solidFill>
              </a:rPr>
              <a:t>even in a digital world</a:t>
            </a:r>
            <a:endParaRPr lang="en-GB" dirty="0"/>
          </a:p>
        </p:txBody>
      </p:sp>
      <p:sp>
        <p:nvSpPr>
          <p:cNvPr id="4" name="Slide Number Placeholder 3">
            <a:extLst>
              <a:ext uri="{FF2B5EF4-FFF2-40B4-BE49-F238E27FC236}">
                <a16:creationId xmlns:a16="http://schemas.microsoft.com/office/drawing/2014/main" id="{13481088-0FA8-9141-9B87-4A627ADB2F32}"/>
              </a:ext>
            </a:extLst>
          </p:cNvPr>
          <p:cNvSpPr>
            <a:spLocks noGrp="1"/>
          </p:cNvSpPr>
          <p:nvPr>
            <p:ph type="sldNum" sz="quarter" idx="15"/>
          </p:nvPr>
        </p:nvSpPr>
        <p:spPr/>
        <p:txBody>
          <a:bodyPr/>
          <a:lstStyle/>
          <a:p>
            <a:fld id="{3787542D-5C6B-4EB3-96EB-9B37C3D5D2F8}" type="slidenum">
              <a:rPr lang="en-GB" smtClean="0"/>
              <a:t>28</a:t>
            </a:fld>
            <a:endParaRPr lang="en-GB" dirty="0"/>
          </a:p>
        </p:txBody>
      </p:sp>
      <p:sp>
        <p:nvSpPr>
          <p:cNvPr id="10" name="Rectangle 9">
            <a:extLst>
              <a:ext uri="{FF2B5EF4-FFF2-40B4-BE49-F238E27FC236}">
                <a16:creationId xmlns:a16="http://schemas.microsoft.com/office/drawing/2014/main" id="{B8048F19-9E1B-C84B-8B01-70B065A2F29A}"/>
              </a:ext>
            </a:extLst>
          </p:cNvPr>
          <p:cNvSpPr/>
          <p:nvPr/>
        </p:nvSpPr>
        <p:spPr>
          <a:xfrm>
            <a:off x="8069751" y="4732632"/>
            <a:ext cx="757824" cy="461665"/>
          </a:xfrm>
          <a:prstGeom prst="rect">
            <a:avLst/>
          </a:prstGeom>
          <a:noFill/>
        </p:spPr>
        <p:txBody>
          <a:bodyPr wrap="square" anchor="ctr">
            <a:spAutoFit/>
          </a:bodyPr>
          <a:lstStyle/>
          <a:p>
            <a:pPr algn="ctr"/>
            <a:r>
              <a:rPr lang="en-GB" sz="2400" b="1" kern="0" noProof="1">
                <a:solidFill>
                  <a:schemeClr val="accent1"/>
                </a:solidFill>
                <a:latin typeface="+mj-lt"/>
                <a:ea typeface="Microsoft Himalaya" panose="01010100010101010101" pitchFamily="2" charset="0"/>
                <a:cs typeface="Segoe UI" panose="020B0502040204020203" pitchFamily="34" charset="0"/>
              </a:rPr>
              <a:t>56</a:t>
            </a:r>
            <a:r>
              <a:rPr lang="en-GB" sz="1400" b="1" kern="0" noProof="1">
                <a:solidFill>
                  <a:schemeClr val="accent1"/>
                </a:solidFill>
                <a:latin typeface="+mj-lt"/>
                <a:ea typeface="Microsoft Himalaya" panose="01010100010101010101" pitchFamily="2" charset="0"/>
                <a:cs typeface="Segoe UI" panose="020B0502040204020203" pitchFamily="34" charset="0"/>
              </a:rPr>
              <a:t>%</a:t>
            </a:r>
            <a:endParaRPr lang="en-GB" sz="2400" b="1" kern="0" noProof="1">
              <a:solidFill>
                <a:schemeClr val="accent1"/>
              </a:solidFill>
              <a:latin typeface="+mj-lt"/>
              <a:ea typeface="Microsoft Himalaya" panose="01010100010101010101" pitchFamily="2" charset="0"/>
              <a:cs typeface="Segoe UI" panose="020B0502040204020203" pitchFamily="34" charset="0"/>
            </a:endParaRPr>
          </a:p>
        </p:txBody>
      </p:sp>
      <p:sp>
        <p:nvSpPr>
          <p:cNvPr id="12" name="Graphic 4">
            <a:extLst>
              <a:ext uri="{FF2B5EF4-FFF2-40B4-BE49-F238E27FC236}">
                <a16:creationId xmlns:a16="http://schemas.microsoft.com/office/drawing/2014/main" id="{71E5CF41-F648-C84C-8471-74B2C9D56F41}"/>
              </a:ext>
            </a:extLst>
          </p:cNvPr>
          <p:cNvSpPr/>
          <p:nvPr/>
        </p:nvSpPr>
        <p:spPr>
          <a:xfrm>
            <a:off x="9867986" y="2083435"/>
            <a:ext cx="1212590" cy="1200787"/>
          </a:xfrm>
          <a:custGeom>
            <a:avLst/>
            <a:gdLst>
              <a:gd name="connsiteX0" fmla="*/ 957792 w 965738"/>
              <a:gd name="connsiteY0" fmla="*/ 117185 h 956337"/>
              <a:gd name="connsiteX1" fmla="*/ 843780 w 965738"/>
              <a:gd name="connsiteY1" fmla="*/ 8462 h 956337"/>
              <a:gd name="connsiteX2" fmla="*/ 826583 w 965738"/>
              <a:gd name="connsiteY2" fmla="*/ 0 h 956337"/>
              <a:gd name="connsiteX3" fmla="*/ 369894 w 965738"/>
              <a:gd name="connsiteY3" fmla="*/ 0 h 956337"/>
              <a:gd name="connsiteX4" fmla="*/ 345701 w 965738"/>
              <a:gd name="connsiteY4" fmla="*/ 24191 h 956337"/>
              <a:gd name="connsiteX5" fmla="*/ 345701 w 965738"/>
              <a:gd name="connsiteY5" fmla="*/ 98475 h 956337"/>
              <a:gd name="connsiteX6" fmla="*/ 184742 w 965738"/>
              <a:gd name="connsiteY6" fmla="*/ 126067 h 956337"/>
              <a:gd name="connsiteX7" fmla="*/ 165399 w 965738"/>
              <a:gd name="connsiteY7" fmla="*/ 153566 h 956337"/>
              <a:gd name="connsiteX8" fmla="*/ 173568 w 965738"/>
              <a:gd name="connsiteY8" fmla="*/ 201196 h 956337"/>
              <a:gd name="connsiteX9" fmla="*/ 15682 w 965738"/>
              <a:gd name="connsiteY9" fmla="*/ 255578 h 956337"/>
              <a:gd name="connsiteX10" fmla="*/ 1372 w 965738"/>
              <a:gd name="connsiteY10" fmla="*/ 286008 h 956337"/>
              <a:gd name="connsiteX11" fmla="*/ 104519 w 965738"/>
              <a:gd name="connsiteY11" fmla="*/ 572742 h 956337"/>
              <a:gd name="connsiteX12" fmla="*/ 117832 w 965738"/>
              <a:gd name="connsiteY12" fmla="*/ 582105 h 956337"/>
              <a:gd name="connsiteX13" fmla="*/ 122619 w 965738"/>
              <a:gd name="connsiteY13" fmla="*/ 581266 h 956337"/>
              <a:gd name="connsiteX14" fmla="*/ 131143 w 965738"/>
              <a:gd name="connsiteY14" fmla="*/ 563166 h 956337"/>
              <a:gd name="connsiteX15" fmla="*/ 29522 w 965738"/>
              <a:gd name="connsiteY15" fmla="*/ 280672 h 956337"/>
              <a:gd name="connsiteX16" fmla="*/ 178410 w 965738"/>
              <a:gd name="connsiteY16" fmla="*/ 229420 h 956337"/>
              <a:gd name="connsiteX17" fmla="*/ 227019 w 965738"/>
              <a:gd name="connsiteY17" fmla="*/ 512814 h 956337"/>
              <a:gd name="connsiteX18" fmla="*/ 282953 w 965738"/>
              <a:gd name="connsiteY18" fmla="*/ 839188 h 956337"/>
              <a:gd name="connsiteX19" fmla="*/ 306530 w 965738"/>
              <a:gd name="connsiteY19" fmla="*/ 858907 h 956337"/>
              <a:gd name="connsiteX20" fmla="*/ 310454 w 965738"/>
              <a:gd name="connsiteY20" fmla="*/ 858584 h 956337"/>
              <a:gd name="connsiteX21" fmla="*/ 461947 w 965738"/>
              <a:gd name="connsiteY21" fmla="*/ 832587 h 956337"/>
              <a:gd name="connsiteX22" fmla="*/ 580325 w 965738"/>
              <a:gd name="connsiteY22" fmla="*/ 812295 h 956337"/>
              <a:gd name="connsiteX23" fmla="*/ 402284 w 965738"/>
              <a:gd name="connsiteY23" fmla="*/ 876288 h 956337"/>
              <a:gd name="connsiteX24" fmla="*/ 261884 w 965738"/>
              <a:gd name="connsiteY24" fmla="*/ 926769 h 956337"/>
              <a:gd name="connsiteX25" fmla="*/ 152846 w 965738"/>
              <a:gd name="connsiteY25" fmla="*/ 623487 h 956337"/>
              <a:gd name="connsiteX26" fmla="*/ 134748 w 965738"/>
              <a:gd name="connsiteY26" fmla="*/ 614961 h 956337"/>
              <a:gd name="connsiteX27" fmla="*/ 126222 w 965738"/>
              <a:gd name="connsiteY27" fmla="*/ 633060 h 956337"/>
              <a:gd name="connsiteX28" fmla="*/ 236807 w 965738"/>
              <a:gd name="connsiteY28" fmla="*/ 940652 h 956337"/>
              <a:gd name="connsiteX29" fmla="*/ 259192 w 965738"/>
              <a:gd name="connsiteY29" fmla="*/ 956337 h 956337"/>
              <a:gd name="connsiteX30" fmla="*/ 267235 w 965738"/>
              <a:gd name="connsiteY30" fmla="*/ 954909 h 956337"/>
              <a:gd name="connsiteX31" fmla="*/ 411853 w 965738"/>
              <a:gd name="connsiteY31" fmla="*/ 902914 h 956337"/>
              <a:gd name="connsiteX32" fmla="*/ 740231 w 965738"/>
              <a:gd name="connsiteY32" fmla="*/ 784886 h 956337"/>
              <a:gd name="connsiteX33" fmla="*/ 802964 w 965738"/>
              <a:gd name="connsiteY33" fmla="*/ 774133 h 956337"/>
              <a:gd name="connsiteX34" fmla="*/ 941546 w 965738"/>
              <a:gd name="connsiteY34" fmla="*/ 774133 h 956337"/>
              <a:gd name="connsiteX35" fmla="*/ 965739 w 965738"/>
              <a:gd name="connsiteY35" fmla="*/ 749888 h 956337"/>
              <a:gd name="connsiteX36" fmla="*/ 965739 w 965738"/>
              <a:gd name="connsiteY36" fmla="*/ 133125 h 956337"/>
              <a:gd name="connsiteX37" fmla="*/ 957792 w 965738"/>
              <a:gd name="connsiteY37" fmla="*/ 117185 h 956337"/>
              <a:gd name="connsiteX38" fmla="*/ 920311 w 965738"/>
              <a:gd name="connsiteY38" fmla="*/ 120535 h 956337"/>
              <a:gd name="connsiteX39" fmla="*/ 849522 w 965738"/>
              <a:gd name="connsiteY39" fmla="*/ 120535 h 956337"/>
              <a:gd name="connsiteX40" fmla="*/ 847767 w 965738"/>
              <a:gd name="connsiteY40" fmla="*/ 120542 h 956337"/>
              <a:gd name="connsiteX41" fmla="*/ 834430 w 965738"/>
              <a:gd name="connsiteY41" fmla="*/ 118624 h 956337"/>
              <a:gd name="connsiteX42" fmla="*/ 833423 w 965738"/>
              <a:gd name="connsiteY42" fmla="*/ 113754 h 956337"/>
              <a:gd name="connsiteX43" fmla="*/ 833259 w 965738"/>
              <a:gd name="connsiteY43" fmla="*/ 37522 h 956337"/>
              <a:gd name="connsiteX44" fmla="*/ 937447 w 965738"/>
              <a:gd name="connsiteY44" fmla="*/ 745836 h 956337"/>
              <a:gd name="connsiteX45" fmla="*/ 373995 w 965738"/>
              <a:gd name="connsiteY45" fmla="*/ 745836 h 956337"/>
              <a:gd name="connsiteX46" fmla="*/ 373995 w 965738"/>
              <a:gd name="connsiteY46" fmla="*/ 470134 h 956337"/>
              <a:gd name="connsiteX47" fmla="*/ 359848 w 965738"/>
              <a:gd name="connsiteY47" fmla="*/ 455988 h 956337"/>
              <a:gd name="connsiteX48" fmla="*/ 345701 w 965738"/>
              <a:gd name="connsiteY48" fmla="*/ 470134 h 956337"/>
              <a:gd name="connsiteX49" fmla="*/ 345701 w 965738"/>
              <a:gd name="connsiteY49" fmla="*/ 749884 h 956337"/>
              <a:gd name="connsiteX50" fmla="*/ 369894 w 965738"/>
              <a:gd name="connsiteY50" fmla="*/ 774129 h 956337"/>
              <a:gd name="connsiteX51" fmla="*/ 635495 w 965738"/>
              <a:gd name="connsiteY51" fmla="*/ 774129 h 956337"/>
              <a:gd name="connsiteX52" fmla="*/ 457163 w 965738"/>
              <a:gd name="connsiteY52" fmla="*/ 804697 h 956337"/>
              <a:gd name="connsiteX53" fmla="*/ 310073 w 965738"/>
              <a:gd name="connsiteY53" fmla="*/ 829940 h 956337"/>
              <a:gd name="connsiteX54" fmla="*/ 254905 w 965738"/>
              <a:gd name="connsiteY54" fmla="*/ 508030 h 956337"/>
              <a:gd name="connsiteX55" fmla="*/ 194039 w 965738"/>
              <a:gd name="connsiteY55" fmla="*/ 153177 h 956337"/>
              <a:gd name="connsiteX56" fmla="*/ 345700 w 965738"/>
              <a:gd name="connsiteY56" fmla="*/ 127180 h 956337"/>
              <a:gd name="connsiteX57" fmla="*/ 345700 w 965738"/>
              <a:gd name="connsiteY57" fmla="*/ 404494 h 956337"/>
              <a:gd name="connsiteX58" fmla="*/ 359846 w 965738"/>
              <a:gd name="connsiteY58" fmla="*/ 418641 h 956337"/>
              <a:gd name="connsiteX59" fmla="*/ 373993 w 965738"/>
              <a:gd name="connsiteY59" fmla="*/ 404494 h 956337"/>
              <a:gd name="connsiteX60" fmla="*/ 373993 w 965738"/>
              <a:gd name="connsiteY60" fmla="*/ 28291 h 956337"/>
              <a:gd name="connsiteX61" fmla="*/ 804945 w 965738"/>
              <a:gd name="connsiteY61" fmla="*/ 28291 h 956337"/>
              <a:gd name="connsiteX62" fmla="*/ 805130 w 965738"/>
              <a:gd name="connsiteY62" fmla="*/ 113786 h 956337"/>
              <a:gd name="connsiteX63" fmla="*/ 814497 w 965738"/>
              <a:gd name="connsiteY63" fmla="*/ 138703 h 956337"/>
              <a:gd name="connsiteX64" fmla="*/ 845926 w 965738"/>
              <a:gd name="connsiteY64" fmla="*/ 148845 h 956337"/>
              <a:gd name="connsiteX65" fmla="*/ 847969 w 965738"/>
              <a:gd name="connsiteY65" fmla="*/ 148835 h 956337"/>
              <a:gd name="connsiteX66" fmla="*/ 937447 w 965738"/>
              <a:gd name="connsiteY66" fmla="*/ 148830 h 95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65738" h="956337">
                <a:moveTo>
                  <a:pt x="957792" y="117185"/>
                </a:moveTo>
                <a:cubicBezTo>
                  <a:pt x="957219" y="116645"/>
                  <a:pt x="843780" y="8462"/>
                  <a:pt x="843780" y="8462"/>
                </a:cubicBezTo>
                <a:cubicBezTo>
                  <a:pt x="839444" y="4301"/>
                  <a:pt x="834958" y="0"/>
                  <a:pt x="826583" y="0"/>
                </a:cubicBezTo>
                <a:lnTo>
                  <a:pt x="369894" y="0"/>
                </a:lnTo>
                <a:cubicBezTo>
                  <a:pt x="356555" y="0"/>
                  <a:pt x="345701" y="10851"/>
                  <a:pt x="345701" y="24191"/>
                </a:cubicBezTo>
                <a:lnTo>
                  <a:pt x="345701" y="98475"/>
                </a:lnTo>
                <a:lnTo>
                  <a:pt x="184742" y="126067"/>
                </a:lnTo>
                <a:cubicBezTo>
                  <a:pt x="171840" y="128330"/>
                  <a:pt x="163163" y="140677"/>
                  <a:pt x="165399" y="153566"/>
                </a:cubicBezTo>
                <a:lnTo>
                  <a:pt x="173568" y="201196"/>
                </a:lnTo>
                <a:cubicBezTo>
                  <a:pt x="121250" y="218802"/>
                  <a:pt x="67536" y="236951"/>
                  <a:pt x="15682" y="255578"/>
                </a:cubicBezTo>
                <a:cubicBezTo>
                  <a:pt x="3430" y="260058"/>
                  <a:pt x="-3001" y="273682"/>
                  <a:pt x="1372" y="286008"/>
                </a:cubicBezTo>
                <a:lnTo>
                  <a:pt x="104519" y="572742"/>
                </a:lnTo>
                <a:cubicBezTo>
                  <a:pt x="106594" y="578512"/>
                  <a:pt x="112032" y="582105"/>
                  <a:pt x="117832" y="582105"/>
                </a:cubicBezTo>
                <a:cubicBezTo>
                  <a:pt x="119420" y="582105"/>
                  <a:pt x="121039" y="581836"/>
                  <a:pt x="122619" y="581266"/>
                </a:cubicBezTo>
                <a:cubicBezTo>
                  <a:pt x="129972" y="578622"/>
                  <a:pt x="133787" y="570518"/>
                  <a:pt x="131143" y="563166"/>
                </a:cubicBezTo>
                <a:lnTo>
                  <a:pt x="29522" y="280672"/>
                </a:lnTo>
                <a:cubicBezTo>
                  <a:pt x="78374" y="263181"/>
                  <a:pt x="128966" y="246062"/>
                  <a:pt x="178410" y="229420"/>
                </a:cubicBezTo>
                <a:lnTo>
                  <a:pt x="227019" y="512814"/>
                </a:lnTo>
                <a:lnTo>
                  <a:pt x="282953" y="839188"/>
                </a:lnTo>
                <a:cubicBezTo>
                  <a:pt x="284973" y="850709"/>
                  <a:pt x="295100" y="858907"/>
                  <a:pt x="306530" y="858907"/>
                </a:cubicBezTo>
                <a:cubicBezTo>
                  <a:pt x="307824" y="858907"/>
                  <a:pt x="309137" y="858801"/>
                  <a:pt x="310454" y="858584"/>
                </a:cubicBezTo>
                <a:lnTo>
                  <a:pt x="461947" y="832587"/>
                </a:lnTo>
                <a:lnTo>
                  <a:pt x="580325" y="812295"/>
                </a:lnTo>
                <a:lnTo>
                  <a:pt x="402284" y="876288"/>
                </a:lnTo>
                <a:lnTo>
                  <a:pt x="261884" y="926769"/>
                </a:lnTo>
                <a:lnTo>
                  <a:pt x="152846" y="623487"/>
                </a:lnTo>
                <a:cubicBezTo>
                  <a:pt x="150203" y="616135"/>
                  <a:pt x="142102" y="612319"/>
                  <a:pt x="134748" y="614961"/>
                </a:cubicBezTo>
                <a:cubicBezTo>
                  <a:pt x="127395" y="617604"/>
                  <a:pt x="123579" y="625707"/>
                  <a:pt x="126222" y="633060"/>
                </a:cubicBezTo>
                <a:lnTo>
                  <a:pt x="236807" y="940652"/>
                </a:lnTo>
                <a:cubicBezTo>
                  <a:pt x="240343" y="950324"/>
                  <a:pt x="249507" y="956337"/>
                  <a:pt x="259192" y="956337"/>
                </a:cubicBezTo>
                <a:cubicBezTo>
                  <a:pt x="261869" y="956337"/>
                  <a:pt x="264587" y="955877"/>
                  <a:pt x="267235" y="954909"/>
                </a:cubicBezTo>
                <a:lnTo>
                  <a:pt x="411853" y="902914"/>
                </a:lnTo>
                <a:lnTo>
                  <a:pt x="740231" y="784886"/>
                </a:lnTo>
                <a:lnTo>
                  <a:pt x="802964" y="774133"/>
                </a:lnTo>
                <a:lnTo>
                  <a:pt x="941546" y="774133"/>
                </a:lnTo>
                <a:cubicBezTo>
                  <a:pt x="954885" y="774133"/>
                  <a:pt x="965739" y="763257"/>
                  <a:pt x="965739" y="749888"/>
                </a:cubicBezTo>
                <a:lnTo>
                  <a:pt x="965739" y="133125"/>
                </a:lnTo>
                <a:cubicBezTo>
                  <a:pt x="965740" y="124658"/>
                  <a:pt x="961146" y="120338"/>
                  <a:pt x="957792" y="117185"/>
                </a:cubicBezTo>
                <a:close/>
                <a:moveTo>
                  <a:pt x="920311" y="120535"/>
                </a:moveTo>
                <a:lnTo>
                  <a:pt x="849522" y="120535"/>
                </a:lnTo>
                <a:lnTo>
                  <a:pt x="847767" y="120542"/>
                </a:lnTo>
                <a:cubicBezTo>
                  <a:pt x="844378" y="120565"/>
                  <a:pt x="836443" y="120623"/>
                  <a:pt x="834430" y="118624"/>
                </a:cubicBezTo>
                <a:cubicBezTo>
                  <a:pt x="833966" y="118162"/>
                  <a:pt x="833423" y="116619"/>
                  <a:pt x="833423" y="113754"/>
                </a:cubicBezTo>
                <a:lnTo>
                  <a:pt x="833259" y="37522"/>
                </a:lnTo>
                <a:close/>
                <a:moveTo>
                  <a:pt x="937447" y="745836"/>
                </a:moveTo>
                <a:lnTo>
                  <a:pt x="373995" y="745836"/>
                </a:lnTo>
                <a:lnTo>
                  <a:pt x="373995" y="470134"/>
                </a:lnTo>
                <a:cubicBezTo>
                  <a:pt x="373995" y="462322"/>
                  <a:pt x="367661" y="455988"/>
                  <a:pt x="359848" y="455988"/>
                </a:cubicBezTo>
                <a:cubicBezTo>
                  <a:pt x="352035" y="455988"/>
                  <a:pt x="345701" y="462322"/>
                  <a:pt x="345701" y="470134"/>
                </a:cubicBezTo>
                <a:lnTo>
                  <a:pt x="345701" y="749884"/>
                </a:lnTo>
                <a:cubicBezTo>
                  <a:pt x="345701" y="763251"/>
                  <a:pt x="356555" y="774129"/>
                  <a:pt x="369894" y="774129"/>
                </a:cubicBezTo>
                <a:lnTo>
                  <a:pt x="635495" y="774129"/>
                </a:lnTo>
                <a:lnTo>
                  <a:pt x="457163" y="804697"/>
                </a:lnTo>
                <a:lnTo>
                  <a:pt x="310073" y="829940"/>
                </a:lnTo>
                <a:lnTo>
                  <a:pt x="254905" y="508030"/>
                </a:lnTo>
                <a:lnTo>
                  <a:pt x="194039" y="153177"/>
                </a:lnTo>
                <a:lnTo>
                  <a:pt x="345700" y="127180"/>
                </a:lnTo>
                <a:lnTo>
                  <a:pt x="345700" y="404494"/>
                </a:lnTo>
                <a:cubicBezTo>
                  <a:pt x="345700" y="412307"/>
                  <a:pt x="352033" y="418641"/>
                  <a:pt x="359846" y="418641"/>
                </a:cubicBezTo>
                <a:cubicBezTo>
                  <a:pt x="367659" y="418641"/>
                  <a:pt x="373993" y="412307"/>
                  <a:pt x="373993" y="404494"/>
                </a:cubicBezTo>
                <a:lnTo>
                  <a:pt x="373993" y="28291"/>
                </a:lnTo>
                <a:lnTo>
                  <a:pt x="804945" y="28291"/>
                </a:lnTo>
                <a:lnTo>
                  <a:pt x="805130" y="113786"/>
                </a:lnTo>
                <a:cubicBezTo>
                  <a:pt x="805130" y="124149"/>
                  <a:pt x="808281" y="132531"/>
                  <a:pt x="814497" y="138703"/>
                </a:cubicBezTo>
                <a:cubicBezTo>
                  <a:pt x="824046" y="148185"/>
                  <a:pt x="837546" y="148845"/>
                  <a:pt x="845926" y="148845"/>
                </a:cubicBezTo>
                <a:cubicBezTo>
                  <a:pt x="846647" y="148845"/>
                  <a:pt x="847330" y="148839"/>
                  <a:pt x="847969" y="148835"/>
                </a:cubicBezTo>
                <a:lnTo>
                  <a:pt x="937447" y="148830"/>
                </a:lnTo>
                <a:close/>
              </a:path>
            </a:pathLst>
          </a:custGeom>
          <a:solidFill>
            <a:schemeClr val="tx1"/>
          </a:solidFill>
          <a:ln w="1879" cap="flat">
            <a:noFill/>
            <a:prstDash val="solid"/>
            <a:miter/>
          </a:ln>
        </p:spPr>
        <p:txBody>
          <a:bodyPr rtlCol="0" anchor="ctr"/>
          <a:lstStyle/>
          <a:p>
            <a:endParaRPr lang="en-US" sz="2400" dirty="0"/>
          </a:p>
        </p:txBody>
      </p:sp>
      <p:sp>
        <p:nvSpPr>
          <p:cNvPr id="13" name="Rectangle 12">
            <a:extLst>
              <a:ext uri="{FF2B5EF4-FFF2-40B4-BE49-F238E27FC236}">
                <a16:creationId xmlns:a16="http://schemas.microsoft.com/office/drawing/2014/main" id="{DCCDC99E-B9B0-C348-9E59-E94A39711E60}"/>
              </a:ext>
            </a:extLst>
          </p:cNvPr>
          <p:cNvSpPr/>
          <p:nvPr/>
        </p:nvSpPr>
        <p:spPr>
          <a:xfrm>
            <a:off x="10345895" y="2406504"/>
            <a:ext cx="757824" cy="461665"/>
          </a:xfrm>
          <a:prstGeom prst="rect">
            <a:avLst/>
          </a:prstGeom>
          <a:noFill/>
        </p:spPr>
        <p:txBody>
          <a:bodyPr wrap="square" anchor="ctr">
            <a:spAutoFit/>
          </a:bodyPr>
          <a:lstStyle/>
          <a:p>
            <a:pPr algn="ctr"/>
            <a:r>
              <a:rPr lang="en-GB" sz="2400" b="1" kern="0" noProof="1">
                <a:solidFill>
                  <a:schemeClr val="accent1"/>
                </a:solidFill>
                <a:latin typeface="+mj-lt"/>
                <a:ea typeface="Microsoft Himalaya" panose="01010100010101010101" pitchFamily="2" charset="0"/>
                <a:cs typeface="Segoe UI" panose="020B0502040204020203" pitchFamily="34" charset="0"/>
              </a:rPr>
              <a:t>56</a:t>
            </a:r>
            <a:r>
              <a:rPr lang="en-GB" sz="1400" b="1" kern="0" noProof="1">
                <a:solidFill>
                  <a:schemeClr val="accent1"/>
                </a:solidFill>
                <a:latin typeface="+mj-lt"/>
                <a:ea typeface="Microsoft Himalaya" panose="01010100010101010101" pitchFamily="2" charset="0"/>
                <a:cs typeface="Segoe UI" panose="020B0502040204020203" pitchFamily="34" charset="0"/>
              </a:rPr>
              <a:t>%</a:t>
            </a:r>
            <a:endParaRPr lang="en-GB" sz="2400" b="1" kern="0" noProof="1">
              <a:solidFill>
                <a:schemeClr val="accent1"/>
              </a:solidFill>
              <a:latin typeface="+mj-lt"/>
              <a:ea typeface="Microsoft Himalaya" panose="01010100010101010101" pitchFamily="2" charset="0"/>
              <a:cs typeface="Segoe UI" panose="020B0502040204020203" pitchFamily="34" charset="0"/>
            </a:endParaRPr>
          </a:p>
        </p:txBody>
      </p:sp>
      <p:sp>
        <p:nvSpPr>
          <p:cNvPr id="15" name="Graphic 43">
            <a:extLst>
              <a:ext uri="{FF2B5EF4-FFF2-40B4-BE49-F238E27FC236}">
                <a16:creationId xmlns:a16="http://schemas.microsoft.com/office/drawing/2014/main" id="{583E2A44-2E9E-DC4F-B7BD-FC6E204F3F64}"/>
              </a:ext>
            </a:extLst>
          </p:cNvPr>
          <p:cNvSpPr/>
          <p:nvPr/>
        </p:nvSpPr>
        <p:spPr>
          <a:xfrm>
            <a:off x="7315943" y="2129143"/>
            <a:ext cx="974052" cy="1165236"/>
          </a:xfrm>
          <a:custGeom>
            <a:avLst/>
            <a:gdLst>
              <a:gd name="connsiteX0" fmla="*/ 4036361 w 4076652"/>
              <a:gd name="connsiteY0" fmla="*/ 950405 h 4876800"/>
              <a:gd name="connsiteX1" fmla="*/ 4025093 w 4076652"/>
              <a:gd name="connsiteY1" fmla="*/ 939670 h 4876800"/>
              <a:gd name="connsiteX2" fmla="*/ 3457708 w 4076652"/>
              <a:gd name="connsiteY2" fmla="*/ 398450 h 4876800"/>
              <a:gd name="connsiteX3" fmla="*/ 3450231 w 4076652"/>
              <a:gd name="connsiteY3" fmla="*/ 391239 h 4876800"/>
              <a:gd name="connsiteX4" fmla="*/ 3361258 w 4076652"/>
              <a:gd name="connsiteY4" fmla="*/ 346691 h 4876800"/>
              <a:gd name="connsiteX5" fmla="*/ 3322377 w 4076652"/>
              <a:gd name="connsiteY5" fmla="*/ 346691 h 4876800"/>
              <a:gd name="connsiteX6" fmla="*/ 3322224 w 4076652"/>
              <a:gd name="connsiteY6" fmla="*/ 346691 h 4876800"/>
              <a:gd name="connsiteX7" fmla="*/ 1813769 w 4076652"/>
              <a:gd name="connsiteY7" fmla="*/ 346691 h 4876800"/>
              <a:gd name="connsiteX8" fmla="*/ 1813769 w 4076652"/>
              <a:gd name="connsiteY8" fmla="*/ 267462 h 4876800"/>
              <a:gd name="connsiteX9" fmla="*/ 1546307 w 4076652"/>
              <a:gd name="connsiteY9" fmla="*/ 0 h 4876800"/>
              <a:gd name="connsiteX10" fmla="*/ 1278845 w 4076652"/>
              <a:gd name="connsiteY10" fmla="*/ 267462 h 4876800"/>
              <a:gd name="connsiteX11" fmla="*/ 1278845 w 4076652"/>
              <a:gd name="connsiteY11" fmla="*/ 346691 h 4876800"/>
              <a:gd name="connsiteX12" fmla="*/ 1008726 w 4076652"/>
              <a:gd name="connsiteY12" fmla="*/ 346691 h 4876800"/>
              <a:gd name="connsiteX13" fmla="*/ 885453 w 4076652"/>
              <a:gd name="connsiteY13" fmla="*/ 469964 h 4876800"/>
              <a:gd name="connsiteX14" fmla="*/ 885453 w 4076652"/>
              <a:gd name="connsiteY14" fmla="*/ 848182 h 4876800"/>
              <a:gd name="connsiteX15" fmla="*/ 115176 w 4076652"/>
              <a:gd name="connsiteY15" fmla="*/ 900360 h 4876800"/>
              <a:gd name="connsiteX16" fmla="*/ 30442 w 4076652"/>
              <a:gd name="connsiteY16" fmla="*/ 942327 h 4876800"/>
              <a:gd name="connsiteX17" fmla="*/ 276 w 4076652"/>
              <a:gd name="connsiteY17" fmla="*/ 1031805 h 4876800"/>
              <a:gd name="connsiteX18" fmla="*/ 85058 w 4076652"/>
              <a:gd name="connsiteY18" fmla="*/ 2286543 h 4876800"/>
              <a:gd name="connsiteX19" fmla="*/ 156257 w 4076652"/>
              <a:gd name="connsiteY19" fmla="*/ 2353161 h 4876800"/>
              <a:gd name="connsiteX20" fmla="*/ 161144 w 4076652"/>
              <a:gd name="connsiteY20" fmla="*/ 2352989 h 4876800"/>
              <a:gd name="connsiteX21" fmla="*/ 227609 w 4076652"/>
              <a:gd name="connsiteY21" fmla="*/ 2276904 h 4876800"/>
              <a:gd name="connsiteX22" fmla="*/ 144141 w 4076652"/>
              <a:gd name="connsiteY22" fmla="*/ 1041597 h 4876800"/>
              <a:gd name="connsiteX23" fmla="*/ 885453 w 4076652"/>
              <a:gd name="connsiteY23" fmla="*/ 991372 h 4876800"/>
              <a:gd name="connsiteX24" fmla="*/ 885453 w 4076652"/>
              <a:gd name="connsiteY24" fmla="*/ 4208526 h 4876800"/>
              <a:gd name="connsiteX25" fmla="*/ 1008726 w 4076652"/>
              <a:gd name="connsiteY25" fmla="*/ 4332085 h 4876800"/>
              <a:gd name="connsiteX26" fmla="*/ 1834667 w 4076652"/>
              <a:gd name="connsiteY26" fmla="*/ 4332085 h 4876800"/>
              <a:gd name="connsiteX27" fmla="*/ 1906105 w 4076652"/>
              <a:gd name="connsiteY27" fmla="*/ 4260647 h 4876800"/>
              <a:gd name="connsiteX28" fmla="*/ 1834667 w 4076652"/>
              <a:gd name="connsiteY28" fmla="*/ 4189210 h 4876800"/>
              <a:gd name="connsiteX29" fmla="*/ 1028328 w 4076652"/>
              <a:gd name="connsiteY29" fmla="*/ 4189210 h 4876800"/>
              <a:gd name="connsiteX30" fmla="*/ 1028328 w 4076652"/>
              <a:gd name="connsiteY30" fmla="*/ 489566 h 4876800"/>
              <a:gd name="connsiteX31" fmla="*/ 1670885 w 4076652"/>
              <a:gd name="connsiteY31" fmla="*/ 489566 h 4876800"/>
              <a:gd name="connsiteX32" fmla="*/ 1670885 w 4076652"/>
              <a:gd name="connsiteY32" fmla="*/ 761581 h 4876800"/>
              <a:gd name="connsiteX33" fmla="*/ 1546298 w 4076652"/>
              <a:gd name="connsiteY33" fmla="*/ 886168 h 4876800"/>
              <a:gd name="connsiteX34" fmla="*/ 1421711 w 4076652"/>
              <a:gd name="connsiteY34" fmla="*/ 761581 h 4876800"/>
              <a:gd name="connsiteX35" fmla="*/ 1350273 w 4076652"/>
              <a:gd name="connsiteY35" fmla="*/ 690143 h 4876800"/>
              <a:gd name="connsiteX36" fmla="*/ 1278836 w 4076652"/>
              <a:gd name="connsiteY36" fmla="*/ 761581 h 4876800"/>
              <a:gd name="connsiteX37" fmla="*/ 1546298 w 4076652"/>
              <a:gd name="connsiteY37" fmla="*/ 1029043 h 4876800"/>
              <a:gd name="connsiteX38" fmla="*/ 1813760 w 4076652"/>
              <a:gd name="connsiteY38" fmla="*/ 761581 h 4876800"/>
              <a:gd name="connsiteX39" fmla="*/ 1813760 w 4076652"/>
              <a:gd name="connsiteY39" fmla="*/ 489566 h 4876800"/>
              <a:gd name="connsiteX40" fmla="*/ 3251092 w 4076652"/>
              <a:gd name="connsiteY40" fmla="*/ 489566 h 4876800"/>
              <a:gd name="connsiteX41" fmla="*/ 3252025 w 4076652"/>
              <a:gd name="connsiteY41" fmla="*/ 931688 h 4876800"/>
              <a:gd name="connsiteX42" fmla="*/ 3299784 w 4076652"/>
              <a:gd name="connsiteY42" fmla="*/ 1058780 h 4876800"/>
              <a:gd name="connsiteX43" fmla="*/ 3461137 w 4076652"/>
              <a:gd name="connsiteY43" fmla="*/ 1110672 h 4876800"/>
              <a:gd name="connsiteX44" fmla="*/ 3471386 w 4076652"/>
              <a:gd name="connsiteY44" fmla="*/ 1110625 h 4876800"/>
              <a:gd name="connsiteX45" fmla="*/ 3933787 w 4076652"/>
              <a:gd name="connsiteY45" fmla="*/ 1110596 h 4876800"/>
              <a:gd name="connsiteX46" fmla="*/ 3933787 w 4076652"/>
              <a:gd name="connsiteY46" fmla="*/ 4189200 h 4876800"/>
              <a:gd name="connsiteX47" fmla="*/ 2164613 w 4076652"/>
              <a:gd name="connsiteY47" fmla="*/ 4189200 h 4876800"/>
              <a:gd name="connsiteX48" fmla="*/ 2093176 w 4076652"/>
              <a:gd name="connsiteY48" fmla="*/ 4260638 h 4876800"/>
              <a:gd name="connsiteX49" fmla="*/ 2164613 w 4076652"/>
              <a:gd name="connsiteY49" fmla="*/ 4332075 h 4876800"/>
              <a:gd name="connsiteX50" fmla="*/ 3278848 w 4076652"/>
              <a:gd name="connsiteY50" fmla="*/ 4332075 h 4876800"/>
              <a:gd name="connsiteX51" fmla="*/ 3292726 w 4076652"/>
              <a:gd name="connsiteY51" fmla="*/ 4536558 h 4876800"/>
              <a:gd name="connsiteX52" fmla="*/ 1198597 w 4076652"/>
              <a:gd name="connsiteY52" fmla="*/ 4678347 h 4876800"/>
              <a:gd name="connsiteX53" fmla="*/ 393973 w 4076652"/>
              <a:gd name="connsiteY53" fmla="*/ 4732668 h 4876800"/>
              <a:gd name="connsiteX54" fmla="*/ 286435 w 4076652"/>
              <a:gd name="connsiteY54" fmla="*/ 3145041 h 4876800"/>
              <a:gd name="connsiteX55" fmla="*/ 246202 w 4076652"/>
              <a:gd name="connsiteY55" fmla="*/ 2605564 h 4876800"/>
              <a:gd name="connsiteX56" fmla="*/ 169649 w 4076652"/>
              <a:gd name="connsiteY56" fmla="*/ 2539632 h 4876800"/>
              <a:gd name="connsiteX57" fmla="*/ 103727 w 4076652"/>
              <a:gd name="connsiteY57" fmla="*/ 2616184 h 4876800"/>
              <a:gd name="connsiteX58" fmla="*/ 143922 w 4076652"/>
              <a:gd name="connsiteY58" fmla="*/ 3155176 h 4876800"/>
              <a:gd name="connsiteX59" fmla="*/ 252727 w 4076652"/>
              <a:gd name="connsiteY59" fmla="*/ 4761624 h 4876800"/>
              <a:gd name="connsiteX60" fmla="*/ 375923 w 4076652"/>
              <a:gd name="connsiteY60" fmla="*/ 4876800 h 4876800"/>
              <a:gd name="connsiteX61" fmla="*/ 384171 w 4076652"/>
              <a:gd name="connsiteY61" fmla="*/ 4876533 h 4876800"/>
              <a:gd name="connsiteX62" fmla="*/ 1208236 w 4076652"/>
              <a:gd name="connsiteY62" fmla="*/ 4820898 h 4876800"/>
              <a:gd name="connsiteX63" fmla="*/ 3321691 w 4076652"/>
              <a:gd name="connsiteY63" fmla="*/ 4677804 h 4876800"/>
              <a:gd name="connsiteX64" fmla="*/ 3406435 w 4076652"/>
              <a:gd name="connsiteY64" fmla="*/ 4635827 h 4876800"/>
              <a:gd name="connsiteX65" fmla="*/ 3436591 w 4076652"/>
              <a:gd name="connsiteY65" fmla="*/ 4546330 h 4876800"/>
              <a:gd name="connsiteX66" fmla="*/ 3422056 w 4076652"/>
              <a:gd name="connsiteY66" fmla="*/ 4332085 h 4876800"/>
              <a:gd name="connsiteX67" fmla="*/ 3953380 w 4076652"/>
              <a:gd name="connsiteY67" fmla="*/ 4332085 h 4876800"/>
              <a:gd name="connsiteX68" fmla="*/ 4076652 w 4076652"/>
              <a:gd name="connsiteY68" fmla="*/ 4208526 h 4876800"/>
              <a:gd name="connsiteX69" fmla="*/ 4076652 w 4076652"/>
              <a:gd name="connsiteY69" fmla="*/ 1031053 h 4876800"/>
              <a:gd name="connsiteX70" fmla="*/ 4036361 w 4076652"/>
              <a:gd name="connsiteY70" fmla="*/ 950405 h 4876800"/>
              <a:gd name="connsiteX71" fmla="*/ 1421730 w 4076652"/>
              <a:gd name="connsiteY71" fmla="*/ 346691 h 4876800"/>
              <a:gd name="connsiteX72" fmla="*/ 1421730 w 4076652"/>
              <a:gd name="connsiteY72" fmla="*/ 267462 h 4876800"/>
              <a:gd name="connsiteX73" fmla="*/ 1546317 w 4076652"/>
              <a:gd name="connsiteY73" fmla="*/ 142875 h 4876800"/>
              <a:gd name="connsiteX74" fmla="*/ 1670904 w 4076652"/>
              <a:gd name="connsiteY74" fmla="*/ 267462 h 4876800"/>
              <a:gd name="connsiteX75" fmla="*/ 1670904 w 4076652"/>
              <a:gd name="connsiteY75" fmla="*/ 346691 h 4876800"/>
              <a:gd name="connsiteX76" fmla="*/ 3470405 w 4076652"/>
              <a:gd name="connsiteY76" fmla="*/ 967759 h 4876800"/>
              <a:gd name="connsiteX77" fmla="*/ 3400463 w 4076652"/>
              <a:gd name="connsiteY77" fmla="*/ 957415 h 4876800"/>
              <a:gd name="connsiteX78" fmla="*/ 3394900 w 4076652"/>
              <a:gd name="connsiteY78" fmla="*/ 931545 h 4876800"/>
              <a:gd name="connsiteX79" fmla="*/ 3394062 w 4076652"/>
              <a:gd name="connsiteY79" fmla="*/ 535115 h 4876800"/>
              <a:gd name="connsiteX80" fmla="*/ 3847519 w 4076652"/>
              <a:gd name="connsiteY80" fmla="*/ 967711 h 4876800"/>
              <a:gd name="connsiteX81" fmla="*/ 3479254 w 4076652"/>
              <a:gd name="connsiteY81" fmla="*/ 96771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076652" h="4876800">
                <a:moveTo>
                  <a:pt x="4036361" y="950405"/>
                </a:moveTo>
                <a:cubicBezTo>
                  <a:pt x="4033342" y="947576"/>
                  <a:pt x="4029808" y="944261"/>
                  <a:pt x="4025093" y="939670"/>
                </a:cubicBezTo>
                <a:lnTo>
                  <a:pt x="3457708" y="398450"/>
                </a:lnTo>
                <a:lnTo>
                  <a:pt x="3450231" y="391239"/>
                </a:lnTo>
                <a:cubicBezTo>
                  <a:pt x="3426552" y="368332"/>
                  <a:pt x="3404187" y="346691"/>
                  <a:pt x="3361258" y="346691"/>
                </a:cubicBezTo>
                <a:lnTo>
                  <a:pt x="3322377" y="346691"/>
                </a:lnTo>
                <a:lnTo>
                  <a:pt x="3322224" y="346691"/>
                </a:lnTo>
                <a:lnTo>
                  <a:pt x="1813769" y="346691"/>
                </a:lnTo>
                <a:lnTo>
                  <a:pt x="1813769" y="267462"/>
                </a:lnTo>
                <a:cubicBezTo>
                  <a:pt x="1813769" y="119986"/>
                  <a:pt x="1693783" y="0"/>
                  <a:pt x="1546307" y="0"/>
                </a:cubicBezTo>
                <a:cubicBezTo>
                  <a:pt x="1398832" y="0"/>
                  <a:pt x="1278845" y="119986"/>
                  <a:pt x="1278845" y="267462"/>
                </a:cubicBezTo>
                <a:lnTo>
                  <a:pt x="1278845" y="346691"/>
                </a:lnTo>
                <a:lnTo>
                  <a:pt x="1008726" y="346691"/>
                </a:lnTo>
                <a:cubicBezTo>
                  <a:pt x="940755" y="346691"/>
                  <a:pt x="885453" y="401993"/>
                  <a:pt x="885453" y="469964"/>
                </a:cubicBezTo>
                <a:lnTo>
                  <a:pt x="885453" y="848182"/>
                </a:lnTo>
                <a:lnTo>
                  <a:pt x="115176" y="900360"/>
                </a:lnTo>
                <a:cubicBezTo>
                  <a:pt x="82239" y="902532"/>
                  <a:pt x="52149" y="917439"/>
                  <a:pt x="30442" y="942327"/>
                </a:cubicBezTo>
                <a:cubicBezTo>
                  <a:pt x="8810" y="967130"/>
                  <a:pt x="-1896" y="998868"/>
                  <a:pt x="276" y="1031805"/>
                </a:cubicBezTo>
                <a:lnTo>
                  <a:pt x="85058" y="2286543"/>
                </a:lnTo>
                <a:cubicBezTo>
                  <a:pt x="87611" y="2324262"/>
                  <a:pt x="118995" y="2353161"/>
                  <a:pt x="156257" y="2353161"/>
                </a:cubicBezTo>
                <a:cubicBezTo>
                  <a:pt x="157877" y="2353161"/>
                  <a:pt x="159505" y="2353104"/>
                  <a:pt x="161144" y="2352989"/>
                </a:cubicBezTo>
                <a:cubicBezTo>
                  <a:pt x="200510" y="2350342"/>
                  <a:pt x="230267" y="2316271"/>
                  <a:pt x="227609" y="2276904"/>
                </a:cubicBezTo>
                <a:lnTo>
                  <a:pt x="144141" y="1041597"/>
                </a:lnTo>
                <a:lnTo>
                  <a:pt x="885453" y="991372"/>
                </a:lnTo>
                <a:lnTo>
                  <a:pt x="885453" y="4208526"/>
                </a:lnTo>
                <a:cubicBezTo>
                  <a:pt x="885453" y="4276649"/>
                  <a:pt x="940755" y="4332085"/>
                  <a:pt x="1008726" y="4332085"/>
                </a:cubicBezTo>
                <a:lnTo>
                  <a:pt x="1834667" y="4332085"/>
                </a:lnTo>
                <a:cubicBezTo>
                  <a:pt x="1874120" y="4332085"/>
                  <a:pt x="1906105" y="4300109"/>
                  <a:pt x="1906105" y="4260647"/>
                </a:cubicBezTo>
                <a:cubicBezTo>
                  <a:pt x="1906105" y="4221185"/>
                  <a:pt x="1874120" y="4189210"/>
                  <a:pt x="1834667" y="4189210"/>
                </a:cubicBezTo>
                <a:lnTo>
                  <a:pt x="1028328" y="4189210"/>
                </a:lnTo>
                <a:lnTo>
                  <a:pt x="1028328" y="489566"/>
                </a:lnTo>
                <a:lnTo>
                  <a:pt x="1670885" y="489566"/>
                </a:lnTo>
                <a:lnTo>
                  <a:pt x="1670885" y="761581"/>
                </a:lnTo>
                <a:cubicBezTo>
                  <a:pt x="1670885" y="830275"/>
                  <a:pt x="1614992" y="886168"/>
                  <a:pt x="1546298" y="886168"/>
                </a:cubicBezTo>
                <a:cubicBezTo>
                  <a:pt x="1477603" y="886168"/>
                  <a:pt x="1421711" y="830275"/>
                  <a:pt x="1421711" y="761581"/>
                </a:cubicBezTo>
                <a:cubicBezTo>
                  <a:pt x="1421711" y="722119"/>
                  <a:pt x="1389726" y="690143"/>
                  <a:pt x="1350273" y="690143"/>
                </a:cubicBezTo>
                <a:cubicBezTo>
                  <a:pt x="1310821" y="690143"/>
                  <a:pt x="1278836" y="722119"/>
                  <a:pt x="1278836" y="761581"/>
                </a:cubicBezTo>
                <a:cubicBezTo>
                  <a:pt x="1278836" y="909057"/>
                  <a:pt x="1398822" y="1029043"/>
                  <a:pt x="1546298" y="1029043"/>
                </a:cubicBezTo>
                <a:cubicBezTo>
                  <a:pt x="1693773" y="1029043"/>
                  <a:pt x="1813760" y="909057"/>
                  <a:pt x="1813760" y="761581"/>
                </a:cubicBezTo>
                <a:lnTo>
                  <a:pt x="1813760" y="489566"/>
                </a:lnTo>
                <a:lnTo>
                  <a:pt x="3251092" y="489566"/>
                </a:lnTo>
                <a:lnTo>
                  <a:pt x="3252025" y="931688"/>
                </a:lnTo>
                <a:cubicBezTo>
                  <a:pt x="3252025" y="984552"/>
                  <a:pt x="3268094" y="1027309"/>
                  <a:pt x="3299784" y="1058780"/>
                </a:cubicBezTo>
                <a:cubicBezTo>
                  <a:pt x="3348695" y="1107367"/>
                  <a:pt x="3418132" y="1110672"/>
                  <a:pt x="3461137" y="1110672"/>
                </a:cubicBezTo>
                <a:cubicBezTo>
                  <a:pt x="3464747" y="1110672"/>
                  <a:pt x="3468176" y="1110644"/>
                  <a:pt x="3471386" y="1110625"/>
                </a:cubicBezTo>
                <a:lnTo>
                  <a:pt x="3933787" y="1110596"/>
                </a:lnTo>
                <a:lnTo>
                  <a:pt x="3933787" y="4189200"/>
                </a:lnTo>
                <a:lnTo>
                  <a:pt x="2164613" y="4189200"/>
                </a:lnTo>
                <a:cubicBezTo>
                  <a:pt x="2125161" y="4189200"/>
                  <a:pt x="2093176" y="4221175"/>
                  <a:pt x="2093176" y="4260638"/>
                </a:cubicBezTo>
                <a:cubicBezTo>
                  <a:pt x="2093176" y="4300100"/>
                  <a:pt x="2125161" y="4332075"/>
                  <a:pt x="2164613" y="4332075"/>
                </a:cubicBezTo>
                <a:lnTo>
                  <a:pt x="3278848" y="4332075"/>
                </a:lnTo>
                <a:lnTo>
                  <a:pt x="3292726" y="4536558"/>
                </a:lnTo>
                <a:lnTo>
                  <a:pt x="1198597" y="4678347"/>
                </a:lnTo>
                <a:lnTo>
                  <a:pt x="393973" y="4732668"/>
                </a:lnTo>
                <a:lnTo>
                  <a:pt x="286435" y="3145041"/>
                </a:lnTo>
                <a:lnTo>
                  <a:pt x="246202" y="2605564"/>
                </a:lnTo>
                <a:cubicBezTo>
                  <a:pt x="243268" y="2566216"/>
                  <a:pt x="208969" y="2536746"/>
                  <a:pt x="169649" y="2539632"/>
                </a:cubicBezTo>
                <a:cubicBezTo>
                  <a:pt x="130302" y="2542575"/>
                  <a:pt x="100793" y="2576836"/>
                  <a:pt x="103727" y="2616184"/>
                </a:cubicBezTo>
                <a:lnTo>
                  <a:pt x="143922" y="3155176"/>
                </a:lnTo>
                <a:lnTo>
                  <a:pt x="252727" y="4761624"/>
                </a:lnTo>
                <a:cubicBezTo>
                  <a:pt x="257032" y="4826718"/>
                  <a:pt x="311429" y="4876800"/>
                  <a:pt x="375923" y="4876800"/>
                </a:cubicBezTo>
                <a:cubicBezTo>
                  <a:pt x="378656" y="4876800"/>
                  <a:pt x="381409" y="4876705"/>
                  <a:pt x="384171" y="4876533"/>
                </a:cubicBezTo>
                <a:lnTo>
                  <a:pt x="1208236" y="4820898"/>
                </a:lnTo>
                <a:lnTo>
                  <a:pt x="3321691" y="4677804"/>
                </a:lnTo>
                <a:cubicBezTo>
                  <a:pt x="3354629" y="4675632"/>
                  <a:pt x="3384728" y="4660726"/>
                  <a:pt x="3406435" y="4635827"/>
                </a:cubicBezTo>
                <a:cubicBezTo>
                  <a:pt x="3428057" y="4611024"/>
                  <a:pt x="3438763" y="4579296"/>
                  <a:pt x="3436591" y="4546330"/>
                </a:cubicBezTo>
                <a:lnTo>
                  <a:pt x="3422056" y="4332085"/>
                </a:lnTo>
                <a:lnTo>
                  <a:pt x="3953380" y="4332085"/>
                </a:lnTo>
                <a:cubicBezTo>
                  <a:pt x="4021350" y="4332085"/>
                  <a:pt x="4076652" y="4276659"/>
                  <a:pt x="4076652" y="4208526"/>
                </a:cubicBezTo>
                <a:lnTo>
                  <a:pt x="4076652" y="1031053"/>
                </a:lnTo>
                <a:cubicBezTo>
                  <a:pt x="4076652" y="988171"/>
                  <a:pt x="4053373" y="966340"/>
                  <a:pt x="4036361" y="950405"/>
                </a:cubicBezTo>
                <a:close/>
                <a:moveTo>
                  <a:pt x="1421730" y="346691"/>
                </a:moveTo>
                <a:lnTo>
                  <a:pt x="1421730" y="267462"/>
                </a:lnTo>
                <a:cubicBezTo>
                  <a:pt x="1421730" y="198768"/>
                  <a:pt x="1477622" y="142875"/>
                  <a:pt x="1546317" y="142875"/>
                </a:cubicBezTo>
                <a:cubicBezTo>
                  <a:pt x="1615011" y="142875"/>
                  <a:pt x="1670904" y="198768"/>
                  <a:pt x="1670904" y="267462"/>
                </a:cubicBezTo>
                <a:lnTo>
                  <a:pt x="1670904" y="346691"/>
                </a:lnTo>
                <a:close/>
                <a:moveTo>
                  <a:pt x="3470405" y="967759"/>
                </a:moveTo>
                <a:cubicBezTo>
                  <a:pt x="3452727" y="967921"/>
                  <a:pt x="3411283" y="968169"/>
                  <a:pt x="3400463" y="957415"/>
                </a:cubicBezTo>
                <a:cubicBezTo>
                  <a:pt x="3397034" y="954014"/>
                  <a:pt x="3394900" y="944147"/>
                  <a:pt x="3394900" y="931545"/>
                </a:cubicBezTo>
                <a:lnTo>
                  <a:pt x="3394062" y="535115"/>
                </a:lnTo>
                <a:lnTo>
                  <a:pt x="3847519" y="967711"/>
                </a:lnTo>
                <a:lnTo>
                  <a:pt x="3479254" y="967711"/>
                </a:lnTo>
                <a:close/>
              </a:path>
            </a:pathLst>
          </a:custGeom>
          <a:solidFill>
            <a:schemeClr val="tx1"/>
          </a:solidFill>
          <a:ln w="9525" cap="flat">
            <a:noFill/>
            <a:prstDash val="solid"/>
            <a:miter/>
          </a:ln>
        </p:spPr>
        <p:txBody>
          <a:bodyPr rtlCol="0" anchor="ctr"/>
          <a:lstStyle/>
          <a:p>
            <a:endParaRPr lang="en-US" sz="2400" dirty="0"/>
          </a:p>
        </p:txBody>
      </p:sp>
      <p:grpSp>
        <p:nvGrpSpPr>
          <p:cNvPr id="16" name="Graphic 66">
            <a:extLst>
              <a:ext uri="{FF2B5EF4-FFF2-40B4-BE49-F238E27FC236}">
                <a16:creationId xmlns:a16="http://schemas.microsoft.com/office/drawing/2014/main" id="{E6CAB283-CDE6-D342-8B37-ED097454DC71}"/>
              </a:ext>
            </a:extLst>
          </p:cNvPr>
          <p:cNvGrpSpPr/>
          <p:nvPr/>
        </p:nvGrpSpPr>
        <p:grpSpPr>
          <a:xfrm>
            <a:off x="7784655" y="2314118"/>
            <a:ext cx="237364" cy="296704"/>
            <a:chOff x="7956254" y="1766602"/>
            <a:chExt cx="178023" cy="222528"/>
          </a:xfrm>
          <a:solidFill>
            <a:schemeClr val="tx1"/>
          </a:solidFill>
        </p:grpSpPr>
        <p:sp>
          <p:nvSpPr>
            <p:cNvPr id="18" name="Graphic 66">
              <a:extLst>
                <a:ext uri="{FF2B5EF4-FFF2-40B4-BE49-F238E27FC236}">
                  <a16:creationId xmlns:a16="http://schemas.microsoft.com/office/drawing/2014/main" id="{47952853-A59C-2A4F-A0FB-EFFC1F5F2170}"/>
                </a:ext>
              </a:extLst>
            </p:cNvPr>
            <p:cNvSpPr/>
            <p:nvPr/>
          </p:nvSpPr>
          <p:spPr>
            <a:xfrm>
              <a:off x="7956254" y="1766602"/>
              <a:ext cx="178023" cy="222528"/>
            </a:xfrm>
            <a:custGeom>
              <a:avLst/>
              <a:gdLst>
                <a:gd name="connsiteX0" fmla="*/ 89012 w 178023"/>
                <a:gd name="connsiteY0" fmla="*/ 0 h 222528"/>
                <a:gd name="connsiteX1" fmla="*/ 0 w 178023"/>
                <a:gd name="connsiteY1" fmla="*/ 89011 h 222528"/>
                <a:gd name="connsiteX2" fmla="*/ 23143 w 178023"/>
                <a:gd name="connsiteY2" fmla="*/ 148871 h 222528"/>
                <a:gd name="connsiteX3" fmla="*/ 84784 w 178023"/>
                <a:gd name="connsiteY3" fmla="*/ 220581 h 222528"/>
                <a:gd name="connsiteX4" fmla="*/ 92627 w 178023"/>
                <a:gd name="connsiteY4" fmla="*/ 221193 h 222528"/>
                <a:gd name="connsiteX5" fmla="*/ 93240 w 178023"/>
                <a:gd name="connsiteY5" fmla="*/ 220581 h 222528"/>
                <a:gd name="connsiteX6" fmla="*/ 154880 w 178023"/>
                <a:gd name="connsiteY6" fmla="*/ 148871 h 222528"/>
                <a:gd name="connsiteX7" fmla="*/ 178023 w 178023"/>
                <a:gd name="connsiteY7" fmla="*/ 89011 h 222528"/>
                <a:gd name="connsiteX8" fmla="*/ 89012 w 178023"/>
                <a:gd name="connsiteY8" fmla="*/ 0 h 222528"/>
                <a:gd name="connsiteX9" fmla="*/ 146424 w 178023"/>
                <a:gd name="connsiteY9" fmla="*/ 141639 h 222528"/>
                <a:gd name="connsiteX10" fmla="*/ 89012 w 178023"/>
                <a:gd name="connsiteY10" fmla="*/ 208453 h 222528"/>
                <a:gd name="connsiteX11" fmla="*/ 31599 w 178023"/>
                <a:gd name="connsiteY11" fmla="*/ 141695 h 222528"/>
                <a:gd name="connsiteX12" fmla="*/ 36382 w 178023"/>
                <a:gd name="connsiteY12" fmla="*/ 31653 h 222528"/>
                <a:gd name="connsiteX13" fmla="*/ 146424 w 178023"/>
                <a:gd name="connsiteY13" fmla="*/ 36436 h 222528"/>
                <a:gd name="connsiteX14" fmla="*/ 146424 w 178023"/>
                <a:gd name="connsiteY14" fmla="*/ 141695 h 22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023" h="222528">
                  <a:moveTo>
                    <a:pt x="89012" y="0"/>
                  </a:moveTo>
                  <a:cubicBezTo>
                    <a:pt x="39852" y="0"/>
                    <a:pt x="0" y="39851"/>
                    <a:pt x="0" y="89011"/>
                  </a:cubicBezTo>
                  <a:cubicBezTo>
                    <a:pt x="-73" y="111162"/>
                    <a:pt x="8188" y="132530"/>
                    <a:pt x="23143" y="148871"/>
                  </a:cubicBezTo>
                  <a:lnTo>
                    <a:pt x="84784" y="220581"/>
                  </a:lnTo>
                  <a:cubicBezTo>
                    <a:pt x="86780" y="222916"/>
                    <a:pt x="90292" y="223190"/>
                    <a:pt x="92627" y="221193"/>
                  </a:cubicBezTo>
                  <a:cubicBezTo>
                    <a:pt x="92847" y="221005"/>
                    <a:pt x="93052" y="220801"/>
                    <a:pt x="93240" y="220581"/>
                  </a:cubicBezTo>
                  <a:lnTo>
                    <a:pt x="154880" y="148871"/>
                  </a:lnTo>
                  <a:cubicBezTo>
                    <a:pt x="169835" y="132530"/>
                    <a:pt x="178096" y="111162"/>
                    <a:pt x="178023" y="89011"/>
                  </a:cubicBezTo>
                  <a:cubicBezTo>
                    <a:pt x="178023" y="39851"/>
                    <a:pt x="138171" y="0"/>
                    <a:pt x="89012" y="0"/>
                  </a:cubicBezTo>
                  <a:close/>
                  <a:moveTo>
                    <a:pt x="146424" y="141639"/>
                  </a:moveTo>
                  <a:lnTo>
                    <a:pt x="89012" y="208453"/>
                  </a:lnTo>
                  <a:lnTo>
                    <a:pt x="31599" y="141695"/>
                  </a:lnTo>
                  <a:cubicBezTo>
                    <a:pt x="2533" y="109987"/>
                    <a:pt x="4674" y="60720"/>
                    <a:pt x="36382" y="31653"/>
                  </a:cubicBezTo>
                  <a:cubicBezTo>
                    <a:pt x="68090" y="2586"/>
                    <a:pt x="117357" y="4728"/>
                    <a:pt x="146424" y="36436"/>
                  </a:cubicBezTo>
                  <a:cubicBezTo>
                    <a:pt x="173721" y="66213"/>
                    <a:pt x="173721" y="111918"/>
                    <a:pt x="146424" y="141695"/>
                  </a:cubicBezTo>
                  <a:close/>
                </a:path>
              </a:pathLst>
            </a:custGeom>
            <a:grpFill/>
            <a:ln w="9525" cap="flat">
              <a:solidFill>
                <a:schemeClr val="tx1"/>
              </a:solidFill>
              <a:prstDash val="solid"/>
              <a:miter/>
            </a:ln>
          </p:spPr>
          <p:txBody>
            <a:bodyPr rtlCol="0" anchor="ctr"/>
            <a:lstStyle/>
            <a:p>
              <a:endParaRPr lang="en-US" sz="2400" dirty="0"/>
            </a:p>
          </p:txBody>
        </p:sp>
        <p:sp>
          <p:nvSpPr>
            <p:cNvPr id="19" name="Graphic 66">
              <a:extLst>
                <a:ext uri="{FF2B5EF4-FFF2-40B4-BE49-F238E27FC236}">
                  <a16:creationId xmlns:a16="http://schemas.microsoft.com/office/drawing/2014/main" id="{242AA00C-2F31-274E-ADFD-5F3071ACAE57}"/>
                </a:ext>
              </a:extLst>
            </p:cNvPr>
            <p:cNvSpPr/>
            <p:nvPr/>
          </p:nvSpPr>
          <p:spPr>
            <a:xfrm>
              <a:off x="8006323" y="1816670"/>
              <a:ext cx="77884" cy="77884"/>
            </a:xfrm>
            <a:custGeom>
              <a:avLst/>
              <a:gdLst>
                <a:gd name="connsiteX0" fmla="*/ 38942 w 77884"/>
                <a:gd name="connsiteY0" fmla="*/ 0 h 77884"/>
                <a:gd name="connsiteX1" fmla="*/ 0 w 77884"/>
                <a:gd name="connsiteY1" fmla="*/ 38942 h 77884"/>
                <a:gd name="connsiteX2" fmla="*/ 38942 w 77884"/>
                <a:gd name="connsiteY2" fmla="*/ 77885 h 77884"/>
                <a:gd name="connsiteX3" fmla="*/ 77885 w 77884"/>
                <a:gd name="connsiteY3" fmla="*/ 38942 h 77884"/>
                <a:gd name="connsiteX4" fmla="*/ 38942 w 77884"/>
                <a:gd name="connsiteY4" fmla="*/ 0 h 77884"/>
                <a:gd name="connsiteX5" fmla="*/ 38942 w 77884"/>
                <a:gd name="connsiteY5" fmla="*/ 66758 h 77884"/>
                <a:gd name="connsiteX6" fmla="*/ 11126 w 77884"/>
                <a:gd name="connsiteY6" fmla="*/ 38942 h 77884"/>
                <a:gd name="connsiteX7" fmla="*/ 38942 w 77884"/>
                <a:gd name="connsiteY7" fmla="*/ 11126 h 77884"/>
                <a:gd name="connsiteX8" fmla="*/ 66758 w 77884"/>
                <a:gd name="connsiteY8" fmla="*/ 38942 h 77884"/>
                <a:gd name="connsiteX9" fmla="*/ 38942 w 77884"/>
                <a:gd name="connsiteY9" fmla="*/ 66758 h 7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84" h="77884">
                  <a:moveTo>
                    <a:pt x="38942" y="0"/>
                  </a:moveTo>
                  <a:cubicBezTo>
                    <a:pt x="17435" y="0"/>
                    <a:pt x="0" y="17435"/>
                    <a:pt x="0" y="38942"/>
                  </a:cubicBezTo>
                  <a:cubicBezTo>
                    <a:pt x="0" y="60450"/>
                    <a:pt x="17435" y="77885"/>
                    <a:pt x="38942" y="77885"/>
                  </a:cubicBezTo>
                  <a:cubicBezTo>
                    <a:pt x="60450" y="77885"/>
                    <a:pt x="77885" y="60450"/>
                    <a:pt x="77885" y="38942"/>
                  </a:cubicBezTo>
                  <a:cubicBezTo>
                    <a:pt x="77885" y="17435"/>
                    <a:pt x="60450" y="0"/>
                    <a:pt x="38942" y="0"/>
                  </a:cubicBezTo>
                  <a:close/>
                  <a:moveTo>
                    <a:pt x="38942" y="66758"/>
                  </a:moveTo>
                  <a:cubicBezTo>
                    <a:pt x="23580" y="66758"/>
                    <a:pt x="11126" y="54305"/>
                    <a:pt x="11126" y="38942"/>
                  </a:cubicBezTo>
                  <a:cubicBezTo>
                    <a:pt x="11126" y="23580"/>
                    <a:pt x="23580" y="11126"/>
                    <a:pt x="38942" y="11126"/>
                  </a:cubicBezTo>
                  <a:cubicBezTo>
                    <a:pt x="54305" y="11126"/>
                    <a:pt x="66758" y="23580"/>
                    <a:pt x="66758" y="38942"/>
                  </a:cubicBezTo>
                  <a:cubicBezTo>
                    <a:pt x="66758" y="54305"/>
                    <a:pt x="54305" y="66758"/>
                    <a:pt x="38942" y="66758"/>
                  </a:cubicBezTo>
                  <a:close/>
                </a:path>
              </a:pathLst>
            </a:custGeom>
            <a:grpFill/>
            <a:ln w="9525" cap="flat">
              <a:solidFill>
                <a:schemeClr val="tx1"/>
              </a:solidFill>
              <a:prstDash val="solid"/>
              <a:miter/>
            </a:ln>
          </p:spPr>
          <p:txBody>
            <a:bodyPr rtlCol="0" anchor="ctr"/>
            <a:lstStyle/>
            <a:p>
              <a:endParaRPr lang="en-US" sz="2400" dirty="0"/>
            </a:p>
          </p:txBody>
        </p:sp>
      </p:grpSp>
      <p:sp>
        <p:nvSpPr>
          <p:cNvPr id="17" name="Rectangle 16">
            <a:extLst>
              <a:ext uri="{FF2B5EF4-FFF2-40B4-BE49-F238E27FC236}">
                <a16:creationId xmlns:a16="http://schemas.microsoft.com/office/drawing/2014/main" id="{6D652242-2AAF-4041-998F-7CD90E55A7AE}"/>
              </a:ext>
            </a:extLst>
          </p:cNvPr>
          <p:cNvSpPr/>
          <p:nvPr/>
        </p:nvSpPr>
        <p:spPr>
          <a:xfrm>
            <a:off x="7510928" y="2679652"/>
            <a:ext cx="757824" cy="461665"/>
          </a:xfrm>
          <a:prstGeom prst="rect">
            <a:avLst/>
          </a:prstGeom>
          <a:noFill/>
        </p:spPr>
        <p:txBody>
          <a:bodyPr wrap="square" anchor="ctr">
            <a:spAutoFit/>
          </a:bodyPr>
          <a:lstStyle/>
          <a:p>
            <a:pPr algn="ctr"/>
            <a:r>
              <a:rPr lang="en-GB" sz="2400" b="1" kern="0" noProof="1">
                <a:solidFill>
                  <a:schemeClr val="accent1"/>
                </a:solidFill>
                <a:latin typeface="+mj-lt"/>
                <a:ea typeface="Microsoft Himalaya" panose="01010100010101010101" pitchFamily="2" charset="0"/>
                <a:cs typeface="Segoe UI" panose="020B0502040204020203" pitchFamily="34" charset="0"/>
              </a:rPr>
              <a:t>68</a:t>
            </a:r>
            <a:r>
              <a:rPr lang="en-GB" sz="1400" b="1" kern="0" noProof="1">
                <a:solidFill>
                  <a:schemeClr val="accent1"/>
                </a:solidFill>
                <a:latin typeface="+mj-lt"/>
                <a:ea typeface="Microsoft Himalaya" panose="01010100010101010101" pitchFamily="2" charset="0"/>
                <a:cs typeface="Segoe UI" panose="020B0502040204020203" pitchFamily="34" charset="0"/>
              </a:rPr>
              <a:t>%</a:t>
            </a:r>
            <a:endParaRPr lang="en-GB" sz="2400" b="1" kern="0" noProof="1">
              <a:solidFill>
                <a:schemeClr val="accent1"/>
              </a:solidFill>
              <a:latin typeface="+mj-lt"/>
              <a:ea typeface="Microsoft Himalaya" panose="01010100010101010101" pitchFamily="2" charset="0"/>
              <a:cs typeface="Segoe UI" panose="020B0502040204020203" pitchFamily="34" charset="0"/>
            </a:endParaRPr>
          </a:p>
        </p:txBody>
      </p:sp>
      <p:sp>
        <p:nvSpPr>
          <p:cNvPr id="21" name="Graphic 9">
            <a:extLst>
              <a:ext uri="{FF2B5EF4-FFF2-40B4-BE49-F238E27FC236}">
                <a16:creationId xmlns:a16="http://schemas.microsoft.com/office/drawing/2014/main" id="{ED350E3C-9AF9-1A4D-AB4A-8DD7A9495FA6}"/>
              </a:ext>
            </a:extLst>
          </p:cNvPr>
          <p:cNvSpPr>
            <a:spLocks noChangeAspect="1"/>
          </p:cNvSpPr>
          <p:nvPr/>
        </p:nvSpPr>
        <p:spPr>
          <a:xfrm>
            <a:off x="9969234" y="4171627"/>
            <a:ext cx="1033239" cy="1056000"/>
          </a:xfrm>
          <a:custGeom>
            <a:avLst/>
            <a:gdLst>
              <a:gd name="connsiteX0" fmla="*/ 4509977 w 4774219"/>
              <a:gd name="connsiteY0" fmla="*/ 1260660 h 4879394"/>
              <a:gd name="connsiteX1" fmla="*/ 4219290 w 4774219"/>
              <a:gd name="connsiteY1" fmla="*/ 1260660 h 4879394"/>
              <a:gd name="connsiteX2" fmla="*/ 4304517 w 4774219"/>
              <a:gd name="connsiteY2" fmla="*/ 399695 h 4879394"/>
              <a:gd name="connsiteX3" fmla="*/ 4165692 w 4774219"/>
              <a:gd name="connsiteY3" fmla="*/ 230368 h 4879394"/>
              <a:gd name="connsiteX4" fmla="*/ 3906308 w 4774219"/>
              <a:gd name="connsiteY4" fmla="*/ 204697 h 4879394"/>
              <a:gd name="connsiteX5" fmla="*/ 3892526 w 4774219"/>
              <a:gd name="connsiteY5" fmla="*/ 343886 h 4879394"/>
              <a:gd name="connsiteX6" fmla="*/ 4151901 w 4774219"/>
              <a:gd name="connsiteY6" fmla="*/ 369557 h 4879394"/>
              <a:gd name="connsiteX7" fmla="*/ 4165319 w 4774219"/>
              <a:gd name="connsiteY7" fmla="*/ 385922 h 4879394"/>
              <a:gd name="connsiteX8" fmla="*/ 4019006 w 4774219"/>
              <a:gd name="connsiteY8" fmla="*/ 1864003 h 4879394"/>
              <a:gd name="connsiteX9" fmla="*/ 3903603 w 4774219"/>
              <a:gd name="connsiteY9" fmla="*/ 1864003 h 4879394"/>
              <a:gd name="connsiteX10" fmla="*/ 3859199 w 4774219"/>
              <a:gd name="connsiteY10" fmla="*/ 1051153 h 4879394"/>
              <a:gd name="connsiteX11" fmla="*/ 3696157 w 4774219"/>
              <a:gd name="connsiteY11" fmla="*/ 904998 h 4879394"/>
              <a:gd name="connsiteX12" fmla="*/ 3300941 w 4774219"/>
              <a:gd name="connsiteY12" fmla="*/ 926585 h 4879394"/>
              <a:gd name="connsiteX13" fmla="*/ 3248294 w 4774219"/>
              <a:gd name="connsiteY13" fmla="*/ 551528 h 4879394"/>
              <a:gd name="connsiteX14" fmla="*/ 3073447 w 4774219"/>
              <a:gd name="connsiteY14" fmla="*/ 419715 h 4879394"/>
              <a:gd name="connsiteX15" fmla="*/ 1777412 w 4774219"/>
              <a:gd name="connsiteY15" fmla="*/ 601639 h 4879394"/>
              <a:gd name="connsiteX16" fmla="*/ 1822347 w 4774219"/>
              <a:gd name="connsiteY16" fmla="*/ 147696 h 4879394"/>
              <a:gd name="connsiteX17" fmla="*/ 1832157 w 4774219"/>
              <a:gd name="connsiteY17" fmla="*/ 139928 h 4879394"/>
              <a:gd name="connsiteX18" fmla="*/ 3508452 w 4774219"/>
              <a:gd name="connsiteY18" fmla="*/ 305860 h 4879394"/>
              <a:gd name="connsiteX19" fmla="*/ 3522234 w 4774219"/>
              <a:gd name="connsiteY19" fmla="*/ 166671 h 4879394"/>
              <a:gd name="connsiteX20" fmla="*/ 1845939 w 4774219"/>
              <a:gd name="connsiteY20" fmla="*/ 739 h 4879394"/>
              <a:gd name="connsiteX21" fmla="*/ 1683167 w 4774219"/>
              <a:gd name="connsiteY21" fmla="*/ 133914 h 4879394"/>
              <a:gd name="connsiteX22" fmla="*/ 1634884 w 4774219"/>
              <a:gd name="connsiteY22" fmla="*/ 621650 h 4879394"/>
              <a:gd name="connsiteX23" fmla="*/ 764996 w 4774219"/>
              <a:gd name="connsiteY23" fmla="*/ 743756 h 4879394"/>
              <a:gd name="connsiteX24" fmla="*/ 638227 w 4774219"/>
              <a:gd name="connsiteY24" fmla="*/ 911572 h 4879394"/>
              <a:gd name="connsiteX25" fmla="*/ 687228 w 4774219"/>
              <a:gd name="connsiteY25" fmla="*/ 1260669 h 4879394"/>
              <a:gd name="connsiteX26" fmla="*/ 264242 w 4774219"/>
              <a:gd name="connsiteY26" fmla="*/ 1260669 h 4879394"/>
              <a:gd name="connsiteX27" fmla="*/ 0 w 4774219"/>
              <a:gd name="connsiteY27" fmla="*/ 1525238 h 4879394"/>
              <a:gd name="connsiteX28" fmla="*/ 0 w 4774219"/>
              <a:gd name="connsiteY28" fmla="*/ 4614835 h 4879394"/>
              <a:gd name="connsiteX29" fmla="*/ 264242 w 4774219"/>
              <a:gd name="connsiteY29" fmla="*/ 4879395 h 4879394"/>
              <a:gd name="connsiteX30" fmla="*/ 736649 w 4774219"/>
              <a:gd name="connsiteY30" fmla="*/ 4879395 h 4879394"/>
              <a:gd name="connsiteX31" fmla="*/ 736649 w 4774219"/>
              <a:gd name="connsiteY31" fmla="*/ 4739525 h 4879394"/>
              <a:gd name="connsiteX32" fmla="*/ 264242 w 4774219"/>
              <a:gd name="connsiteY32" fmla="*/ 4739525 h 4879394"/>
              <a:gd name="connsiteX33" fmla="*/ 139870 w 4774219"/>
              <a:gd name="connsiteY33" fmla="*/ 4614835 h 4879394"/>
              <a:gd name="connsiteX34" fmla="*/ 139870 w 4774219"/>
              <a:gd name="connsiteY34" fmla="*/ 1525228 h 4879394"/>
              <a:gd name="connsiteX35" fmla="*/ 264242 w 4774219"/>
              <a:gd name="connsiteY35" fmla="*/ 1400530 h 4879394"/>
              <a:gd name="connsiteX36" fmla="*/ 903103 w 4774219"/>
              <a:gd name="connsiteY36" fmla="*/ 1400530 h 4879394"/>
              <a:gd name="connsiteX37" fmla="*/ 1081801 w 4774219"/>
              <a:gd name="connsiteY37" fmla="*/ 1955375 h 4879394"/>
              <a:gd name="connsiteX38" fmla="*/ 1148370 w 4774219"/>
              <a:gd name="connsiteY38" fmla="*/ 2003873 h 4879394"/>
              <a:gd name="connsiteX39" fmla="*/ 4634359 w 4774219"/>
              <a:gd name="connsiteY39" fmla="*/ 2003873 h 4879394"/>
              <a:gd name="connsiteX40" fmla="*/ 4634359 w 4774219"/>
              <a:gd name="connsiteY40" fmla="*/ 4614816 h 4879394"/>
              <a:gd name="connsiteX41" fmla="*/ 4509987 w 4774219"/>
              <a:gd name="connsiteY41" fmla="*/ 4739506 h 4879394"/>
              <a:gd name="connsiteX42" fmla="*/ 1146934 w 4774219"/>
              <a:gd name="connsiteY42" fmla="*/ 4739506 h 4879394"/>
              <a:gd name="connsiteX43" fmla="*/ 1146934 w 4774219"/>
              <a:gd name="connsiteY43" fmla="*/ 4879376 h 4879394"/>
              <a:gd name="connsiteX44" fmla="*/ 4509977 w 4774219"/>
              <a:gd name="connsiteY44" fmla="*/ 4879376 h 4879394"/>
              <a:gd name="connsiteX45" fmla="*/ 4774220 w 4774219"/>
              <a:gd name="connsiteY45" fmla="*/ 4614816 h 4879394"/>
              <a:gd name="connsiteX46" fmla="*/ 4774220 w 4774219"/>
              <a:gd name="connsiteY46" fmla="*/ 1525228 h 4879394"/>
              <a:gd name="connsiteX47" fmla="*/ 4509977 w 4774219"/>
              <a:gd name="connsiteY47" fmla="*/ 1260660 h 4879394"/>
              <a:gd name="connsiteX48" fmla="*/ 3703804 w 4774219"/>
              <a:gd name="connsiteY48" fmla="*/ 1044654 h 4879394"/>
              <a:gd name="connsiteX49" fmla="*/ 3719553 w 4774219"/>
              <a:gd name="connsiteY49" fmla="*/ 1058781 h 4879394"/>
              <a:gd name="connsiteX50" fmla="*/ 3763538 w 4774219"/>
              <a:gd name="connsiteY50" fmla="*/ 1864003 h 4879394"/>
              <a:gd name="connsiteX51" fmla="*/ 1404975 w 4774219"/>
              <a:gd name="connsiteY51" fmla="*/ 1864003 h 4879394"/>
              <a:gd name="connsiteX52" fmla="*/ 1367667 w 4774219"/>
              <a:gd name="connsiteY52" fmla="*/ 1180962 h 4879394"/>
              <a:gd name="connsiteX53" fmla="*/ 1376181 w 4774219"/>
              <a:gd name="connsiteY53" fmla="*/ 1171786 h 4879394"/>
              <a:gd name="connsiteX54" fmla="*/ 1020911 w 4774219"/>
              <a:gd name="connsiteY54" fmla="*/ 1310071 h 4879394"/>
              <a:gd name="connsiteX55" fmla="*/ 954053 w 4774219"/>
              <a:gd name="connsiteY55" fmla="*/ 1260669 h 4879394"/>
              <a:gd name="connsiteX56" fmla="*/ 828469 w 4774219"/>
              <a:gd name="connsiteY56" fmla="*/ 1260669 h 4879394"/>
              <a:gd name="connsiteX57" fmla="*/ 776735 w 4774219"/>
              <a:gd name="connsiteY57" fmla="*/ 892140 h 4879394"/>
              <a:gd name="connsiteX58" fmla="*/ 784438 w 4774219"/>
              <a:gd name="connsiteY58" fmla="*/ 882274 h 4879394"/>
              <a:gd name="connsiteX59" fmla="*/ 1688585 w 4774219"/>
              <a:gd name="connsiteY59" fmla="*/ 755356 h 4879394"/>
              <a:gd name="connsiteX60" fmla="*/ 1691877 w 4774219"/>
              <a:gd name="connsiteY60" fmla="*/ 755850 h 4879394"/>
              <a:gd name="connsiteX61" fmla="*/ 1698852 w 4774219"/>
              <a:gd name="connsiteY61" fmla="*/ 756195 h 4879394"/>
              <a:gd name="connsiteX62" fmla="*/ 1727693 w 4774219"/>
              <a:gd name="connsiteY62" fmla="*/ 749864 h 4879394"/>
              <a:gd name="connsiteX63" fmla="*/ 3092908 w 4774219"/>
              <a:gd name="connsiteY63" fmla="*/ 558233 h 4879394"/>
              <a:gd name="connsiteX64" fmla="*/ 3109804 w 4774219"/>
              <a:gd name="connsiteY64" fmla="*/ 570970 h 4879394"/>
              <a:gd name="connsiteX65" fmla="*/ 3160801 w 4774219"/>
              <a:gd name="connsiteY65" fmla="*/ 934240 h 4879394"/>
              <a:gd name="connsiteX66" fmla="*/ 1368563 w 4774219"/>
              <a:gd name="connsiteY66" fmla="*/ 1032131 h 4879394"/>
              <a:gd name="connsiteX67" fmla="*/ 1228021 w 4774219"/>
              <a:gd name="connsiteY67" fmla="*/ 1188589 h 4879394"/>
              <a:gd name="connsiteX68" fmla="*/ 1264910 w 4774219"/>
              <a:gd name="connsiteY68" fmla="*/ 1864012 h 4879394"/>
              <a:gd name="connsiteX69" fmla="*/ 1199329 w 4774219"/>
              <a:gd name="connsiteY69" fmla="*/ 1864012 h 4879394"/>
              <a:gd name="connsiteX70" fmla="*/ 4159566 w 4774219"/>
              <a:gd name="connsiteY70" fmla="*/ 1864012 h 4879394"/>
              <a:gd name="connsiteX71" fmla="*/ 4205443 w 4774219"/>
              <a:gd name="connsiteY71" fmla="*/ 1400539 h 4879394"/>
              <a:gd name="connsiteX72" fmla="*/ 4509977 w 4774219"/>
              <a:gd name="connsiteY72" fmla="*/ 1400539 h 4879394"/>
              <a:gd name="connsiteX73" fmla="*/ 4634350 w 4774219"/>
              <a:gd name="connsiteY73" fmla="*/ 1525238 h 4879394"/>
              <a:gd name="connsiteX74" fmla="*/ 4634350 w 4774219"/>
              <a:gd name="connsiteY74" fmla="*/ 1864021 h 4879394"/>
              <a:gd name="connsiteX75" fmla="*/ 4159566 w 4774219"/>
              <a:gd name="connsiteY75" fmla="*/ 1864021 h 48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74219" h="4879394">
                <a:moveTo>
                  <a:pt x="4509977" y="1260660"/>
                </a:moveTo>
                <a:lnTo>
                  <a:pt x="4219290" y="1260660"/>
                </a:lnTo>
                <a:lnTo>
                  <a:pt x="4304517" y="399695"/>
                </a:lnTo>
                <a:cubicBezTo>
                  <a:pt x="4312928" y="314738"/>
                  <a:pt x="4250649" y="238779"/>
                  <a:pt x="4165692" y="230368"/>
                </a:cubicBezTo>
                <a:lnTo>
                  <a:pt x="3906308" y="204697"/>
                </a:lnTo>
                <a:cubicBezTo>
                  <a:pt x="3816306" y="195708"/>
                  <a:pt x="3802561" y="334981"/>
                  <a:pt x="3892526" y="343886"/>
                </a:cubicBezTo>
                <a:lnTo>
                  <a:pt x="4151901" y="369557"/>
                </a:lnTo>
                <a:cubicBezTo>
                  <a:pt x="4160116" y="370369"/>
                  <a:pt x="4166130" y="377716"/>
                  <a:pt x="4165319" y="385922"/>
                </a:cubicBezTo>
                <a:lnTo>
                  <a:pt x="4019006" y="1864003"/>
                </a:lnTo>
                <a:lnTo>
                  <a:pt x="3903603" y="1864003"/>
                </a:lnTo>
                <a:lnTo>
                  <a:pt x="3859199" y="1051153"/>
                </a:lnTo>
                <a:cubicBezTo>
                  <a:pt x="3854602" y="966886"/>
                  <a:pt x="3780509" y="900252"/>
                  <a:pt x="3696157" y="904998"/>
                </a:cubicBezTo>
                <a:lnTo>
                  <a:pt x="3300941" y="926585"/>
                </a:lnTo>
                <a:lnTo>
                  <a:pt x="3248294" y="551528"/>
                </a:lnTo>
                <a:cubicBezTo>
                  <a:pt x="3236554" y="467849"/>
                  <a:pt x="3157099" y="408003"/>
                  <a:pt x="3073447" y="419715"/>
                </a:cubicBezTo>
                <a:lnTo>
                  <a:pt x="1777412" y="601639"/>
                </a:lnTo>
                <a:lnTo>
                  <a:pt x="1822347" y="147696"/>
                </a:lnTo>
                <a:cubicBezTo>
                  <a:pt x="1822823" y="142921"/>
                  <a:pt x="1827206" y="139518"/>
                  <a:pt x="1832157" y="139928"/>
                </a:cubicBezTo>
                <a:lnTo>
                  <a:pt x="3508452" y="305860"/>
                </a:lnTo>
                <a:cubicBezTo>
                  <a:pt x="3598463" y="314831"/>
                  <a:pt x="3612198" y="175576"/>
                  <a:pt x="3522234" y="166671"/>
                </a:cubicBezTo>
                <a:lnTo>
                  <a:pt x="1845939" y="739"/>
                </a:lnTo>
                <a:cubicBezTo>
                  <a:pt x="1764143" y="-7383"/>
                  <a:pt x="1691233" y="52397"/>
                  <a:pt x="1683167" y="133914"/>
                </a:cubicBezTo>
                <a:lnTo>
                  <a:pt x="1634884" y="621650"/>
                </a:lnTo>
                <a:lnTo>
                  <a:pt x="764996" y="743756"/>
                </a:lnTo>
                <a:cubicBezTo>
                  <a:pt x="683712" y="755170"/>
                  <a:pt x="626851" y="830448"/>
                  <a:pt x="638227" y="911572"/>
                </a:cubicBezTo>
                <a:lnTo>
                  <a:pt x="687228" y="1260669"/>
                </a:lnTo>
                <a:lnTo>
                  <a:pt x="264242" y="1260669"/>
                </a:lnTo>
                <a:cubicBezTo>
                  <a:pt x="118535" y="1260669"/>
                  <a:pt x="0" y="1379353"/>
                  <a:pt x="0" y="1525238"/>
                </a:cubicBezTo>
                <a:lnTo>
                  <a:pt x="0" y="4614835"/>
                </a:lnTo>
                <a:cubicBezTo>
                  <a:pt x="0" y="4760720"/>
                  <a:pt x="118535" y="4879395"/>
                  <a:pt x="264242" y="4879395"/>
                </a:cubicBezTo>
                <a:lnTo>
                  <a:pt x="736649" y="4879395"/>
                </a:lnTo>
                <a:cubicBezTo>
                  <a:pt x="827070" y="4879395"/>
                  <a:pt x="827070" y="4739525"/>
                  <a:pt x="736649" y="4739525"/>
                </a:cubicBezTo>
                <a:lnTo>
                  <a:pt x="264242" y="4739525"/>
                </a:lnTo>
                <a:cubicBezTo>
                  <a:pt x="195659" y="4739525"/>
                  <a:pt x="139870" y="4683586"/>
                  <a:pt x="139870" y="4614835"/>
                </a:cubicBezTo>
                <a:lnTo>
                  <a:pt x="139870" y="1525228"/>
                </a:lnTo>
                <a:cubicBezTo>
                  <a:pt x="139870" y="1456468"/>
                  <a:pt x="195659" y="1400530"/>
                  <a:pt x="264242" y="1400530"/>
                </a:cubicBezTo>
                <a:lnTo>
                  <a:pt x="903103" y="1400530"/>
                </a:lnTo>
                <a:lnTo>
                  <a:pt x="1081801" y="1955375"/>
                </a:lnTo>
                <a:cubicBezTo>
                  <a:pt x="1091107" y="1984282"/>
                  <a:pt x="1117999" y="2003873"/>
                  <a:pt x="1148370" y="2003873"/>
                </a:cubicBezTo>
                <a:lnTo>
                  <a:pt x="4634359" y="2003873"/>
                </a:lnTo>
                <a:lnTo>
                  <a:pt x="4634359" y="4614816"/>
                </a:lnTo>
                <a:cubicBezTo>
                  <a:pt x="4634359" y="4683577"/>
                  <a:pt x="4578570" y="4739506"/>
                  <a:pt x="4509987" y="4739506"/>
                </a:cubicBezTo>
                <a:lnTo>
                  <a:pt x="1146934" y="4739506"/>
                </a:lnTo>
                <a:cubicBezTo>
                  <a:pt x="1056513" y="4739506"/>
                  <a:pt x="1056513" y="4879376"/>
                  <a:pt x="1146934" y="4879376"/>
                </a:cubicBezTo>
                <a:lnTo>
                  <a:pt x="4509977" y="4879376"/>
                </a:lnTo>
                <a:cubicBezTo>
                  <a:pt x="4655684" y="4879376"/>
                  <a:pt x="4774220" y="4760692"/>
                  <a:pt x="4774220" y="4614816"/>
                </a:cubicBezTo>
                <a:lnTo>
                  <a:pt x="4774220" y="1525228"/>
                </a:lnTo>
                <a:cubicBezTo>
                  <a:pt x="4774220" y="1379344"/>
                  <a:pt x="4655684" y="1260660"/>
                  <a:pt x="4509977" y="1260660"/>
                </a:cubicBezTo>
                <a:close/>
                <a:moveTo>
                  <a:pt x="3703804" y="1044654"/>
                </a:moveTo>
                <a:cubicBezTo>
                  <a:pt x="3712951" y="1045008"/>
                  <a:pt x="3718211" y="1049717"/>
                  <a:pt x="3719553" y="1058781"/>
                </a:cubicBezTo>
                <a:lnTo>
                  <a:pt x="3763538" y="1864003"/>
                </a:lnTo>
                <a:lnTo>
                  <a:pt x="1404975" y="1864003"/>
                </a:lnTo>
                <a:lnTo>
                  <a:pt x="1367667" y="1180962"/>
                </a:lnTo>
                <a:cubicBezTo>
                  <a:pt x="1367947" y="1175591"/>
                  <a:pt x="1370782" y="1172532"/>
                  <a:pt x="1376181" y="1171786"/>
                </a:cubicBezTo>
                <a:close/>
                <a:moveTo>
                  <a:pt x="1020911" y="1310071"/>
                </a:moveTo>
                <a:cubicBezTo>
                  <a:pt x="1012025" y="1281202"/>
                  <a:pt x="984274" y="1260669"/>
                  <a:pt x="954053" y="1260669"/>
                </a:cubicBezTo>
                <a:lnTo>
                  <a:pt x="828469" y="1260669"/>
                </a:lnTo>
                <a:lnTo>
                  <a:pt x="776735" y="892140"/>
                </a:lnTo>
                <a:cubicBezTo>
                  <a:pt x="776073" y="887393"/>
                  <a:pt x="779523" y="882964"/>
                  <a:pt x="784438" y="882274"/>
                </a:cubicBezTo>
                <a:lnTo>
                  <a:pt x="1688585" y="755356"/>
                </a:lnTo>
                <a:cubicBezTo>
                  <a:pt x="1689685" y="755515"/>
                  <a:pt x="1690758" y="755738"/>
                  <a:pt x="1691877" y="755850"/>
                </a:cubicBezTo>
                <a:cubicBezTo>
                  <a:pt x="1694217" y="756083"/>
                  <a:pt x="1696539" y="756195"/>
                  <a:pt x="1698852" y="756195"/>
                </a:cubicBezTo>
                <a:cubicBezTo>
                  <a:pt x="1709071" y="756195"/>
                  <a:pt x="1718834" y="753901"/>
                  <a:pt x="1727693" y="749864"/>
                </a:cubicBezTo>
                <a:lnTo>
                  <a:pt x="3092908" y="558233"/>
                </a:lnTo>
                <a:cubicBezTo>
                  <a:pt x="3102055" y="557813"/>
                  <a:pt x="3107687" y="562056"/>
                  <a:pt x="3109804" y="570970"/>
                </a:cubicBezTo>
                <a:lnTo>
                  <a:pt x="3160801" y="934240"/>
                </a:lnTo>
                <a:lnTo>
                  <a:pt x="1368563" y="1032131"/>
                </a:lnTo>
                <a:cubicBezTo>
                  <a:pt x="1287596" y="1036551"/>
                  <a:pt x="1223592" y="1107521"/>
                  <a:pt x="1228021" y="1188589"/>
                </a:cubicBezTo>
                <a:lnTo>
                  <a:pt x="1264910" y="1864012"/>
                </a:lnTo>
                <a:lnTo>
                  <a:pt x="1199329" y="1864012"/>
                </a:lnTo>
                <a:close/>
                <a:moveTo>
                  <a:pt x="4159566" y="1864012"/>
                </a:moveTo>
                <a:lnTo>
                  <a:pt x="4205443" y="1400539"/>
                </a:lnTo>
                <a:lnTo>
                  <a:pt x="4509977" y="1400539"/>
                </a:lnTo>
                <a:cubicBezTo>
                  <a:pt x="4578560" y="1400539"/>
                  <a:pt x="4634350" y="1456478"/>
                  <a:pt x="4634350" y="1525238"/>
                </a:cubicBezTo>
                <a:lnTo>
                  <a:pt x="4634350" y="1864021"/>
                </a:lnTo>
                <a:lnTo>
                  <a:pt x="4159566" y="1864021"/>
                </a:lnTo>
                <a:close/>
              </a:path>
            </a:pathLst>
          </a:custGeom>
          <a:solidFill>
            <a:schemeClr val="tx1"/>
          </a:solidFill>
          <a:ln w="9325" cap="flat">
            <a:noFill/>
            <a:prstDash val="solid"/>
            <a:miter/>
          </a:ln>
        </p:spPr>
        <p:txBody>
          <a:bodyPr rtlCol="0" anchor="ctr"/>
          <a:lstStyle/>
          <a:p>
            <a:endParaRPr lang="en-US" sz="2400" dirty="0"/>
          </a:p>
        </p:txBody>
      </p:sp>
      <p:sp>
        <p:nvSpPr>
          <p:cNvPr id="22" name="Rectangle 21">
            <a:extLst>
              <a:ext uri="{FF2B5EF4-FFF2-40B4-BE49-F238E27FC236}">
                <a16:creationId xmlns:a16="http://schemas.microsoft.com/office/drawing/2014/main" id="{13F1213B-18E0-364C-82AD-B4256C1A9320}"/>
              </a:ext>
            </a:extLst>
          </p:cNvPr>
          <p:cNvSpPr/>
          <p:nvPr/>
        </p:nvSpPr>
        <p:spPr>
          <a:xfrm>
            <a:off x="10106941" y="4705802"/>
            <a:ext cx="757824" cy="461665"/>
          </a:xfrm>
          <a:prstGeom prst="rect">
            <a:avLst/>
          </a:prstGeom>
          <a:noFill/>
        </p:spPr>
        <p:txBody>
          <a:bodyPr wrap="square" anchor="ctr">
            <a:spAutoFit/>
          </a:bodyPr>
          <a:lstStyle/>
          <a:p>
            <a:pPr algn="ctr"/>
            <a:r>
              <a:rPr lang="en-GB" sz="2400" b="1" kern="0" noProof="1">
                <a:solidFill>
                  <a:schemeClr val="accent1"/>
                </a:solidFill>
                <a:latin typeface="+mj-lt"/>
                <a:ea typeface="Microsoft Himalaya" panose="01010100010101010101" pitchFamily="2" charset="0"/>
                <a:cs typeface="Segoe UI" panose="020B0502040204020203" pitchFamily="34" charset="0"/>
              </a:rPr>
              <a:t>54</a:t>
            </a:r>
            <a:r>
              <a:rPr lang="en-GB" sz="1400" b="1" kern="0" noProof="1">
                <a:solidFill>
                  <a:schemeClr val="accent1"/>
                </a:solidFill>
                <a:latin typeface="+mj-lt"/>
                <a:ea typeface="Microsoft Himalaya" panose="01010100010101010101" pitchFamily="2" charset="0"/>
                <a:cs typeface="Segoe UI" panose="020B0502040204020203" pitchFamily="34" charset="0"/>
              </a:rPr>
              <a:t>%</a:t>
            </a:r>
            <a:endParaRPr lang="en-GB" sz="2400" b="1" kern="0" noProof="1">
              <a:solidFill>
                <a:schemeClr val="accent1"/>
              </a:solidFill>
              <a:latin typeface="+mj-lt"/>
              <a:ea typeface="Microsoft Himalaya" panose="01010100010101010101" pitchFamily="2" charset="0"/>
              <a:cs typeface="Segoe UI" panose="020B0502040204020203" pitchFamily="34" charset="0"/>
            </a:endParaRPr>
          </a:p>
        </p:txBody>
      </p:sp>
      <p:sp>
        <p:nvSpPr>
          <p:cNvPr id="23" name="TextBox 22">
            <a:extLst>
              <a:ext uri="{FF2B5EF4-FFF2-40B4-BE49-F238E27FC236}">
                <a16:creationId xmlns:a16="http://schemas.microsoft.com/office/drawing/2014/main" id="{1CEB2537-392A-F148-B6A0-14DE720FFF09}"/>
              </a:ext>
            </a:extLst>
          </p:cNvPr>
          <p:cNvSpPr txBox="1"/>
          <p:nvPr/>
        </p:nvSpPr>
        <p:spPr bwMode="white">
          <a:xfrm>
            <a:off x="6182996" y="3299005"/>
            <a:ext cx="2732151" cy="923330"/>
          </a:xfrm>
          <a:prstGeom prst="rect">
            <a:avLst/>
          </a:prstGeom>
          <a:noFill/>
        </p:spPr>
        <p:txBody>
          <a:bodyPr wrap="square" rtlCol="0">
            <a:spAutoFit/>
          </a:bodyPr>
          <a:lstStyle/>
          <a:p>
            <a:pPr algn="ctr">
              <a:buClr>
                <a:srgbClr val="F28713"/>
              </a:buClr>
              <a:buSzPct val="150000"/>
            </a:pPr>
            <a:r>
              <a:rPr lang="en-US" kern="0" noProof="1">
                <a:solidFill>
                  <a:srgbClr val="1B2A4D"/>
                </a:solidFill>
                <a:ea typeface="Microsoft Himalaya" panose="01010100010101010101" pitchFamily="2" charset="0"/>
                <a:cs typeface="Segoe UI" panose="020B0502040204020203" pitchFamily="34" charset="0"/>
              </a:rPr>
              <a:t>I need to keep paper docs as proof of address/ identity</a:t>
            </a:r>
          </a:p>
        </p:txBody>
      </p:sp>
      <p:sp>
        <p:nvSpPr>
          <p:cNvPr id="24" name="TextBox 23">
            <a:extLst>
              <a:ext uri="{FF2B5EF4-FFF2-40B4-BE49-F238E27FC236}">
                <a16:creationId xmlns:a16="http://schemas.microsoft.com/office/drawing/2014/main" id="{9BE83C29-F4D1-BE4D-B337-49F35924B9C3}"/>
              </a:ext>
            </a:extLst>
          </p:cNvPr>
          <p:cNvSpPr txBox="1"/>
          <p:nvPr/>
        </p:nvSpPr>
        <p:spPr bwMode="white">
          <a:xfrm>
            <a:off x="8175612" y="1567912"/>
            <a:ext cx="2031666" cy="707886"/>
          </a:xfrm>
          <a:prstGeom prst="rect">
            <a:avLst/>
          </a:prstGeom>
          <a:noFill/>
        </p:spPr>
        <p:txBody>
          <a:bodyPr wrap="square" rtlCol="0">
            <a:spAutoFit/>
          </a:bodyPr>
          <a:lstStyle/>
          <a:p>
            <a:pPr>
              <a:buClr>
                <a:srgbClr val="F28713"/>
              </a:buClr>
              <a:buSzPct val="150000"/>
            </a:pPr>
            <a:r>
              <a:rPr lang="en-GB" sz="2000" b="1" kern="0" noProof="1">
                <a:solidFill>
                  <a:schemeClr val="accent1"/>
                </a:solidFill>
                <a:ea typeface="Microsoft Himalaya" panose="01010100010101010101" pitchFamily="2" charset="0"/>
                <a:cs typeface="Segoe UI" panose="020B0502040204020203" pitchFamily="34" charset="0"/>
              </a:rPr>
              <a:t>Agree</a:t>
            </a:r>
            <a:r>
              <a:rPr lang="en-GB" sz="2000" kern="0" noProof="1">
                <a:solidFill>
                  <a:schemeClr val="accent1"/>
                </a:solidFill>
                <a:ea typeface="Microsoft Himalaya" panose="01010100010101010101" pitchFamily="2" charset="0"/>
                <a:cs typeface="Segoe UI" panose="020B0502040204020203" pitchFamily="34" charset="0"/>
              </a:rPr>
              <a:t> (Disagree)</a:t>
            </a:r>
          </a:p>
        </p:txBody>
      </p:sp>
      <p:sp>
        <p:nvSpPr>
          <p:cNvPr id="25" name="TextBox 24">
            <a:extLst>
              <a:ext uri="{FF2B5EF4-FFF2-40B4-BE49-F238E27FC236}">
                <a16:creationId xmlns:a16="http://schemas.microsoft.com/office/drawing/2014/main" id="{0E76965D-C9D8-BD4A-B582-6F1DFF824B3F}"/>
              </a:ext>
            </a:extLst>
          </p:cNvPr>
          <p:cNvSpPr txBox="1"/>
          <p:nvPr/>
        </p:nvSpPr>
        <p:spPr bwMode="white">
          <a:xfrm>
            <a:off x="9254347" y="3299004"/>
            <a:ext cx="2463013" cy="1200329"/>
          </a:xfrm>
          <a:prstGeom prst="rect">
            <a:avLst/>
          </a:prstGeom>
          <a:noFill/>
        </p:spPr>
        <p:txBody>
          <a:bodyPr wrap="square" rtlCol="0">
            <a:spAutoFit/>
          </a:bodyPr>
          <a:lstStyle/>
          <a:p>
            <a:pPr algn="ctr">
              <a:buClr>
                <a:srgbClr val="F28713"/>
              </a:buClr>
              <a:buSzPct val="150000"/>
            </a:pPr>
            <a:r>
              <a:rPr lang="en-US" kern="0" noProof="1">
                <a:solidFill>
                  <a:srgbClr val="1B2A4D"/>
                </a:solidFill>
                <a:ea typeface="Microsoft Himalaya" panose="01010100010101010101" pitchFamily="2" charset="0"/>
                <a:cs typeface="Segoe UI" panose="020B0502040204020203" pitchFamily="34" charset="0"/>
              </a:rPr>
              <a:t>Keeping paper records is the right thing to do</a:t>
            </a:r>
          </a:p>
        </p:txBody>
      </p:sp>
      <p:sp>
        <p:nvSpPr>
          <p:cNvPr id="26" name="TextBox 25">
            <a:extLst>
              <a:ext uri="{FF2B5EF4-FFF2-40B4-BE49-F238E27FC236}">
                <a16:creationId xmlns:a16="http://schemas.microsoft.com/office/drawing/2014/main" id="{3712292A-2487-C34E-8FAF-D690B866F983}"/>
              </a:ext>
            </a:extLst>
          </p:cNvPr>
          <p:cNvSpPr txBox="1"/>
          <p:nvPr/>
        </p:nvSpPr>
        <p:spPr bwMode="white">
          <a:xfrm>
            <a:off x="6268141" y="5266645"/>
            <a:ext cx="2563686" cy="923330"/>
          </a:xfrm>
          <a:prstGeom prst="rect">
            <a:avLst/>
          </a:prstGeom>
          <a:noFill/>
        </p:spPr>
        <p:txBody>
          <a:bodyPr wrap="square" rtlCol="0">
            <a:spAutoFit/>
          </a:bodyPr>
          <a:lstStyle/>
          <a:p>
            <a:pPr algn="ctr">
              <a:buClr>
                <a:srgbClr val="F28713"/>
              </a:buClr>
              <a:buSzPct val="150000"/>
            </a:pPr>
            <a:r>
              <a:rPr lang="en-US" kern="0" noProof="1">
                <a:solidFill>
                  <a:srgbClr val="1B2A4D"/>
                </a:solidFill>
                <a:ea typeface="Microsoft Himalaya" panose="01010100010101010101" pitchFamily="2" charset="0"/>
                <a:cs typeface="Segoe UI" panose="020B0502040204020203" pitchFamily="34" charset="0"/>
              </a:rPr>
              <a:t>Mail helps me to manage my financial affairs</a:t>
            </a:r>
          </a:p>
        </p:txBody>
      </p:sp>
      <p:sp>
        <p:nvSpPr>
          <p:cNvPr id="27" name="TextBox 26">
            <a:extLst>
              <a:ext uri="{FF2B5EF4-FFF2-40B4-BE49-F238E27FC236}">
                <a16:creationId xmlns:a16="http://schemas.microsoft.com/office/drawing/2014/main" id="{4B37730F-4DE7-454C-B472-7CB9E94D3BBA}"/>
              </a:ext>
            </a:extLst>
          </p:cNvPr>
          <p:cNvSpPr txBox="1"/>
          <p:nvPr/>
        </p:nvSpPr>
        <p:spPr bwMode="white">
          <a:xfrm>
            <a:off x="9204010" y="5266645"/>
            <a:ext cx="2563686" cy="923330"/>
          </a:xfrm>
          <a:prstGeom prst="rect">
            <a:avLst/>
          </a:prstGeom>
          <a:noFill/>
        </p:spPr>
        <p:txBody>
          <a:bodyPr wrap="square" rtlCol="0">
            <a:spAutoFit/>
          </a:bodyPr>
          <a:lstStyle/>
          <a:p>
            <a:pPr algn="ctr">
              <a:buClr>
                <a:srgbClr val="F28713"/>
              </a:buClr>
              <a:buSzPct val="150000"/>
            </a:pPr>
            <a:r>
              <a:rPr lang="en-US" kern="0" noProof="1">
                <a:solidFill>
                  <a:srgbClr val="1B2A4D"/>
                </a:solidFill>
                <a:ea typeface="Microsoft Himalaya" panose="01010100010101010101" pitchFamily="2" charset="0"/>
                <a:cs typeface="Segoe UI" panose="020B0502040204020203" pitchFamily="34" charset="0"/>
              </a:rPr>
              <a:t>Mail makes me feel more organised</a:t>
            </a:r>
          </a:p>
        </p:txBody>
      </p:sp>
      <p:sp>
        <p:nvSpPr>
          <p:cNvPr id="34" name="TextBox 33">
            <a:extLst>
              <a:ext uri="{FF2B5EF4-FFF2-40B4-BE49-F238E27FC236}">
                <a16:creationId xmlns:a16="http://schemas.microsoft.com/office/drawing/2014/main" id="{47493A10-2A3A-F045-B6EE-C8410B450EA7}"/>
              </a:ext>
            </a:extLst>
          </p:cNvPr>
          <p:cNvSpPr txBox="1"/>
          <p:nvPr/>
        </p:nvSpPr>
        <p:spPr bwMode="white">
          <a:xfrm>
            <a:off x="10833204" y="4924049"/>
            <a:ext cx="757824" cy="318100"/>
          </a:xfrm>
          <a:prstGeom prst="rect">
            <a:avLst/>
          </a:prstGeom>
          <a:noFill/>
        </p:spPr>
        <p:txBody>
          <a:bodyPr wrap="square" rtlCol="0">
            <a:spAutoFit/>
          </a:bodyPr>
          <a:lstStyle/>
          <a:p>
            <a:pPr algn="r">
              <a:buClr>
                <a:srgbClr val="F28713"/>
              </a:buClr>
              <a:buSzPct val="150000"/>
            </a:pPr>
            <a:r>
              <a:rPr lang="en-GB" sz="1467" kern="0" noProof="1">
                <a:solidFill>
                  <a:schemeClr val="accent1"/>
                </a:solidFill>
                <a:ea typeface="Microsoft Himalaya" panose="01010100010101010101" pitchFamily="2" charset="0"/>
                <a:cs typeface="Segoe UI" panose="020B0502040204020203" pitchFamily="34" charset="0"/>
              </a:rPr>
              <a:t>(17%)</a:t>
            </a:r>
          </a:p>
        </p:txBody>
      </p:sp>
      <p:sp>
        <p:nvSpPr>
          <p:cNvPr id="35" name="TextBox 34">
            <a:extLst>
              <a:ext uri="{FF2B5EF4-FFF2-40B4-BE49-F238E27FC236}">
                <a16:creationId xmlns:a16="http://schemas.microsoft.com/office/drawing/2014/main" id="{85D0268C-2F3C-CC49-875E-0216E1330916}"/>
              </a:ext>
            </a:extLst>
          </p:cNvPr>
          <p:cNvSpPr txBox="1"/>
          <p:nvPr/>
        </p:nvSpPr>
        <p:spPr bwMode="white">
          <a:xfrm>
            <a:off x="7932791" y="4388956"/>
            <a:ext cx="757824" cy="318100"/>
          </a:xfrm>
          <a:prstGeom prst="rect">
            <a:avLst/>
          </a:prstGeom>
          <a:noFill/>
        </p:spPr>
        <p:txBody>
          <a:bodyPr wrap="square" rtlCol="0">
            <a:spAutoFit/>
          </a:bodyPr>
          <a:lstStyle/>
          <a:p>
            <a:pPr algn="r">
              <a:buClr>
                <a:srgbClr val="F28713"/>
              </a:buClr>
              <a:buSzPct val="150000"/>
            </a:pPr>
            <a:r>
              <a:rPr lang="en-GB" sz="1467" kern="0" noProof="1">
                <a:solidFill>
                  <a:schemeClr val="accent1"/>
                </a:solidFill>
                <a:ea typeface="Microsoft Himalaya" panose="01010100010101010101" pitchFamily="2" charset="0"/>
                <a:cs typeface="Segoe UI" panose="020B0502040204020203" pitchFamily="34" charset="0"/>
              </a:rPr>
              <a:t>(15%)</a:t>
            </a:r>
          </a:p>
        </p:txBody>
      </p:sp>
      <p:sp>
        <p:nvSpPr>
          <p:cNvPr id="36" name="TextBox 35">
            <a:extLst>
              <a:ext uri="{FF2B5EF4-FFF2-40B4-BE49-F238E27FC236}">
                <a16:creationId xmlns:a16="http://schemas.microsoft.com/office/drawing/2014/main" id="{D33D0838-36E5-354D-A073-4DB031481C45}"/>
              </a:ext>
            </a:extLst>
          </p:cNvPr>
          <p:cNvSpPr txBox="1"/>
          <p:nvPr/>
        </p:nvSpPr>
        <p:spPr bwMode="white">
          <a:xfrm>
            <a:off x="10636201" y="3026562"/>
            <a:ext cx="812720" cy="318100"/>
          </a:xfrm>
          <a:prstGeom prst="rect">
            <a:avLst/>
          </a:prstGeom>
          <a:noFill/>
        </p:spPr>
        <p:txBody>
          <a:bodyPr wrap="square" rtlCol="0">
            <a:spAutoFit/>
          </a:bodyPr>
          <a:lstStyle/>
          <a:p>
            <a:pPr algn="r">
              <a:buClr>
                <a:srgbClr val="F28713"/>
              </a:buClr>
              <a:buSzPct val="150000"/>
            </a:pPr>
            <a:r>
              <a:rPr lang="en-GB" sz="1467" kern="0" noProof="1">
                <a:solidFill>
                  <a:schemeClr val="accent1"/>
                </a:solidFill>
                <a:ea typeface="Microsoft Himalaya" panose="01010100010101010101" pitchFamily="2" charset="0"/>
                <a:cs typeface="Segoe UI" panose="020B0502040204020203" pitchFamily="34" charset="0"/>
              </a:rPr>
              <a:t>(14%)</a:t>
            </a:r>
          </a:p>
        </p:txBody>
      </p:sp>
      <p:sp>
        <p:nvSpPr>
          <p:cNvPr id="37" name="TextBox 36">
            <a:extLst>
              <a:ext uri="{FF2B5EF4-FFF2-40B4-BE49-F238E27FC236}">
                <a16:creationId xmlns:a16="http://schemas.microsoft.com/office/drawing/2014/main" id="{5C8977C3-3566-E44C-97B0-0677CF33EFC1}"/>
              </a:ext>
            </a:extLst>
          </p:cNvPr>
          <p:cNvSpPr txBox="1"/>
          <p:nvPr/>
        </p:nvSpPr>
        <p:spPr bwMode="white">
          <a:xfrm>
            <a:off x="6663179" y="2973415"/>
            <a:ext cx="743069" cy="318100"/>
          </a:xfrm>
          <a:prstGeom prst="rect">
            <a:avLst/>
          </a:prstGeom>
          <a:noFill/>
        </p:spPr>
        <p:txBody>
          <a:bodyPr wrap="square" rtlCol="0">
            <a:spAutoFit/>
          </a:bodyPr>
          <a:lstStyle/>
          <a:p>
            <a:pPr algn="r">
              <a:buClr>
                <a:srgbClr val="F28713"/>
              </a:buClr>
              <a:buSzPct val="150000"/>
            </a:pPr>
            <a:r>
              <a:rPr lang="en-GB" sz="1467" kern="0" noProof="1">
                <a:solidFill>
                  <a:schemeClr val="accent1"/>
                </a:solidFill>
                <a:ea typeface="Microsoft Himalaya" panose="01010100010101010101" pitchFamily="2" charset="0"/>
                <a:cs typeface="Segoe UI" panose="020B0502040204020203" pitchFamily="34" charset="0"/>
              </a:rPr>
              <a:t>(10%)</a:t>
            </a:r>
          </a:p>
        </p:txBody>
      </p:sp>
      <p:pic>
        <p:nvPicPr>
          <p:cNvPr id="5" name="Picture 4">
            <a:extLst>
              <a:ext uri="{FF2B5EF4-FFF2-40B4-BE49-F238E27FC236}">
                <a16:creationId xmlns:a16="http://schemas.microsoft.com/office/drawing/2014/main" id="{C68618D3-E4ED-4936-9C87-FAF4B622F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728800"/>
            <a:ext cx="6098090" cy="9147135"/>
          </a:xfrm>
          <a:prstGeom prst="rect">
            <a:avLst/>
          </a:prstGeom>
        </p:spPr>
      </p:pic>
      <p:grpSp>
        <p:nvGrpSpPr>
          <p:cNvPr id="127" name="Credit_card3" descr="{&quot;Key&quot;:&quot;POWER_USER_SHAPE_ICON&quot;,&quot;Value&quot;:&quot;POWER_USER_SHAPE_ICON_STYLE_1&quot;}">
            <a:extLst>
              <a:ext uri="{FF2B5EF4-FFF2-40B4-BE49-F238E27FC236}">
                <a16:creationId xmlns:a16="http://schemas.microsoft.com/office/drawing/2014/main" id="{36D1B3BC-C552-4EC4-A828-BFD16065F50D}"/>
              </a:ext>
            </a:extLst>
          </p:cNvPr>
          <p:cNvGrpSpPr>
            <a:grpSpLocks noChangeAspect="1"/>
          </p:cNvGrpSpPr>
          <p:nvPr>
            <p:custDataLst>
              <p:tags r:id="rId1"/>
            </p:custDataLst>
          </p:nvPr>
        </p:nvGrpSpPr>
        <p:grpSpPr>
          <a:xfrm>
            <a:off x="7145352" y="4353016"/>
            <a:ext cx="953404" cy="874387"/>
            <a:chOff x="5538652" y="2133165"/>
            <a:chExt cx="3357153" cy="3078915"/>
          </a:xfrm>
          <a:solidFill>
            <a:schemeClr val="tx1"/>
          </a:solidFill>
        </p:grpSpPr>
        <p:sp>
          <p:nvSpPr>
            <p:cNvPr id="128" name="Freeform: Shape 1301">
              <a:extLst>
                <a:ext uri="{FF2B5EF4-FFF2-40B4-BE49-F238E27FC236}">
                  <a16:creationId xmlns:a16="http://schemas.microsoft.com/office/drawing/2014/main" id="{B3C27FA8-C918-4E0C-9798-E5F3D316AE5F}"/>
                </a:ext>
              </a:extLst>
            </p:cNvPr>
            <p:cNvSpPr/>
            <p:nvPr/>
          </p:nvSpPr>
          <p:spPr>
            <a:xfrm>
              <a:off x="5538652" y="3164132"/>
              <a:ext cx="3357153" cy="2047948"/>
            </a:xfrm>
            <a:custGeom>
              <a:avLst/>
              <a:gdLst>
                <a:gd name="connsiteX0" fmla="*/ 346325 w 3357153"/>
                <a:gd name="connsiteY0" fmla="*/ 93089 h 2047948"/>
                <a:gd name="connsiteX1" fmla="*/ 94576 w 3357153"/>
                <a:gd name="connsiteY1" fmla="*/ 344838 h 2047948"/>
                <a:gd name="connsiteX2" fmla="*/ 94576 w 3357153"/>
                <a:gd name="connsiteY2" fmla="*/ 1703111 h 2047948"/>
                <a:gd name="connsiteX3" fmla="*/ 346325 w 3357153"/>
                <a:gd name="connsiteY3" fmla="*/ 1954860 h 2047948"/>
                <a:gd name="connsiteX4" fmla="*/ 3010827 w 3357153"/>
                <a:gd name="connsiteY4" fmla="*/ 1954860 h 2047948"/>
                <a:gd name="connsiteX5" fmla="*/ 3262576 w 3357153"/>
                <a:gd name="connsiteY5" fmla="*/ 1703111 h 2047948"/>
                <a:gd name="connsiteX6" fmla="*/ 3262576 w 3357153"/>
                <a:gd name="connsiteY6" fmla="*/ 344838 h 2047948"/>
                <a:gd name="connsiteX7" fmla="*/ 3010827 w 3357153"/>
                <a:gd name="connsiteY7" fmla="*/ 93089 h 2047948"/>
                <a:gd name="connsiteX8" fmla="*/ 276924 w 3357153"/>
                <a:gd name="connsiteY8" fmla="*/ 0 h 2047948"/>
                <a:gd name="connsiteX9" fmla="*/ 3080229 w 3357153"/>
                <a:gd name="connsiteY9" fmla="*/ 0 h 2047948"/>
                <a:gd name="connsiteX10" fmla="*/ 3357153 w 3357153"/>
                <a:gd name="connsiteY10" fmla="*/ 276924 h 2047948"/>
                <a:gd name="connsiteX11" fmla="*/ 3357153 w 3357153"/>
                <a:gd name="connsiteY11" fmla="*/ 1771024 h 2047948"/>
                <a:gd name="connsiteX12" fmla="*/ 3080229 w 3357153"/>
                <a:gd name="connsiteY12" fmla="*/ 2047948 h 2047948"/>
                <a:gd name="connsiteX13" fmla="*/ 276924 w 3357153"/>
                <a:gd name="connsiteY13" fmla="*/ 2047948 h 2047948"/>
                <a:gd name="connsiteX14" fmla="*/ 0 w 3357153"/>
                <a:gd name="connsiteY14" fmla="*/ 1771024 h 2047948"/>
                <a:gd name="connsiteX15" fmla="*/ 0 w 3357153"/>
                <a:gd name="connsiteY15" fmla="*/ 276924 h 2047948"/>
                <a:gd name="connsiteX16" fmla="*/ 276924 w 3357153"/>
                <a:gd name="connsiteY16" fmla="*/ 0 h 204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7153" h="2047948">
                  <a:moveTo>
                    <a:pt x="346325" y="93089"/>
                  </a:moveTo>
                  <a:cubicBezTo>
                    <a:pt x="207288" y="93089"/>
                    <a:pt x="94576" y="205801"/>
                    <a:pt x="94576" y="344838"/>
                  </a:cubicBezTo>
                  <a:lnTo>
                    <a:pt x="94576" y="1703111"/>
                  </a:lnTo>
                  <a:cubicBezTo>
                    <a:pt x="94576" y="1842148"/>
                    <a:pt x="207288" y="1954860"/>
                    <a:pt x="346325" y="1954860"/>
                  </a:cubicBezTo>
                  <a:lnTo>
                    <a:pt x="3010827" y="1954860"/>
                  </a:lnTo>
                  <a:cubicBezTo>
                    <a:pt x="3149864" y="1954860"/>
                    <a:pt x="3262576" y="1842148"/>
                    <a:pt x="3262576" y="1703111"/>
                  </a:cubicBezTo>
                  <a:lnTo>
                    <a:pt x="3262576" y="344838"/>
                  </a:lnTo>
                  <a:cubicBezTo>
                    <a:pt x="3262576" y="205801"/>
                    <a:pt x="3149864" y="93089"/>
                    <a:pt x="3010827" y="93089"/>
                  </a:cubicBezTo>
                  <a:close/>
                  <a:moveTo>
                    <a:pt x="276924" y="0"/>
                  </a:moveTo>
                  <a:lnTo>
                    <a:pt x="3080229" y="0"/>
                  </a:lnTo>
                  <a:cubicBezTo>
                    <a:pt x="3233170" y="0"/>
                    <a:pt x="3357153" y="123983"/>
                    <a:pt x="3357153" y="276924"/>
                  </a:cubicBezTo>
                  <a:lnTo>
                    <a:pt x="3357153" y="1771024"/>
                  </a:lnTo>
                  <a:cubicBezTo>
                    <a:pt x="3357153" y="1923965"/>
                    <a:pt x="3233170" y="2047948"/>
                    <a:pt x="3080229" y="2047948"/>
                  </a:cubicBezTo>
                  <a:lnTo>
                    <a:pt x="276924" y="2047948"/>
                  </a:lnTo>
                  <a:cubicBezTo>
                    <a:pt x="123983" y="2047948"/>
                    <a:pt x="0" y="1923965"/>
                    <a:pt x="0" y="1771024"/>
                  </a:cubicBezTo>
                  <a:lnTo>
                    <a:pt x="0" y="276924"/>
                  </a:lnTo>
                  <a:cubicBezTo>
                    <a:pt x="0" y="123983"/>
                    <a:pt x="123983" y="0"/>
                    <a:pt x="2769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9" name="Group 128">
              <a:extLst>
                <a:ext uri="{FF2B5EF4-FFF2-40B4-BE49-F238E27FC236}">
                  <a16:creationId xmlns:a16="http://schemas.microsoft.com/office/drawing/2014/main" id="{5E41BAB0-EF27-4CE7-8F2D-D908206B44AA}"/>
                </a:ext>
              </a:extLst>
            </p:cNvPr>
            <p:cNvGrpSpPr>
              <a:grpSpLocks noChangeAspect="1"/>
            </p:cNvGrpSpPr>
            <p:nvPr/>
          </p:nvGrpSpPr>
          <p:grpSpPr>
            <a:xfrm>
              <a:off x="7404718" y="3586989"/>
              <a:ext cx="1072910" cy="624548"/>
              <a:chOff x="7133197" y="3935100"/>
              <a:chExt cx="886702" cy="516155"/>
            </a:xfrm>
            <a:grpFill/>
          </p:grpSpPr>
          <p:sp>
            <p:nvSpPr>
              <p:cNvPr id="138" name="Oval 137">
                <a:extLst>
                  <a:ext uri="{FF2B5EF4-FFF2-40B4-BE49-F238E27FC236}">
                    <a16:creationId xmlns:a16="http://schemas.microsoft.com/office/drawing/2014/main" id="{46A1C083-6B8E-4DDC-AB77-5F750117064D}"/>
                  </a:ext>
                </a:extLst>
              </p:cNvPr>
              <p:cNvSpPr>
                <a:spLocks noChangeAspect="1"/>
              </p:cNvSpPr>
              <p:nvPr/>
            </p:nvSpPr>
            <p:spPr>
              <a:xfrm>
                <a:off x="7133197" y="3935100"/>
                <a:ext cx="516155" cy="516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4206F301-6869-468F-BB30-1AACC7A86B18}"/>
                  </a:ext>
                </a:extLst>
              </p:cNvPr>
              <p:cNvSpPr>
                <a:spLocks noChangeAspect="1"/>
              </p:cNvSpPr>
              <p:nvPr/>
            </p:nvSpPr>
            <p:spPr>
              <a:xfrm>
                <a:off x="7503744" y="3935100"/>
                <a:ext cx="516155" cy="516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0" name="Rectangle 129">
              <a:extLst>
                <a:ext uri="{FF2B5EF4-FFF2-40B4-BE49-F238E27FC236}">
                  <a16:creationId xmlns:a16="http://schemas.microsoft.com/office/drawing/2014/main" id="{99EF148D-8426-43AD-A122-6AC97F3B13F2}"/>
                </a:ext>
              </a:extLst>
            </p:cNvPr>
            <p:cNvSpPr/>
            <p:nvPr/>
          </p:nvSpPr>
          <p:spPr>
            <a:xfrm>
              <a:off x="5895442" y="4696097"/>
              <a:ext cx="521599" cy="1436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6FA457CF-D220-42A6-BCE0-1401895233F2}"/>
                </a:ext>
              </a:extLst>
            </p:cNvPr>
            <p:cNvSpPr/>
            <p:nvPr/>
          </p:nvSpPr>
          <p:spPr>
            <a:xfrm>
              <a:off x="6624415" y="4696097"/>
              <a:ext cx="521599" cy="1436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11BD1C26-5D44-4BC2-A245-B27C4A5DC266}"/>
                </a:ext>
              </a:extLst>
            </p:cNvPr>
            <p:cNvSpPr/>
            <p:nvPr/>
          </p:nvSpPr>
          <p:spPr>
            <a:xfrm>
              <a:off x="7353388" y="4696097"/>
              <a:ext cx="521599" cy="1436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095B28F6-2498-4BFC-A1E1-751564629153}"/>
                </a:ext>
              </a:extLst>
            </p:cNvPr>
            <p:cNvSpPr/>
            <p:nvPr/>
          </p:nvSpPr>
          <p:spPr>
            <a:xfrm>
              <a:off x="8082361" y="4696097"/>
              <a:ext cx="521599" cy="1436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4" name="Group 133">
              <a:extLst>
                <a:ext uri="{FF2B5EF4-FFF2-40B4-BE49-F238E27FC236}">
                  <a16:creationId xmlns:a16="http://schemas.microsoft.com/office/drawing/2014/main" id="{552CDC21-22D6-4CD8-98B2-CEB8E677D0F8}"/>
                </a:ext>
              </a:extLst>
            </p:cNvPr>
            <p:cNvGrpSpPr/>
            <p:nvPr/>
          </p:nvGrpSpPr>
          <p:grpSpPr>
            <a:xfrm>
              <a:off x="6693019" y="2133165"/>
              <a:ext cx="2047948" cy="1089225"/>
              <a:chOff x="6693019" y="2133165"/>
              <a:chExt cx="2047948" cy="1089225"/>
            </a:xfrm>
            <a:grpFill/>
          </p:grpSpPr>
          <p:sp>
            <p:nvSpPr>
              <p:cNvPr id="136" name="Freeform: Shape 1309">
                <a:extLst>
                  <a:ext uri="{FF2B5EF4-FFF2-40B4-BE49-F238E27FC236}">
                    <a16:creationId xmlns:a16="http://schemas.microsoft.com/office/drawing/2014/main" id="{DFCE136E-60E9-449B-8268-7CF06C826D4F}"/>
                  </a:ext>
                </a:extLst>
              </p:cNvPr>
              <p:cNvSpPr/>
              <p:nvPr/>
            </p:nvSpPr>
            <p:spPr>
              <a:xfrm rot="5400000">
                <a:off x="7176226" y="1649958"/>
                <a:ext cx="1081533" cy="2047948"/>
              </a:xfrm>
              <a:custGeom>
                <a:avLst/>
                <a:gdLst>
                  <a:gd name="connsiteX0" fmla="*/ 0 w 1081533"/>
                  <a:gd name="connsiteY0" fmla="*/ 1771024 h 2047948"/>
                  <a:gd name="connsiteX1" fmla="*/ 0 w 1081533"/>
                  <a:gd name="connsiteY1" fmla="*/ 276924 h 2047948"/>
                  <a:gd name="connsiteX2" fmla="*/ 276924 w 1081533"/>
                  <a:gd name="connsiteY2" fmla="*/ 0 h 2047948"/>
                  <a:gd name="connsiteX3" fmla="*/ 1081533 w 1081533"/>
                  <a:gd name="connsiteY3" fmla="*/ 0 h 2047948"/>
                  <a:gd name="connsiteX4" fmla="*/ 1081533 w 1081533"/>
                  <a:gd name="connsiteY4" fmla="*/ 93089 h 2047948"/>
                  <a:gd name="connsiteX5" fmla="*/ 346325 w 1081533"/>
                  <a:gd name="connsiteY5" fmla="*/ 93089 h 2047948"/>
                  <a:gd name="connsiteX6" fmla="*/ 94576 w 1081533"/>
                  <a:gd name="connsiteY6" fmla="*/ 344838 h 2047948"/>
                  <a:gd name="connsiteX7" fmla="*/ 94576 w 1081533"/>
                  <a:gd name="connsiteY7" fmla="*/ 1703111 h 2047948"/>
                  <a:gd name="connsiteX8" fmla="*/ 346325 w 1081533"/>
                  <a:gd name="connsiteY8" fmla="*/ 1954860 h 2047948"/>
                  <a:gd name="connsiteX9" fmla="*/ 1081533 w 1081533"/>
                  <a:gd name="connsiteY9" fmla="*/ 1954860 h 2047948"/>
                  <a:gd name="connsiteX10" fmla="*/ 1081533 w 1081533"/>
                  <a:gd name="connsiteY10" fmla="*/ 2047948 h 2047948"/>
                  <a:gd name="connsiteX11" fmla="*/ 276924 w 1081533"/>
                  <a:gd name="connsiteY11" fmla="*/ 2047948 h 2047948"/>
                  <a:gd name="connsiteX12" fmla="*/ 0 w 1081533"/>
                  <a:gd name="connsiteY12" fmla="*/ 1771024 h 204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1533" h="2047948">
                    <a:moveTo>
                      <a:pt x="0" y="1771024"/>
                    </a:moveTo>
                    <a:lnTo>
                      <a:pt x="0" y="276924"/>
                    </a:lnTo>
                    <a:cubicBezTo>
                      <a:pt x="0" y="123983"/>
                      <a:pt x="123983" y="0"/>
                      <a:pt x="276924" y="0"/>
                    </a:cubicBezTo>
                    <a:lnTo>
                      <a:pt x="1081533" y="0"/>
                    </a:lnTo>
                    <a:lnTo>
                      <a:pt x="1081533" y="93089"/>
                    </a:lnTo>
                    <a:lnTo>
                      <a:pt x="346325" y="93089"/>
                    </a:lnTo>
                    <a:cubicBezTo>
                      <a:pt x="207288" y="93089"/>
                      <a:pt x="94576" y="205801"/>
                      <a:pt x="94576" y="344838"/>
                    </a:cubicBezTo>
                    <a:lnTo>
                      <a:pt x="94576" y="1703111"/>
                    </a:lnTo>
                    <a:cubicBezTo>
                      <a:pt x="94576" y="1842148"/>
                      <a:pt x="207288" y="1954860"/>
                      <a:pt x="346325" y="1954860"/>
                    </a:cubicBezTo>
                    <a:lnTo>
                      <a:pt x="1081533" y="1954860"/>
                    </a:lnTo>
                    <a:lnTo>
                      <a:pt x="1081533" y="2047948"/>
                    </a:lnTo>
                    <a:lnTo>
                      <a:pt x="276924" y="2047948"/>
                    </a:lnTo>
                    <a:cubicBezTo>
                      <a:pt x="123983" y="2047948"/>
                      <a:pt x="0" y="1923965"/>
                      <a:pt x="0" y="17710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E48BD897-3CE7-493D-A143-B0B4AA1B3CED}"/>
                  </a:ext>
                </a:extLst>
              </p:cNvPr>
              <p:cNvSpPr/>
              <p:nvPr/>
            </p:nvSpPr>
            <p:spPr>
              <a:xfrm>
                <a:off x="7115784" y="2214390"/>
                <a:ext cx="264730" cy="10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5" name="Euro2">
              <a:extLst>
                <a:ext uri="{FF2B5EF4-FFF2-40B4-BE49-F238E27FC236}">
                  <a16:creationId xmlns:a16="http://schemas.microsoft.com/office/drawing/2014/main" id="{ADC179D3-A241-45E6-9120-81FF1C291BDD}"/>
                </a:ext>
              </a:extLst>
            </p:cNvPr>
            <p:cNvSpPr>
              <a:spLocks noChangeAspect="1"/>
            </p:cNvSpPr>
            <p:nvPr>
              <p:custDataLst>
                <p:tags r:id="rId2"/>
              </p:custDataLst>
            </p:nvPr>
          </p:nvSpPr>
          <p:spPr bwMode="auto">
            <a:xfrm>
              <a:off x="6037032" y="3570792"/>
              <a:ext cx="615398" cy="656940"/>
            </a:xfrm>
            <a:custGeom>
              <a:avLst/>
              <a:gdLst>
                <a:gd name="T0" fmla="*/ 1040 w 1064"/>
                <a:gd name="T1" fmla="*/ 901 h 1134"/>
                <a:gd name="T2" fmla="*/ 756 w 1064"/>
                <a:gd name="T3" fmla="*/ 1006 h 1134"/>
                <a:gd name="T4" fmla="*/ 366 w 1064"/>
                <a:gd name="T5" fmla="*/ 767 h 1134"/>
                <a:gd name="T6" fmla="*/ 919 w 1064"/>
                <a:gd name="T7" fmla="*/ 767 h 1134"/>
                <a:gd name="T8" fmla="*/ 946 w 1064"/>
                <a:gd name="T9" fmla="*/ 642 h 1134"/>
                <a:gd name="T10" fmla="*/ 324 w 1064"/>
                <a:gd name="T11" fmla="*/ 642 h 1134"/>
                <a:gd name="T12" fmla="*/ 317 w 1064"/>
                <a:gd name="T13" fmla="*/ 567 h 1134"/>
                <a:gd name="T14" fmla="*/ 322 w 1064"/>
                <a:gd name="T15" fmla="*/ 505 h 1134"/>
                <a:gd name="T16" fmla="*/ 975 w 1064"/>
                <a:gd name="T17" fmla="*/ 505 h 1134"/>
                <a:gd name="T18" fmla="*/ 1002 w 1064"/>
                <a:gd name="T19" fmla="*/ 380 h 1134"/>
                <a:gd name="T20" fmla="*/ 1002 w 1064"/>
                <a:gd name="T21" fmla="*/ 380 h 1134"/>
                <a:gd name="T22" fmla="*/ 360 w 1064"/>
                <a:gd name="T23" fmla="*/ 380 h 1134"/>
                <a:gd name="T24" fmla="*/ 756 w 1064"/>
                <a:gd name="T25" fmla="*/ 128 h 1134"/>
                <a:gd name="T26" fmla="*/ 1034 w 1064"/>
                <a:gd name="T27" fmla="*/ 228 h 1134"/>
                <a:gd name="T28" fmla="*/ 1064 w 1064"/>
                <a:gd name="T29" fmla="*/ 91 h 1134"/>
                <a:gd name="T30" fmla="*/ 756 w 1064"/>
                <a:gd name="T31" fmla="*/ 0 h 1134"/>
                <a:gd name="T32" fmla="*/ 222 w 1064"/>
                <a:gd name="T33" fmla="*/ 380 h 1134"/>
                <a:gd name="T34" fmla="*/ 27 w 1064"/>
                <a:gd name="T35" fmla="*/ 380 h 1134"/>
                <a:gd name="T36" fmla="*/ 0 w 1064"/>
                <a:gd name="T37" fmla="*/ 505 h 1134"/>
                <a:gd name="T38" fmla="*/ 193 w 1064"/>
                <a:gd name="T39" fmla="*/ 505 h 1134"/>
                <a:gd name="T40" fmla="*/ 190 w 1064"/>
                <a:gd name="T41" fmla="*/ 567 h 1134"/>
                <a:gd name="T42" fmla="*/ 195 w 1064"/>
                <a:gd name="T43" fmla="*/ 642 h 1134"/>
                <a:gd name="T44" fmla="*/ 30 w 1064"/>
                <a:gd name="T45" fmla="*/ 642 h 1134"/>
                <a:gd name="T46" fmla="*/ 3 w 1064"/>
                <a:gd name="T47" fmla="*/ 767 h 1134"/>
                <a:gd name="T48" fmla="*/ 226 w 1064"/>
                <a:gd name="T49" fmla="*/ 767 h 1134"/>
                <a:gd name="T50" fmla="*/ 756 w 1064"/>
                <a:gd name="T51" fmla="*/ 1134 h 1134"/>
                <a:gd name="T52" fmla="*/ 1040 w 1064"/>
                <a:gd name="T53" fmla="*/ 1057 h 1134"/>
                <a:gd name="T54" fmla="*/ 1040 w 1064"/>
                <a:gd name="T55" fmla="*/ 901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4" h="1134">
                  <a:moveTo>
                    <a:pt x="1040" y="901"/>
                  </a:moveTo>
                  <a:cubicBezTo>
                    <a:pt x="963" y="966"/>
                    <a:pt x="864" y="1006"/>
                    <a:pt x="756" y="1006"/>
                  </a:cubicBezTo>
                  <a:cubicBezTo>
                    <a:pt x="586" y="1006"/>
                    <a:pt x="439" y="909"/>
                    <a:pt x="366" y="767"/>
                  </a:cubicBezTo>
                  <a:lnTo>
                    <a:pt x="919" y="767"/>
                  </a:lnTo>
                  <a:lnTo>
                    <a:pt x="946" y="642"/>
                  </a:lnTo>
                  <a:lnTo>
                    <a:pt x="324" y="642"/>
                  </a:lnTo>
                  <a:cubicBezTo>
                    <a:pt x="320" y="618"/>
                    <a:pt x="317" y="593"/>
                    <a:pt x="317" y="567"/>
                  </a:cubicBezTo>
                  <a:cubicBezTo>
                    <a:pt x="317" y="546"/>
                    <a:pt x="319" y="525"/>
                    <a:pt x="322" y="505"/>
                  </a:cubicBezTo>
                  <a:lnTo>
                    <a:pt x="975" y="505"/>
                  </a:lnTo>
                  <a:lnTo>
                    <a:pt x="1002" y="380"/>
                  </a:lnTo>
                  <a:lnTo>
                    <a:pt x="1002" y="380"/>
                  </a:lnTo>
                  <a:lnTo>
                    <a:pt x="360" y="380"/>
                  </a:lnTo>
                  <a:cubicBezTo>
                    <a:pt x="430" y="231"/>
                    <a:pt x="581" y="128"/>
                    <a:pt x="756" y="128"/>
                  </a:cubicBezTo>
                  <a:cubicBezTo>
                    <a:pt x="862" y="128"/>
                    <a:pt x="959" y="166"/>
                    <a:pt x="1034" y="228"/>
                  </a:cubicBezTo>
                  <a:lnTo>
                    <a:pt x="1064" y="91"/>
                  </a:lnTo>
                  <a:cubicBezTo>
                    <a:pt x="975" y="34"/>
                    <a:pt x="870" y="0"/>
                    <a:pt x="756" y="0"/>
                  </a:cubicBezTo>
                  <a:cubicBezTo>
                    <a:pt x="509" y="0"/>
                    <a:pt x="299" y="159"/>
                    <a:pt x="222" y="380"/>
                  </a:cubicBezTo>
                  <a:lnTo>
                    <a:pt x="27" y="380"/>
                  </a:lnTo>
                  <a:lnTo>
                    <a:pt x="0" y="505"/>
                  </a:lnTo>
                  <a:lnTo>
                    <a:pt x="193" y="505"/>
                  </a:lnTo>
                  <a:cubicBezTo>
                    <a:pt x="191" y="525"/>
                    <a:pt x="190" y="546"/>
                    <a:pt x="190" y="567"/>
                  </a:cubicBezTo>
                  <a:cubicBezTo>
                    <a:pt x="190" y="592"/>
                    <a:pt x="191" y="617"/>
                    <a:pt x="195" y="642"/>
                  </a:cubicBezTo>
                  <a:lnTo>
                    <a:pt x="30" y="642"/>
                  </a:lnTo>
                  <a:lnTo>
                    <a:pt x="3" y="767"/>
                  </a:lnTo>
                  <a:lnTo>
                    <a:pt x="226" y="767"/>
                  </a:lnTo>
                  <a:cubicBezTo>
                    <a:pt x="307" y="981"/>
                    <a:pt x="514" y="1134"/>
                    <a:pt x="756" y="1134"/>
                  </a:cubicBezTo>
                  <a:cubicBezTo>
                    <a:pt x="859" y="1134"/>
                    <a:pt x="956" y="1106"/>
                    <a:pt x="1040" y="1057"/>
                  </a:cubicBezTo>
                  <a:lnTo>
                    <a:pt x="1040" y="9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Box 38">
            <a:extLst>
              <a:ext uri="{FF2B5EF4-FFF2-40B4-BE49-F238E27FC236}">
                <a16:creationId xmlns:a16="http://schemas.microsoft.com/office/drawing/2014/main" id="{82EAC823-65E7-4C6C-B6B8-55D19EAB2113}"/>
              </a:ext>
            </a:extLst>
          </p:cNvPr>
          <p:cNvSpPr txBox="1"/>
          <p:nvPr/>
        </p:nvSpPr>
        <p:spPr>
          <a:xfrm>
            <a:off x="7808360" y="6315074"/>
            <a:ext cx="3751348"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sp>
        <p:nvSpPr>
          <p:cNvPr id="38" name="TextBox 37">
            <a:extLst>
              <a:ext uri="{FF2B5EF4-FFF2-40B4-BE49-F238E27FC236}">
                <a16:creationId xmlns:a16="http://schemas.microsoft.com/office/drawing/2014/main" id="{B680F957-4D6E-4A9D-B550-69CC6C79E70E}"/>
              </a:ext>
            </a:extLst>
          </p:cNvPr>
          <p:cNvSpPr txBox="1"/>
          <p:nvPr/>
        </p:nvSpPr>
        <p:spPr bwMode="white">
          <a:xfrm>
            <a:off x="4123163" y="5373606"/>
            <a:ext cx="2002231" cy="1323439"/>
          </a:xfrm>
          <a:prstGeom prst="rect">
            <a:avLst/>
          </a:prstGeom>
          <a:solidFill>
            <a:schemeClr val="tx1"/>
          </a:solidFill>
        </p:spPr>
        <p:txBody>
          <a:bodyPr wrap="square" rtlCol="0">
            <a:spAutoFit/>
          </a:bodyPr>
          <a:lstStyle/>
          <a:p>
            <a:pPr algn="ctr">
              <a:spcBef>
                <a:spcPts val="1333"/>
              </a:spcBef>
              <a:buClr>
                <a:srgbClr val="F28713"/>
              </a:buClr>
              <a:buSzPct val="150000"/>
              <a:defRPr/>
            </a:pPr>
            <a:r>
              <a:rPr lang="en-US" sz="2000" dirty="0">
                <a:solidFill>
                  <a:schemeClr val="bg1"/>
                </a:solidFill>
              </a:rPr>
              <a:t>These findings apply equally across all age groups</a:t>
            </a:r>
          </a:p>
        </p:txBody>
      </p:sp>
    </p:spTree>
    <p:extLst>
      <p:ext uri="{BB962C8B-B14F-4D97-AF65-F5344CB8AC3E}">
        <p14:creationId xmlns:p14="http://schemas.microsoft.com/office/powerpoint/2010/main" val="287073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BEC5-D7E8-474B-BB36-C6206D044AD2}"/>
              </a:ext>
            </a:extLst>
          </p:cNvPr>
          <p:cNvSpPr>
            <a:spLocks noGrp="1"/>
          </p:cNvSpPr>
          <p:nvPr>
            <p:ph type="title"/>
          </p:nvPr>
        </p:nvSpPr>
        <p:spPr>
          <a:xfrm>
            <a:off x="517011" y="419236"/>
            <a:ext cx="9759829" cy="475686"/>
          </a:xfrm>
        </p:spPr>
        <p:txBody>
          <a:bodyPr/>
          <a:lstStyle/>
          <a:p>
            <a:r>
              <a:rPr lang="en-GB" dirty="0">
                <a:solidFill>
                  <a:srgbClr val="1B2A4D"/>
                </a:solidFill>
              </a:rPr>
              <a:t>Younger age groups also engage with mail more than email</a:t>
            </a:r>
            <a:endParaRPr lang="en-GB" dirty="0"/>
          </a:p>
        </p:txBody>
      </p:sp>
      <p:sp>
        <p:nvSpPr>
          <p:cNvPr id="4" name="Slide Number Placeholder 3">
            <a:extLst>
              <a:ext uri="{FF2B5EF4-FFF2-40B4-BE49-F238E27FC236}">
                <a16:creationId xmlns:a16="http://schemas.microsoft.com/office/drawing/2014/main" id="{CD9CEDCE-9FAA-6F40-92EC-6D900A61D95E}"/>
              </a:ext>
            </a:extLst>
          </p:cNvPr>
          <p:cNvSpPr>
            <a:spLocks noGrp="1"/>
          </p:cNvSpPr>
          <p:nvPr>
            <p:ph type="sldNum" sz="quarter" idx="15"/>
          </p:nvPr>
        </p:nvSpPr>
        <p:spPr/>
        <p:txBody>
          <a:bodyPr/>
          <a:lstStyle/>
          <a:p>
            <a:fld id="{3787542D-5C6B-4EB3-96EB-9B37C3D5D2F8}" type="slidenum">
              <a:rPr lang="en-GB" smtClean="0"/>
              <a:t>29</a:t>
            </a:fld>
            <a:endParaRPr lang="en-GB" dirty="0"/>
          </a:p>
        </p:txBody>
      </p:sp>
      <p:graphicFrame>
        <p:nvGraphicFramePr>
          <p:cNvPr id="30" name="Chart 29">
            <a:extLst>
              <a:ext uri="{FF2B5EF4-FFF2-40B4-BE49-F238E27FC236}">
                <a16:creationId xmlns:a16="http://schemas.microsoft.com/office/drawing/2014/main" id="{3C68151D-CE3D-C948-B455-FFF734DE6CB5}"/>
              </a:ext>
            </a:extLst>
          </p:cNvPr>
          <p:cNvGraphicFramePr/>
          <p:nvPr>
            <p:extLst>
              <p:ext uri="{D42A27DB-BD31-4B8C-83A1-F6EECF244321}">
                <p14:modId xmlns:p14="http://schemas.microsoft.com/office/powerpoint/2010/main" val="1932455394"/>
              </p:ext>
            </p:extLst>
          </p:nvPr>
        </p:nvGraphicFramePr>
        <p:xfrm>
          <a:off x="5801557" y="2235200"/>
          <a:ext cx="6566467" cy="3820160"/>
        </p:xfrm>
        <a:graphic>
          <a:graphicData uri="http://schemas.openxmlformats.org/drawingml/2006/chart">
            <c:chart xmlns:c="http://schemas.openxmlformats.org/drawingml/2006/chart" xmlns:r="http://schemas.openxmlformats.org/officeDocument/2006/relationships" r:id="rId4"/>
          </a:graphicData>
        </a:graphic>
      </p:graphicFrame>
      <p:pic>
        <p:nvPicPr>
          <p:cNvPr id="31" name="Picture 30">
            <a:extLst>
              <a:ext uri="{FF2B5EF4-FFF2-40B4-BE49-F238E27FC236}">
                <a16:creationId xmlns:a16="http://schemas.microsoft.com/office/drawing/2014/main" id="{03690DDA-7E7E-EA4A-BE6D-33DA2CB6EAE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259" y="2387857"/>
            <a:ext cx="2934508" cy="3799812"/>
          </a:xfrm>
          <a:prstGeom prst="rect">
            <a:avLst/>
          </a:prstGeom>
        </p:spPr>
      </p:pic>
      <p:sp>
        <p:nvSpPr>
          <p:cNvPr id="32" name="Oval 31">
            <a:extLst>
              <a:ext uri="{FF2B5EF4-FFF2-40B4-BE49-F238E27FC236}">
                <a16:creationId xmlns:a16="http://schemas.microsoft.com/office/drawing/2014/main" id="{61CB8BDF-1ACE-4D48-A6A2-CFB8C48639C4}"/>
              </a:ext>
            </a:extLst>
          </p:cNvPr>
          <p:cNvSpPr/>
          <p:nvPr/>
        </p:nvSpPr>
        <p:spPr>
          <a:xfrm>
            <a:off x="737837" y="3728145"/>
            <a:ext cx="1386256" cy="1386256"/>
          </a:xfrm>
          <a:prstGeom prst="ellipse">
            <a:avLst/>
          </a:prstGeom>
          <a:solidFill>
            <a:schemeClr val="bg1">
              <a:lumMod val="95000"/>
              <a:alpha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l"/>
            <a:endParaRPr lang="en-US" sz="1600" dirty="0">
              <a:solidFill>
                <a:schemeClr val="bg1"/>
              </a:solidFill>
              <a:latin typeface="Lota Grotesque" panose="00000500000000000000" pitchFamily="50" charset="0"/>
              <a:cs typeface="Segoe UI" panose="020B0502040204020203" pitchFamily="34" charset="0"/>
            </a:endParaRPr>
          </a:p>
        </p:txBody>
      </p:sp>
      <p:sp>
        <p:nvSpPr>
          <p:cNvPr id="33" name="TextBox 32">
            <a:extLst>
              <a:ext uri="{FF2B5EF4-FFF2-40B4-BE49-F238E27FC236}">
                <a16:creationId xmlns:a16="http://schemas.microsoft.com/office/drawing/2014/main" id="{95C7E0C6-4593-D74F-BA50-91729DE16394}"/>
              </a:ext>
            </a:extLst>
          </p:cNvPr>
          <p:cNvSpPr txBox="1"/>
          <p:nvPr/>
        </p:nvSpPr>
        <p:spPr bwMode="white">
          <a:xfrm>
            <a:off x="669383" y="4072461"/>
            <a:ext cx="1475032" cy="666977"/>
          </a:xfrm>
          <a:prstGeom prst="rect">
            <a:avLst/>
          </a:prstGeom>
          <a:noFill/>
        </p:spPr>
        <p:txBody>
          <a:bodyPr wrap="square" rtlCol="0">
            <a:spAutoFit/>
          </a:bodyPr>
          <a:lstStyle/>
          <a:p>
            <a:pPr algn="ctr">
              <a:buClr>
                <a:srgbClr val="F28713"/>
              </a:buClr>
              <a:buSzPct val="150000"/>
            </a:pPr>
            <a:r>
              <a:rPr lang="en-GB" sz="1867" b="1" kern="0" noProof="1">
                <a:latin typeface="Lota Grotesque Alt 1 Semi Bold" panose="00000700000000000000" pitchFamily="50" charset="0"/>
                <a:ea typeface="Microsoft Himalaya" panose="01010100010101010101" pitchFamily="2" charset="0"/>
                <a:cs typeface="Segoe UI" panose="020B0502040204020203" pitchFamily="34" charset="0"/>
              </a:rPr>
              <a:t>Among </a:t>
            </a:r>
          </a:p>
          <a:p>
            <a:pPr algn="ctr">
              <a:buClr>
                <a:srgbClr val="F28713"/>
              </a:buClr>
              <a:buSzPct val="150000"/>
            </a:pPr>
            <a:r>
              <a:rPr lang="en-GB" sz="1867" b="1" kern="0" noProof="1">
                <a:latin typeface="Lota Grotesque Alt 1 Semi Bold" panose="00000700000000000000" pitchFamily="50" charset="0"/>
                <a:ea typeface="Microsoft Himalaya" panose="01010100010101010101" pitchFamily="2" charset="0"/>
                <a:cs typeface="Segoe UI" panose="020B0502040204020203" pitchFamily="34" charset="0"/>
              </a:rPr>
              <a:t>18-34’s</a:t>
            </a:r>
            <a:endParaRPr lang="en-GB" sz="1867" kern="0" noProof="1">
              <a:latin typeface="Lota Grotesque Light" panose="00000400000000000000" pitchFamily="50" charset="0"/>
              <a:ea typeface="Microsoft Himalaya" panose="01010100010101010101" pitchFamily="2" charset="0"/>
              <a:cs typeface="Segoe UI" panose="020B0502040204020203" pitchFamily="34" charset="0"/>
            </a:endParaRPr>
          </a:p>
        </p:txBody>
      </p:sp>
      <p:graphicFrame>
        <p:nvGraphicFramePr>
          <p:cNvPr id="34" name="Chart 33">
            <a:extLst>
              <a:ext uri="{FF2B5EF4-FFF2-40B4-BE49-F238E27FC236}">
                <a16:creationId xmlns:a16="http://schemas.microsoft.com/office/drawing/2014/main" id="{2DAA634D-5339-0043-A700-3BE61080D40C}"/>
              </a:ext>
            </a:extLst>
          </p:cNvPr>
          <p:cNvGraphicFramePr/>
          <p:nvPr>
            <p:extLst>
              <p:ext uri="{D42A27DB-BD31-4B8C-83A1-F6EECF244321}">
                <p14:modId xmlns:p14="http://schemas.microsoft.com/office/powerpoint/2010/main" val="1864620368"/>
              </p:ext>
            </p:extLst>
          </p:nvPr>
        </p:nvGraphicFramePr>
        <p:xfrm>
          <a:off x="1970546" y="2221501"/>
          <a:ext cx="3440073" cy="3837132"/>
        </p:xfrm>
        <a:graphic>
          <a:graphicData uri="http://schemas.openxmlformats.org/drawingml/2006/chart">
            <c:chart xmlns:c="http://schemas.openxmlformats.org/drawingml/2006/chart" xmlns:r="http://schemas.openxmlformats.org/officeDocument/2006/relationships" r:id="rId6"/>
          </a:graphicData>
        </a:graphic>
      </p:graphicFrame>
      <p:sp>
        <p:nvSpPr>
          <p:cNvPr id="35" name="TextBox 34">
            <a:extLst>
              <a:ext uri="{FF2B5EF4-FFF2-40B4-BE49-F238E27FC236}">
                <a16:creationId xmlns:a16="http://schemas.microsoft.com/office/drawing/2014/main" id="{A86980C0-AFEB-BD4C-9873-1AC3352F9508}"/>
              </a:ext>
            </a:extLst>
          </p:cNvPr>
          <p:cNvSpPr txBox="1"/>
          <p:nvPr/>
        </p:nvSpPr>
        <p:spPr bwMode="white">
          <a:xfrm>
            <a:off x="2010722" y="2626511"/>
            <a:ext cx="1674889" cy="666977"/>
          </a:xfrm>
          <a:prstGeom prst="rect">
            <a:avLst/>
          </a:prstGeom>
          <a:noFill/>
        </p:spPr>
        <p:txBody>
          <a:bodyPr wrap="square" rtlCol="0">
            <a:spAutoFit/>
          </a:bodyPr>
          <a:lstStyle/>
          <a:p>
            <a:pPr algn="r">
              <a:spcBef>
                <a:spcPts val="1333"/>
              </a:spcBef>
              <a:buClr>
                <a:srgbClr val="F28713"/>
              </a:buClr>
              <a:buSzPct val="150000"/>
              <a:defRPr/>
            </a:pPr>
            <a:r>
              <a:rPr lang="en-US" sz="1867" dirty="0">
                <a:solidFill>
                  <a:srgbClr val="0C0E2F"/>
                </a:solidFill>
              </a:rPr>
              <a:t>Positive engagement</a:t>
            </a:r>
          </a:p>
        </p:txBody>
      </p:sp>
      <p:grpSp>
        <p:nvGrpSpPr>
          <p:cNvPr id="36" name="Group 35">
            <a:extLst>
              <a:ext uri="{FF2B5EF4-FFF2-40B4-BE49-F238E27FC236}">
                <a16:creationId xmlns:a16="http://schemas.microsoft.com/office/drawing/2014/main" id="{E2DFB559-67B2-C64A-B2FF-4D5C51A163A5}"/>
              </a:ext>
            </a:extLst>
          </p:cNvPr>
          <p:cNvGrpSpPr/>
          <p:nvPr/>
        </p:nvGrpSpPr>
        <p:grpSpPr>
          <a:xfrm>
            <a:off x="4407944" y="4576417"/>
            <a:ext cx="2012364" cy="769634"/>
            <a:chOff x="2795404" y="3432314"/>
            <a:chExt cx="2136636" cy="577226"/>
          </a:xfrm>
        </p:grpSpPr>
        <p:cxnSp>
          <p:nvCxnSpPr>
            <p:cNvPr id="37" name="Straight Connector 36">
              <a:extLst>
                <a:ext uri="{FF2B5EF4-FFF2-40B4-BE49-F238E27FC236}">
                  <a16:creationId xmlns:a16="http://schemas.microsoft.com/office/drawing/2014/main" id="{3867DADB-0E16-1744-A532-C88448DD4B36}"/>
                </a:ext>
              </a:extLst>
            </p:cNvPr>
            <p:cNvCxnSpPr>
              <a:cxnSpLocks/>
            </p:cNvCxnSpPr>
            <p:nvPr/>
          </p:nvCxnSpPr>
          <p:spPr>
            <a:xfrm>
              <a:off x="2795404" y="3655690"/>
              <a:ext cx="2136636" cy="0"/>
            </a:xfrm>
            <a:prstGeom prst="line">
              <a:avLst/>
            </a:prstGeom>
            <a:solidFill>
              <a:schemeClr val="bg1">
                <a:lumMod val="95000"/>
              </a:schemeClr>
            </a:solidFill>
            <a:ln>
              <a:solidFill>
                <a:schemeClr val="tx1"/>
              </a:solidFill>
              <a:headEnd type="oval"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38" name="TextBox 37">
              <a:extLst>
                <a:ext uri="{FF2B5EF4-FFF2-40B4-BE49-F238E27FC236}">
                  <a16:creationId xmlns:a16="http://schemas.microsoft.com/office/drawing/2014/main" id="{1979E296-BF7A-8F46-9DD7-879F4052C357}"/>
                </a:ext>
              </a:extLst>
            </p:cNvPr>
            <p:cNvSpPr txBox="1"/>
            <p:nvPr/>
          </p:nvSpPr>
          <p:spPr bwMode="white">
            <a:xfrm>
              <a:off x="3764392" y="3432314"/>
              <a:ext cx="756000" cy="577226"/>
            </a:xfrm>
            <a:prstGeom prst="rect">
              <a:avLst/>
            </a:prstGeom>
            <a:solidFill>
              <a:schemeClr val="bg1"/>
            </a:solidFill>
          </p:spPr>
          <p:txBody>
            <a:bodyPr wrap="square" lIns="0" rIns="0" rtlCol="0">
              <a:spAutoFit/>
            </a:bodyPr>
            <a:lstStyle/>
            <a:p>
              <a:pPr algn="ctr">
                <a:spcBef>
                  <a:spcPts val="1333"/>
                </a:spcBef>
                <a:buClr>
                  <a:srgbClr val="F28713"/>
                </a:buClr>
                <a:buSzPct val="150000"/>
                <a:defRPr/>
              </a:pPr>
              <a:r>
                <a:rPr lang="en-GB" sz="1467" dirty="0">
                  <a:solidFill>
                    <a:schemeClr val="accent3"/>
                  </a:solidFill>
                </a:rPr>
                <a:t>NET of any of these</a:t>
              </a:r>
            </a:p>
          </p:txBody>
        </p:sp>
      </p:grpSp>
      <p:grpSp>
        <p:nvGrpSpPr>
          <p:cNvPr id="39" name="Group 38">
            <a:extLst>
              <a:ext uri="{FF2B5EF4-FFF2-40B4-BE49-F238E27FC236}">
                <a16:creationId xmlns:a16="http://schemas.microsoft.com/office/drawing/2014/main" id="{029B25DC-B6CD-F343-BF4A-A293E2F8A8AC}"/>
              </a:ext>
            </a:extLst>
          </p:cNvPr>
          <p:cNvGrpSpPr/>
          <p:nvPr/>
        </p:nvGrpSpPr>
        <p:grpSpPr>
          <a:xfrm>
            <a:off x="4724811" y="2950817"/>
            <a:ext cx="1695496" cy="769634"/>
            <a:chOff x="3131840" y="3432314"/>
            <a:chExt cx="1800200" cy="577226"/>
          </a:xfrm>
        </p:grpSpPr>
        <p:cxnSp>
          <p:nvCxnSpPr>
            <p:cNvPr id="40" name="Straight Connector 39">
              <a:extLst>
                <a:ext uri="{FF2B5EF4-FFF2-40B4-BE49-F238E27FC236}">
                  <a16:creationId xmlns:a16="http://schemas.microsoft.com/office/drawing/2014/main" id="{2885A577-C52C-C94C-A419-C5967DA5794E}"/>
                </a:ext>
              </a:extLst>
            </p:cNvPr>
            <p:cNvCxnSpPr>
              <a:cxnSpLocks/>
            </p:cNvCxnSpPr>
            <p:nvPr/>
          </p:nvCxnSpPr>
          <p:spPr>
            <a:xfrm>
              <a:off x="3131840" y="3655690"/>
              <a:ext cx="1800200" cy="0"/>
            </a:xfrm>
            <a:prstGeom prst="line">
              <a:avLst/>
            </a:prstGeom>
            <a:solidFill>
              <a:schemeClr val="bg1">
                <a:lumMod val="95000"/>
              </a:schemeClr>
            </a:solidFill>
            <a:ln>
              <a:solidFill>
                <a:schemeClr val="tx1"/>
              </a:solidFill>
              <a:headEnd type="oval"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41" name="TextBox 40">
              <a:extLst>
                <a:ext uri="{FF2B5EF4-FFF2-40B4-BE49-F238E27FC236}">
                  <a16:creationId xmlns:a16="http://schemas.microsoft.com/office/drawing/2014/main" id="{F5043699-8E27-B848-B8B6-D478C8881BA7}"/>
                </a:ext>
              </a:extLst>
            </p:cNvPr>
            <p:cNvSpPr txBox="1"/>
            <p:nvPr/>
          </p:nvSpPr>
          <p:spPr bwMode="white">
            <a:xfrm>
              <a:off x="3764392" y="3432314"/>
              <a:ext cx="756000" cy="577226"/>
            </a:xfrm>
            <a:prstGeom prst="rect">
              <a:avLst/>
            </a:prstGeom>
            <a:solidFill>
              <a:schemeClr val="bg1"/>
            </a:solidFill>
          </p:spPr>
          <p:txBody>
            <a:bodyPr wrap="square" lIns="0" rIns="0" rtlCol="0">
              <a:spAutoFit/>
            </a:bodyPr>
            <a:lstStyle/>
            <a:p>
              <a:pPr algn="ctr">
                <a:spcBef>
                  <a:spcPts val="1333"/>
                </a:spcBef>
                <a:buClr>
                  <a:srgbClr val="F28713"/>
                </a:buClr>
                <a:buSzPct val="150000"/>
                <a:defRPr/>
              </a:pPr>
              <a:r>
                <a:rPr lang="en-GB" sz="1467" dirty="0">
                  <a:solidFill>
                    <a:schemeClr val="accent1"/>
                  </a:solidFill>
                </a:rPr>
                <a:t>NET of any of these</a:t>
              </a:r>
            </a:p>
          </p:txBody>
        </p:sp>
      </p:grpSp>
      <p:sp>
        <p:nvSpPr>
          <p:cNvPr id="42" name="TextBox 41">
            <a:extLst>
              <a:ext uri="{FF2B5EF4-FFF2-40B4-BE49-F238E27FC236}">
                <a16:creationId xmlns:a16="http://schemas.microsoft.com/office/drawing/2014/main" id="{0E12D8D6-21F9-E549-B697-0F93F3CD4384}"/>
              </a:ext>
            </a:extLst>
          </p:cNvPr>
          <p:cNvSpPr txBox="1"/>
          <p:nvPr/>
        </p:nvSpPr>
        <p:spPr bwMode="white">
          <a:xfrm rot="5728753">
            <a:off x="1924445" y="3310722"/>
            <a:ext cx="932575" cy="420564"/>
          </a:xfrm>
          <a:prstGeom prst="rect">
            <a:avLst/>
          </a:prstGeom>
          <a:noFill/>
        </p:spPr>
        <p:txBody>
          <a:bodyPr wrap="square" rtlCol="0">
            <a:spAutoFit/>
          </a:bodyPr>
          <a:lstStyle/>
          <a:p>
            <a:pPr algn="r">
              <a:spcBef>
                <a:spcPts val="1333"/>
              </a:spcBef>
              <a:buClr>
                <a:srgbClr val="F28713"/>
              </a:buClr>
              <a:buSzPct val="150000"/>
              <a:defRPr/>
            </a:pPr>
            <a:r>
              <a:rPr lang="en-US" sz="2133" dirty="0">
                <a:solidFill>
                  <a:schemeClr val="accent1"/>
                </a:solidFill>
                <a:latin typeface="Lota Grotesque Light" panose="00000400000000000000" pitchFamily="50" charset="0"/>
              </a:rPr>
              <a:t>77</a:t>
            </a:r>
          </a:p>
        </p:txBody>
      </p:sp>
      <p:sp>
        <p:nvSpPr>
          <p:cNvPr id="43" name="TextBox 42">
            <a:extLst>
              <a:ext uri="{FF2B5EF4-FFF2-40B4-BE49-F238E27FC236}">
                <a16:creationId xmlns:a16="http://schemas.microsoft.com/office/drawing/2014/main" id="{87A924B9-7C55-6A4D-A948-50B3EBDA1D84}"/>
              </a:ext>
            </a:extLst>
          </p:cNvPr>
          <p:cNvSpPr txBox="1"/>
          <p:nvPr/>
        </p:nvSpPr>
        <p:spPr bwMode="white">
          <a:xfrm rot="4813382">
            <a:off x="2247055" y="3897955"/>
            <a:ext cx="932575" cy="420564"/>
          </a:xfrm>
          <a:prstGeom prst="rect">
            <a:avLst/>
          </a:prstGeom>
          <a:noFill/>
        </p:spPr>
        <p:txBody>
          <a:bodyPr wrap="square" rtlCol="0">
            <a:spAutoFit/>
          </a:bodyPr>
          <a:lstStyle/>
          <a:p>
            <a:pPr algn="r">
              <a:spcBef>
                <a:spcPts val="1333"/>
              </a:spcBef>
              <a:buClr>
                <a:srgbClr val="F28713"/>
              </a:buClr>
              <a:buSzPct val="150000"/>
              <a:defRPr/>
            </a:pPr>
            <a:r>
              <a:rPr lang="en-US" sz="2133" dirty="0">
                <a:solidFill>
                  <a:schemeClr val="accent3"/>
                </a:solidFill>
                <a:latin typeface="Lota Grotesque Light" panose="00000400000000000000" pitchFamily="50" charset="0"/>
              </a:rPr>
              <a:t>67</a:t>
            </a:r>
          </a:p>
        </p:txBody>
      </p:sp>
      <p:sp>
        <p:nvSpPr>
          <p:cNvPr id="47" name="TextBox 46">
            <a:extLst>
              <a:ext uri="{FF2B5EF4-FFF2-40B4-BE49-F238E27FC236}">
                <a16:creationId xmlns:a16="http://schemas.microsoft.com/office/drawing/2014/main" id="{7F39347B-C8A5-5B4C-894E-532952C7667A}"/>
              </a:ext>
            </a:extLst>
          </p:cNvPr>
          <p:cNvSpPr txBox="1"/>
          <p:nvPr/>
        </p:nvSpPr>
        <p:spPr bwMode="white">
          <a:xfrm>
            <a:off x="503730" y="1777430"/>
            <a:ext cx="6313623" cy="379656"/>
          </a:xfrm>
          <a:prstGeom prst="rect">
            <a:avLst/>
          </a:prstGeom>
          <a:noFill/>
        </p:spPr>
        <p:txBody>
          <a:bodyPr wrap="square" rtlCol="0">
            <a:spAutoFit/>
          </a:bodyPr>
          <a:lstStyle/>
          <a:p>
            <a:pPr algn="l">
              <a:buClr>
                <a:srgbClr val="F28713"/>
              </a:buClr>
              <a:buSzPct val="150000"/>
            </a:pPr>
            <a:r>
              <a:rPr lang="en-GB" sz="1867" b="1" kern="0" noProof="1">
                <a:solidFill>
                  <a:schemeClr val="accent1"/>
                </a:solidFill>
                <a:ea typeface="Microsoft Himalaya" panose="01010100010101010101" pitchFamily="2" charset="0"/>
                <a:cs typeface="Segoe UI" panose="020B0502040204020203" pitchFamily="34" charset="0"/>
              </a:rPr>
              <a:t>Mail</a:t>
            </a:r>
            <a:r>
              <a:rPr lang="en-GB" sz="1867" b="1" kern="0" noProof="1">
                <a:solidFill>
                  <a:srgbClr val="1B2A4D"/>
                </a:solidFill>
                <a:ea typeface="Microsoft Himalaya" panose="01010100010101010101" pitchFamily="2" charset="0"/>
                <a:cs typeface="Segoe UI" panose="020B0502040204020203" pitchFamily="34" charset="0"/>
              </a:rPr>
              <a:t> vs. </a:t>
            </a:r>
            <a:r>
              <a:rPr lang="en-GB" sz="1867" b="1" kern="0" noProof="1">
                <a:solidFill>
                  <a:schemeClr val="accent3"/>
                </a:solidFill>
                <a:ea typeface="Microsoft Himalaya" panose="01010100010101010101" pitchFamily="2" charset="0"/>
                <a:cs typeface="Segoe UI" panose="020B0502040204020203" pitchFamily="34" charset="0"/>
              </a:rPr>
              <a:t>emails</a:t>
            </a:r>
            <a:r>
              <a:rPr lang="en-GB" sz="1867" kern="0" noProof="1">
                <a:solidFill>
                  <a:srgbClr val="1B2A4D"/>
                </a:solidFill>
                <a:ea typeface="Microsoft Himalaya" panose="01010100010101010101" pitchFamily="2" charset="0"/>
                <a:cs typeface="Segoe UI" panose="020B0502040204020203" pitchFamily="34" charset="0"/>
              </a:rPr>
              <a:t> – All, most or about half of them (%)</a:t>
            </a:r>
          </a:p>
        </p:txBody>
      </p:sp>
      <p:pic>
        <p:nvPicPr>
          <p:cNvPr id="48" name="Graphic 47">
            <a:extLst>
              <a:ext uri="{FF2B5EF4-FFF2-40B4-BE49-F238E27FC236}">
                <a16:creationId xmlns:a16="http://schemas.microsoft.com/office/drawing/2014/main" id="{1DDE26A0-1F72-ED48-8621-4866FB477AA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612603">
            <a:off x="10755852" y="5251948"/>
            <a:ext cx="408257" cy="408257"/>
          </a:xfrm>
          <a:prstGeom prst="rect">
            <a:avLst/>
          </a:prstGeom>
        </p:spPr>
      </p:pic>
      <p:sp>
        <p:nvSpPr>
          <p:cNvPr id="50" name="TextBox 49">
            <a:extLst>
              <a:ext uri="{FF2B5EF4-FFF2-40B4-BE49-F238E27FC236}">
                <a16:creationId xmlns:a16="http://schemas.microsoft.com/office/drawing/2014/main" id="{E0DA5811-0DD2-C445-A5F7-40FAB5DD4808}"/>
              </a:ext>
            </a:extLst>
          </p:cNvPr>
          <p:cNvSpPr txBox="1"/>
          <p:nvPr/>
        </p:nvSpPr>
        <p:spPr bwMode="white">
          <a:xfrm>
            <a:off x="10959980" y="5352769"/>
            <a:ext cx="1282949" cy="707694"/>
          </a:xfrm>
          <a:prstGeom prst="rect">
            <a:avLst/>
          </a:prstGeom>
          <a:noFill/>
        </p:spPr>
        <p:txBody>
          <a:bodyPr wrap="square" rtlCol="0">
            <a:spAutoFit/>
          </a:bodyPr>
          <a:lstStyle/>
          <a:p>
            <a:pPr algn="ctr">
              <a:spcBef>
                <a:spcPts val="1333"/>
              </a:spcBef>
              <a:buClr>
                <a:srgbClr val="F28713"/>
              </a:buClr>
              <a:buSzPct val="150000"/>
              <a:defRPr/>
            </a:pPr>
            <a:r>
              <a:rPr lang="en-US" sz="1333" b="1" dirty="0"/>
              <a:t>1 in 3 seek physical tangibility</a:t>
            </a:r>
          </a:p>
        </p:txBody>
      </p:sp>
      <p:sp>
        <p:nvSpPr>
          <p:cNvPr id="23" name="TextBox 22">
            <a:extLst>
              <a:ext uri="{FF2B5EF4-FFF2-40B4-BE49-F238E27FC236}">
                <a16:creationId xmlns:a16="http://schemas.microsoft.com/office/drawing/2014/main" id="{711A0597-F826-452C-92F1-4174DFB74080}"/>
              </a:ext>
            </a:extLst>
          </p:cNvPr>
          <p:cNvSpPr txBox="1"/>
          <p:nvPr/>
        </p:nvSpPr>
        <p:spPr>
          <a:xfrm>
            <a:off x="7808360" y="6315074"/>
            <a:ext cx="3751348"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pic>
        <p:nvPicPr>
          <p:cNvPr id="24" name="Graphic 23" descr="Envelope">
            <a:extLst>
              <a:ext uri="{FF2B5EF4-FFF2-40B4-BE49-F238E27FC236}">
                <a16:creationId xmlns:a16="http://schemas.microsoft.com/office/drawing/2014/main" id="{B411E45D-4C95-408F-8A20-4DB6D99DCA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27978" y="2051106"/>
            <a:ext cx="469232" cy="469232"/>
          </a:xfrm>
          <a:prstGeom prst="rect">
            <a:avLst/>
          </a:prstGeom>
        </p:spPr>
      </p:pic>
      <p:grpSp>
        <p:nvGrpSpPr>
          <p:cNvPr id="25" name="Email_marketing" descr="{&quot;Key&quot;:&quot;POWER_USER_SHAPE_ICON&quot;,&quot;Value&quot;:&quot;POWER_USER_SHAPE_ICON_STYLE_1&quot;}">
            <a:extLst>
              <a:ext uri="{FF2B5EF4-FFF2-40B4-BE49-F238E27FC236}">
                <a16:creationId xmlns:a16="http://schemas.microsoft.com/office/drawing/2014/main" id="{0CA1FCF4-C5A0-46EA-A2AB-1D2B0E103596}"/>
              </a:ext>
            </a:extLst>
          </p:cNvPr>
          <p:cNvGrpSpPr>
            <a:grpSpLocks noChangeAspect="1"/>
          </p:cNvGrpSpPr>
          <p:nvPr>
            <p:custDataLst>
              <p:tags r:id="rId1"/>
            </p:custDataLst>
          </p:nvPr>
        </p:nvGrpSpPr>
        <p:grpSpPr>
          <a:xfrm>
            <a:off x="9176059" y="3829186"/>
            <a:ext cx="476726" cy="337114"/>
            <a:chOff x="7158038" y="2246313"/>
            <a:chExt cx="889000" cy="628651"/>
          </a:xfrm>
          <a:solidFill>
            <a:schemeClr val="tx1"/>
          </a:solidFill>
        </p:grpSpPr>
        <p:sp>
          <p:nvSpPr>
            <p:cNvPr id="26" name="Freeform 342">
              <a:extLst>
                <a:ext uri="{FF2B5EF4-FFF2-40B4-BE49-F238E27FC236}">
                  <a16:creationId xmlns:a16="http://schemas.microsoft.com/office/drawing/2014/main" id="{BDD68257-99CB-44E9-B5BA-0EC70DA1D049}"/>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343">
              <a:extLst>
                <a:ext uri="{FF2B5EF4-FFF2-40B4-BE49-F238E27FC236}">
                  <a16:creationId xmlns:a16="http://schemas.microsoft.com/office/drawing/2014/main" id="{5BC9586C-1856-4E4E-A5EF-DB31B9BE11ED}"/>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44">
              <a:extLst>
                <a:ext uri="{FF2B5EF4-FFF2-40B4-BE49-F238E27FC236}">
                  <a16:creationId xmlns:a16="http://schemas.microsoft.com/office/drawing/2014/main" id="{EDFA3F99-019D-44B1-9755-E47202CD9A5B}"/>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345">
              <a:extLst>
                <a:ext uri="{FF2B5EF4-FFF2-40B4-BE49-F238E27FC236}">
                  <a16:creationId xmlns:a16="http://schemas.microsoft.com/office/drawing/2014/main" id="{21565400-76AA-4D00-8DA0-248A6D003DC8}"/>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346">
              <a:extLst>
                <a:ext uri="{FF2B5EF4-FFF2-40B4-BE49-F238E27FC236}">
                  <a16:creationId xmlns:a16="http://schemas.microsoft.com/office/drawing/2014/main" id="{C31B7AD2-2545-4C93-AF7D-2B406C605A30}"/>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347">
              <a:extLst>
                <a:ext uri="{FF2B5EF4-FFF2-40B4-BE49-F238E27FC236}">
                  <a16:creationId xmlns:a16="http://schemas.microsoft.com/office/drawing/2014/main" id="{8A8DBC74-E34A-463B-B90F-A15588DCB286}"/>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9" name="Graphic 48" descr="Envelope">
            <a:extLst>
              <a:ext uri="{FF2B5EF4-FFF2-40B4-BE49-F238E27FC236}">
                <a16:creationId xmlns:a16="http://schemas.microsoft.com/office/drawing/2014/main" id="{536FDFD0-CEBD-4342-9B33-C8A93FADF5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96887" y="3467217"/>
            <a:ext cx="469232" cy="469232"/>
          </a:xfrm>
          <a:prstGeom prst="rect">
            <a:avLst/>
          </a:prstGeom>
        </p:spPr>
      </p:pic>
      <p:grpSp>
        <p:nvGrpSpPr>
          <p:cNvPr id="51" name="Email_marketing" descr="{&quot;Key&quot;:&quot;POWER_USER_SHAPE_ICON&quot;,&quot;Value&quot;:&quot;POWER_USER_SHAPE_ICON_STYLE_1&quot;}">
            <a:extLst>
              <a:ext uri="{FF2B5EF4-FFF2-40B4-BE49-F238E27FC236}">
                <a16:creationId xmlns:a16="http://schemas.microsoft.com/office/drawing/2014/main" id="{39FFEC40-DBDD-4F12-808A-7518351E7D9E}"/>
              </a:ext>
            </a:extLst>
          </p:cNvPr>
          <p:cNvGrpSpPr>
            <a:grpSpLocks noChangeAspect="1"/>
          </p:cNvGrpSpPr>
          <p:nvPr>
            <p:custDataLst>
              <p:tags r:id="rId2"/>
            </p:custDataLst>
          </p:nvPr>
        </p:nvGrpSpPr>
        <p:grpSpPr>
          <a:xfrm>
            <a:off x="2956859" y="4159567"/>
            <a:ext cx="476726" cy="337114"/>
            <a:chOff x="7158038" y="2246313"/>
            <a:chExt cx="889000" cy="628651"/>
          </a:xfrm>
          <a:solidFill>
            <a:schemeClr val="tx1"/>
          </a:solidFill>
        </p:grpSpPr>
        <p:sp>
          <p:nvSpPr>
            <p:cNvPr id="52" name="Freeform 342">
              <a:extLst>
                <a:ext uri="{FF2B5EF4-FFF2-40B4-BE49-F238E27FC236}">
                  <a16:creationId xmlns:a16="http://schemas.microsoft.com/office/drawing/2014/main" id="{1CF088AE-6824-403E-9896-BD435FCCD83F}"/>
                </a:ext>
              </a:extLst>
            </p:cNvPr>
            <p:cNvSpPr>
              <a:spLocks/>
            </p:cNvSpPr>
            <p:nvPr/>
          </p:nvSpPr>
          <p:spPr bwMode="auto">
            <a:xfrm>
              <a:off x="7250113" y="2324101"/>
              <a:ext cx="706438" cy="428625"/>
            </a:xfrm>
            <a:custGeom>
              <a:avLst/>
              <a:gdLst>
                <a:gd name="T0" fmla="*/ 406 w 453"/>
                <a:gd name="T1" fmla="*/ 144 h 274"/>
                <a:gd name="T2" fmla="*/ 406 w 453"/>
                <a:gd name="T3" fmla="*/ 227 h 274"/>
                <a:gd name="T4" fmla="*/ 46 w 453"/>
                <a:gd name="T5" fmla="*/ 227 h 274"/>
                <a:gd name="T6" fmla="*/ 46 w 453"/>
                <a:gd name="T7" fmla="*/ 47 h 274"/>
                <a:gd name="T8" fmla="*/ 161 w 453"/>
                <a:gd name="T9" fmla="*/ 47 h 274"/>
                <a:gd name="T10" fmla="*/ 161 w 453"/>
                <a:gd name="T11" fmla="*/ 0 h 274"/>
                <a:gd name="T12" fmla="*/ 26 w 453"/>
                <a:gd name="T13" fmla="*/ 0 h 274"/>
                <a:gd name="T14" fmla="*/ 0 w 453"/>
                <a:gd name="T15" fmla="*/ 27 h 274"/>
                <a:gd name="T16" fmla="*/ 0 w 453"/>
                <a:gd name="T17" fmla="*/ 274 h 274"/>
                <a:gd name="T18" fmla="*/ 453 w 453"/>
                <a:gd name="T19" fmla="*/ 274 h 274"/>
                <a:gd name="T20" fmla="*/ 453 w 453"/>
                <a:gd name="T21" fmla="*/ 144 h 274"/>
                <a:gd name="T22" fmla="*/ 406 w 453"/>
                <a:gd name="T23" fmla="*/ 14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3" h="274">
                  <a:moveTo>
                    <a:pt x="406" y="144"/>
                  </a:moveTo>
                  <a:lnTo>
                    <a:pt x="406" y="227"/>
                  </a:lnTo>
                  <a:lnTo>
                    <a:pt x="46" y="227"/>
                  </a:lnTo>
                  <a:lnTo>
                    <a:pt x="46" y="47"/>
                  </a:lnTo>
                  <a:lnTo>
                    <a:pt x="161" y="47"/>
                  </a:lnTo>
                  <a:lnTo>
                    <a:pt x="161" y="0"/>
                  </a:lnTo>
                  <a:lnTo>
                    <a:pt x="26" y="0"/>
                  </a:lnTo>
                  <a:cubicBezTo>
                    <a:pt x="11" y="0"/>
                    <a:pt x="0" y="12"/>
                    <a:pt x="0" y="27"/>
                  </a:cubicBezTo>
                  <a:lnTo>
                    <a:pt x="0" y="274"/>
                  </a:lnTo>
                  <a:lnTo>
                    <a:pt x="453" y="274"/>
                  </a:lnTo>
                  <a:lnTo>
                    <a:pt x="453" y="144"/>
                  </a:lnTo>
                  <a:lnTo>
                    <a:pt x="406" y="14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343">
              <a:extLst>
                <a:ext uri="{FF2B5EF4-FFF2-40B4-BE49-F238E27FC236}">
                  <a16:creationId xmlns:a16="http://schemas.microsoft.com/office/drawing/2014/main" id="{57F8459F-EAF8-4782-9F22-1CB5CF23759D}"/>
                </a:ext>
              </a:extLst>
            </p:cNvPr>
            <p:cNvSpPr>
              <a:spLocks/>
            </p:cNvSpPr>
            <p:nvPr/>
          </p:nvSpPr>
          <p:spPr bwMode="auto">
            <a:xfrm>
              <a:off x="7158038" y="2781301"/>
              <a:ext cx="889000" cy="93663"/>
            </a:xfrm>
            <a:custGeom>
              <a:avLst/>
              <a:gdLst>
                <a:gd name="T0" fmla="*/ 0 w 570"/>
                <a:gd name="T1" fmla="*/ 0 h 60"/>
                <a:gd name="T2" fmla="*/ 0 w 570"/>
                <a:gd name="T3" fmla="*/ 21 h 60"/>
                <a:gd name="T4" fmla="*/ 39 w 570"/>
                <a:gd name="T5" fmla="*/ 60 h 60"/>
                <a:gd name="T6" fmla="*/ 531 w 570"/>
                <a:gd name="T7" fmla="*/ 60 h 60"/>
                <a:gd name="T8" fmla="*/ 570 w 570"/>
                <a:gd name="T9" fmla="*/ 21 h 60"/>
                <a:gd name="T10" fmla="*/ 570 w 570"/>
                <a:gd name="T11" fmla="*/ 21 h 60"/>
                <a:gd name="T12" fmla="*/ 570 w 570"/>
                <a:gd name="T13" fmla="*/ 0 h 60"/>
                <a:gd name="T14" fmla="*/ 0 w 57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0">
                  <a:moveTo>
                    <a:pt x="0" y="0"/>
                  </a:moveTo>
                  <a:lnTo>
                    <a:pt x="0" y="21"/>
                  </a:lnTo>
                  <a:cubicBezTo>
                    <a:pt x="0" y="43"/>
                    <a:pt x="18" y="60"/>
                    <a:pt x="39" y="60"/>
                  </a:cubicBezTo>
                  <a:lnTo>
                    <a:pt x="531" y="60"/>
                  </a:lnTo>
                  <a:cubicBezTo>
                    <a:pt x="552" y="60"/>
                    <a:pt x="570" y="43"/>
                    <a:pt x="570" y="21"/>
                  </a:cubicBezTo>
                  <a:lnTo>
                    <a:pt x="570" y="21"/>
                  </a:lnTo>
                  <a:lnTo>
                    <a:pt x="57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344">
              <a:extLst>
                <a:ext uri="{FF2B5EF4-FFF2-40B4-BE49-F238E27FC236}">
                  <a16:creationId xmlns:a16="http://schemas.microsoft.com/office/drawing/2014/main" id="{C95D7F01-BF6C-45B7-8C4E-AAE3B45A62E8}"/>
                </a:ext>
              </a:extLst>
            </p:cNvPr>
            <p:cNvSpPr>
              <a:spLocks/>
            </p:cNvSpPr>
            <p:nvPr/>
          </p:nvSpPr>
          <p:spPr bwMode="auto">
            <a:xfrm>
              <a:off x="7851776" y="2281238"/>
              <a:ext cx="101600" cy="193675"/>
            </a:xfrm>
            <a:custGeom>
              <a:avLst/>
              <a:gdLst>
                <a:gd name="T0" fmla="*/ 65 w 65"/>
                <a:gd name="T1" fmla="*/ 6 h 124"/>
                <a:gd name="T2" fmla="*/ 65 w 65"/>
                <a:gd name="T3" fmla="*/ 0 h 124"/>
                <a:gd name="T4" fmla="*/ 0 w 65"/>
                <a:gd name="T5" fmla="*/ 54 h 124"/>
                <a:gd name="T6" fmla="*/ 65 w 65"/>
                <a:gd name="T7" fmla="*/ 124 h 124"/>
                <a:gd name="T8" fmla="*/ 65 w 65"/>
                <a:gd name="T9" fmla="*/ 118 h 124"/>
                <a:gd name="T10" fmla="*/ 65 w 65"/>
                <a:gd name="T11" fmla="*/ 6 h 124"/>
              </a:gdLst>
              <a:ahLst/>
              <a:cxnLst>
                <a:cxn ang="0">
                  <a:pos x="T0" y="T1"/>
                </a:cxn>
                <a:cxn ang="0">
                  <a:pos x="T2" y="T3"/>
                </a:cxn>
                <a:cxn ang="0">
                  <a:pos x="T4" y="T5"/>
                </a:cxn>
                <a:cxn ang="0">
                  <a:pos x="T6" y="T7"/>
                </a:cxn>
                <a:cxn ang="0">
                  <a:pos x="T8" y="T9"/>
                </a:cxn>
                <a:cxn ang="0">
                  <a:pos x="T10" y="T11"/>
                </a:cxn>
              </a:cxnLst>
              <a:rect l="0" t="0" r="r" b="b"/>
              <a:pathLst>
                <a:path w="65" h="124">
                  <a:moveTo>
                    <a:pt x="65" y="6"/>
                  </a:moveTo>
                  <a:cubicBezTo>
                    <a:pt x="65" y="4"/>
                    <a:pt x="65" y="2"/>
                    <a:pt x="65" y="0"/>
                  </a:cubicBezTo>
                  <a:lnTo>
                    <a:pt x="0" y="54"/>
                  </a:lnTo>
                  <a:lnTo>
                    <a:pt x="65" y="124"/>
                  </a:lnTo>
                  <a:cubicBezTo>
                    <a:pt x="65" y="122"/>
                    <a:pt x="65" y="120"/>
                    <a:pt x="65" y="118"/>
                  </a:cubicBezTo>
                  <a:lnTo>
                    <a:pt x="6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345">
              <a:extLst>
                <a:ext uri="{FF2B5EF4-FFF2-40B4-BE49-F238E27FC236}">
                  <a16:creationId xmlns:a16="http://schemas.microsoft.com/office/drawing/2014/main" id="{2FAD5DBB-A984-4E82-B6EC-87A7F39AE19A}"/>
                </a:ext>
              </a:extLst>
            </p:cNvPr>
            <p:cNvSpPr>
              <a:spLocks/>
            </p:cNvSpPr>
            <p:nvPr/>
          </p:nvSpPr>
          <p:spPr bwMode="auto">
            <a:xfrm>
              <a:off x="7561263" y="2246313"/>
              <a:ext cx="374650" cy="152400"/>
            </a:xfrm>
            <a:custGeom>
              <a:avLst/>
              <a:gdLst>
                <a:gd name="T0" fmla="*/ 101 w 240"/>
                <a:gd name="T1" fmla="*/ 89 h 98"/>
                <a:gd name="T2" fmla="*/ 139 w 240"/>
                <a:gd name="T3" fmla="*/ 89 h 98"/>
                <a:gd name="T4" fmla="*/ 240 w 240"/>
                <a:gd name="T5" fmla="*/ 5 h 98"/>
                <a:gd name="T6" fmla="*/ 224 w 240"/>
                <a:gd name="T7" fmla="*/ 0 h 98"/>
                <a:gd name="T8" fmla="*/ 16 w 240"/>
                <a:gd name="T9" fmla="*/ 0 h 98"/>
                <a:gd name="T10" fmla="*/ 0 w 240"/>
                <a:gd name="T11" fmla="*/ 5 h 98"/>
                <a:gd name="T12" fmla="*/ 101 w 240"/>
                <a:gd name="T13" fmla="*/ 89 h 98"/>
              </a:gdLst>
              <a:ahLst/>
              <a:cxnLst>
                <a:cxn ang="0">
                  <a:pos x="T0" y="T1"/>
                </a:cxn>
                <a:cxn ang="0">
                  <a:pos x="T2" y="T3"/>
                </a:cxn>
                <a:cxn ang="0">
                  <a:pos x="T4" y="T5"/>
                </a:cxn>
                <a:cxn ang="0">
                  <a:pos x="T6" y="T7"/>
                </a:cxn>
                <a:cxn ang="0">
                  <a:pos x="T8" y="T9"/>
                </a:cxn>
                <a:cxn ang="0">
                  <a:pos x="T10" y="T11"/>
                </a:cxn>
                <a:cxn ang="0">
                  <a:pos x="T12" y="T13"/>
                </a:cxn>
              </a:cxnLst>
              <a:rect l="0" t="0" r="r" b="b"/>
              <a:pathLst>
                <a:path w="240" h="98">
                  <a:moveTo>
                    <a:pt x="101" y="89"/>
                  </a:moveTo>
                  <a:cubicBezTo>
                    <a:pt x="112" y="98"/>
                    <a:pt x="128" y="98"/>
                    <a:pt x="139" y="89"/>
                  </a:cubicBezTo>
                  <a:lnTo>
                    <a:pt x="240" y="5"/>
                  </a:lnTo>
                  <a:cubicBezTo>
                    <a:pt x="235" y="2"/>
                    <a:pt x="230" y="0"/>
                    <a:pt x="224" y="0"/>
                  </a:cubicBezTo>
                  <a:lnTo>
                    <a:pt x="16" y="0"/>
                  </a:lnTo>
                  <a:cubicBezTo>
                    <a:pt x="10" y="0"/>
                    <a:pt x="5" y="2"/>
                    <a:pt x="0" y="5"/>
                  </a:cubicBezTo>
                  <a:lnTo>
                    <a:pt x="101" y="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346">
              <a:extLst>
                <a:ext uri="{FF2B5EF4-FFF2-40B4-BE49-F238E27FC236}">
                  <a16:creationId xmlns:a16="http://schemas.microsoft.com/office/drawing/2014/main" id="{AB7F62C7-E62E-4D69-A6C9-25AB1BF25358}"/>
                </a:ext>
              </a:extLst>
            </p:cNvPr>
            <p:cNvSpPr>
              <a:spLocks/>
            </p:cNvSpPr>
            <p:nvPr/>
          </p:nvSpPr>
          <p:spPr bwMode="auto">
            <a:xfrm>
              <a:off x="7561263" y="2384426"/>
              <a:ext cx="374650" cy="123825"/>
            </a:xfrm>
            <a:custGeom>
              <a:avLst/>
              <a:gdLst>
                <a:gd name="T0" fmla="*/ 171 w 240"/>
                <a:gd name="T1" fmla="*/ 0 h 80"/>
                <a:gd name="T2" fmla="*/ 152 w 240"/>
                <a:gd name="T3" fmla="*/ 16 h 80"/>
                <a:gd name="T4" fmla="*/ 120 w 240"/>
                <a:gd name="T5" fmla="*/ 27 h 80"/>
                <a:gd name="T6" fmla="*/ 88 w 240"/>
                <a:gd name="T7" fmla="*/ 16 h 80"/>
                <a:gd name="T8" fmla="*/ 69 w 240"/>
                <a:gd name="T9" fmla="*/ 0 h 80"/>
                <a:gd name="T10" fmla="*/ 0 w 240"/>
                <a:gd name="T11" fmla="*/ 75 h 80"/>
                <a:gd name="T12" fmla="*/ 16 w 240"/>
                <a:gd name="T13" fmla="*/ 80 h 80"/>
                <a:gd name="T14" fmla="*/ 224 w 240"/>
                <a:gd name="T15" fmla="*/ 80 h 80"/>
                <a:gd name="T16" fmla="*/ 240 w 240"/>
                <a:gd name="T17" fmla="*/ 75 h 80"/>
                <a:gd name="T18" fmla="*/ 171 w 24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0">
                  <a:moveTo>
                    <a:pt x="171" y="0"/>
                  </a:moveTo>
                  <a:lnTo>
                    <a:pt x="152" y="16"/>
                  </a:lnTo>
                  <a:cubicBezTo>
                    <a:pt x="143" y="24"/>
                    <a:pt x="131" y="27"/>
                    <a:pt x="120" y="27"/>
                  </a:cubicBezTo>
                  <a:cubicBezTo>
                    <a:pt x="109" y="27"/>
                    <a:pt x="97" y="24"/>
                    <a:pt x="88" y="16"/>
                  </a:cubicBezTo>
                  <a:lnTo>
                    <a:pt x="69" y="0"/>
                  </a:lnTo>
                  <a:lnTo>
                    <a:pt x="0" y="75"/>
                  </a:lnTo>
                  <a:cubicBezTo>
                    <a:pt x="5" y="78"/>
                    <a:pt x="10" y="80"/>
                    <a:pt x="16" y="80"/>
                  </a:cubicBezTo>
                  <a:lnTo>
                    <a:pt x="224" y="80"/>
                  </a:lnTo>
                  <a:cubicBezTo>
                    <a:pt x="230" y="80"/>
                    <a:pt x="235" y="78"/>
                    <a:pt x="240" y="75"/>
                  </a:cubicBezTo>
                  <a:lnTo>
                    <a:pt x="17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347">
              <a:extLst>
                <a:ext uri="{FF2B5EF4-FFF2-40B4-BE49-F238E27FC236}">
                  <a16:creationId xmlns:a16="http://schemas.microsoft.com/office/drawing/2014/main" id="{416A4D0C-2BD9-4B22-BF40-EBDF7DE39CE5}"/>
                </a:ext>
              </a:extLst>
            </p:cNvPr>
            <p:cNvSpPr>
              <a:spLocks/>
            </p:cNvSpPr>
            <p:nvPr/>
          </p:nvSpPr>
          <p:spPr bwMode="auto">
            <a:xfrm>
              <a:off x="7543801" y="2281238"/>
              <a:ext cx="101600" cy="193675"/>
            </a:xfrm>
            <a:custGeom>
              <a:avLst/>
              <a:gdLst>
                <a:gd name="T0" fmla="*/ 0 w 65"/>
                <a:gd name="T1" fmla="*/ 0 h 124"/>
                <a:gd name="T2" fmla="*/ 0 w 65"/>
                <a:gd name="T3" fmla="*/ 6 h 124"/>
                <a:gd name="T4" fmla="*/ 0 w 65"/>
                <a:gd name="T5" fmla="*/ 118 h 124"/>
                <a:gd name="T6" fmla="*/ 0 w 65"/>
                <a:gd name="T7" fmla="*/ 124 h 124"/>
                <a:gd name="T8" fmla="*/ 65 w 65"/>
                <a:gd name="T9" fmla="*/ 54 h 124"/>
                <a:gd name="T10" fmla="*/ 0 w 65"/>
                <a:gd name="T11" fmla="*/ 0 h 124"/>
              </a:gdLst>
              <a:ahLst/>
              <a:cxnLst>
                <a:cxn ang="0">
                  <a:pos x="T0" y="T1"/>
                </a:cxn>
                <a:cxn ang="0">
                  <a:pos x="T2" y="T3"/>
                </a:cxn>
                <a:cxn ang="0">
                  <a:pos x="T4" y="T5"/>
                </a:cxn>
                <a:cxn ang="0">
                  <a:pos x="T6" y="T7"/>
                </a:cxn>
                <a:cxn ang="0">
                  <a:pos x="T8" y="T9"/>
                </a:cxn>
                <a:cxn ang="0">
                  <a:pos x="T10" y="T11"/>
                </a:cxn>
              </a:cxnLst>
              <a:rect l="0" t="0" r="r" b="b"/>
              <a:pathLst>
                <a:path w="65" h="124">
                  <a:moveTo>
                    <a:pt x="0" y="0"/>
                  </a:moveTo>
                  <a:cubicBezTo>
                    <a:pt x="0" y="2"/>
                    <a:pt x="0" y="4"/>
                    <a:pt x="0" y="6"/>
                  </a:cubicBezTo>
                  <a:lnTo>
                    <a:pt x="0" y="118"/>
                  </a:lnTo>
                  <a:cubicBezTo>
                    <a:pt x="0" y="120"/>
                    <a:pt x="0" y="122"/>
                    <a:pt x="0" y="124"/>
                  </a:cubicBezTo>
                  <a:lnTo>
                    <a:pt x="65" y="5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992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6FC4AB-5881-4C5A-9FC8-0844B42E2E90}"/>
              </a:ext>
            </a:extLst>
          </p:cNvPr>
          <p:cNvSpPr>
            <a:spLocks noGrp="1"/>
          </p:cNvSpPr>
          <p:nvPr>
            <p:ph type="sldNum" sz="quarter" idx="15"/>
          </p:nvPr>
        </p:nvSpPr>
        <p:spPr/>
        <p:txBody>
          <a:bodyPr/>
          <a:lstStyle/>
          <a:p>
            <a:fld id="{3787542D-5C6B-4EB3-96EB-9B37C3D5D2F8}" type="slidenum">
              <a:rPr lang="en-GB" smtClean="0"/>
              <a:t>3</a:t>
            </a:fld>
            <a:endParaRPr lang="en-GB" dirty="0"/>
          </a:p>
        </p:txBody>
      </p:sp>
      <p:sp>
        <p:nvSpPr>
          <p:cNvPr id="3" name="Title 2">
            <a:extLst>
              <a:ext uri="{FF2B5EF4-FFF2-40B4-BE49-F238E27FC236}">
                <a16:creationId xmlns:a16="http://schemas.microsoft.com/office/drawing/2014/main" id="{D387E2B5-A6C6-4F12-B18C-9D03B384B32C}"/>
              </a:ext>
            </a:extLst>
          </p:cNvPr>
          <p:cNvSpPr>
            <a:spLocks noGrp="1"/>
          </p:cNvSpPr>
          <p:nvPr>
            <p:ph type="title"/>
          </p:nvPr>
        </p:nvSpPr>
        <p:spPr/>
        <p:txBody>
          <a:bodyPr/>
          <a:lstStyle/>
          <a:p>
            <a:r>
              <a:rPr lang="en-GB" dirty="0"/>
              <a:t>Trust in THE NHS fairly buoyant – less so in central government</a:t>
            </a:r>
          </a:p>
        </p:txBody>
      </p:sp>
      <p:sp>
        <p:nvSpPr>
          <p:cNvPr id="4" name="Text Placeholder 3">
            <a:extLst>
              <a:ext uri="{FF2B5EF4-FFF2-40B4-BE49-F238E27FC236}">
                <a16:creationId xmlns:a16="http://schemas.microsoft.com/office/drawing/2014/main" id="{F42E224D-26B1-41A4-BB3C-76E7BA8DC0B5}"/>
              </a:ext>
            </a:extLst>
          </p:cNvPr>
          <p:cNvSpPr>
            <a:spLocks noGrp="1"/>
          </p:cNvSpPr>
          <p:nvPr>
            <p:ph type="body" sz="quarter" idx="11"/>
          </p:nvPr>
        </p:nvSpPr>
        <p:spPr>
          <a:xfrm>
            <a:off x="486001" y="1479257"/>
            <a:ext cx="8861199" cy="282937"/>
          </a:xfrm>
        </p:spPr>
        <p:txBody>
          <a:bodyPr/>
          <a:lstStyle/>
          <a:p>
            <a:r>
              <a:rPr lang="en-GB" dirty="0"/>
              <a:t>Big business doesn’t fare much better on key measures</a:t>
            </a:r>
          </a:p>
          <a:p>
            <a:endParaRPr lang="en-GB" dirty="0"/>
          </a:p>
        </p:txBody>
      </p:sp>
      <p:graphicFrame>
        <p:nvGraphicFramePr>
          <p:cNvPr id="8" name="Content Placeholder 7">
            <a:extLst>
              <a:ext uri="{FF2B5EF4-FFF2-40B4-BE49-F238E27FC236}">
                <a16:creationId xmlns:a16="http://schemas.microsoft.com/office/drawing/2014/main" id="{F5D3AC95-7110-4371-9A14-F9F6D177D031}"/>
              </a:ext>
            </a:extLst>
          </p:cNvPr>
          <p:cNvGraphicFramePr>
            <a:graphicFrameLocks noGrp="1"/>
          </p:cNvGraphicFramePr>
          <p:nvPr>
            <p:ph sz="quarter" idx="13"/>
            <p:extLst>
              <p:ext uri="{D42A27DB-BD31-4B8C-83A1-F6EECF244321}">
                <p14:modId xmlns:p14="http://schemas.microsoft.com/office/powerpoint/2010/main" val="2687795529"/>
              </p:ext>
            </p:extLst>
          </p:nvPr>
        </p:nvGraphicFramePr>
        <p:xfrm>
          <a:off x="711257" y="2069431"/>
          <a:ext cx="10853258" cy="418849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7F75F4D-8D3B-4618-94CF-F64F4008FB2D}"/>
              </a:ext>
            </a:extLst>
          </p:cNvPr>
          <p:cNvSpPr txBox="1"/>
          <p:nvPr/>
        </p:nvSpPr>
        <p:spPr>
          <a:xfrm rot="16200000">
            <a:off x="-46451" y="3476845"/>
            <a:ext cx="1259832" cy="369332"/>
          </a:xfrm>
          <a:prstGeom prst="rect">
            <a:avLst/>
          </a:prstGeom>
          <a:noFill/>
        </p:spPr>
        <p:txBody>
          <a:bodyPr wrap="none" rtlCol="0">
            <a:spAutoFit/>
          </a:bodyPr>
          <a:lstStyle/>
          <a:p>
            <a:r>
              <a:rPr lang="en-GB" dirty="0"/>
              <a:t>% Net Trust</a:t>
            </a:r>
          </a:p>
        </p:txBody>
      </p:sp>
      <p:sp>
        <p:nvSpPr>
          <p:cNvPr id="12" name="TextBox 11">
            <a:extLst>
              <a:ext uri="{FF2B5EF4-FFF2-40B4-BE49-F238E27FC236}">
                <a16:creationId xmlns:a16="http://schemas.microsoft.com/office/drawing/2014/main" id="{CA15E610-5555-478F-A968-64B1B15AA68F}"/>
              </a:ext>
            </a:extLst>
          </p:cNvPr>
          <p:cNvSpPr txBox="1"/>
          <p:nvPr/>
        </p:nvSpPr>
        <p:spPr>
          <a:xfrm>
            <a:off x="8908525" y="6321188"/>
            <a:ext cx="2749471" cy="261610"/>
          </a:xfrm>
          <a:prstGeom prst="rect">
            <a:avLst/>
          </a:prstGeom>
          <a:noFill/>
        </p:spPr>
        <p:txBody>
          <a:bodyPr wrap="none" rtlCol="0">
            <a:spAutoFit/>
          </a:bodyPr>
          <a:lstStyle/>
          <a:p>
            <a:r>
              <a:rPr lang="en-GB" sz="1100" dirty="0"/>
              <a:t>Source:  Deloitte UK, State of the State, 2022</a:t>
            </a:r>
          </a:p>
        </p:txBody>
      </p:sp>
    </p:spTree>
    <p:extLst>
      <p:ext uri="{BB962C8B-B14F-4D97-AF65-F5344CB8AC3E}">
        <p14:creationId xmlns:p14="http://schemas.microsoft.com/office/powerpoint/2010/main" val="2113867207"/>
      </p:ext>
    </p:extLst>
  </p:cSld>
  <p:clrMapOvr>
    <a:masterClrMapping/>
  </p:clrMapOvr>
  <mc:AlternateContent xmlns:mc="http://schemas.openxmlformats.org/markup-compatibility/2006" xmlns:p14="http://schemas.microsoft.com/office/powerpoint/2010/main">
    <mc:Choice Requires="p14">
      <p:transition spd="slow" p14:dur="2000" advTm="1507"/>
    </mc:Choice>
    <mc:Fallback xmlns="">
      <p:transition spd="slow" advTm="150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9B9C-60B5-C343-AA1F-B26D7279786F}"/>
              </a:ext>
            </a:extLst>
          </p:cNvPr>
          <p:cNvSpPr>
            <a:spLocks noGrp="1"/>
          </p:cNvSpPr>
          <p:nvPr>
            <p:ph type="title"/>
          </p:nvPr>
        </p:nvSpPr>
        <p:spPr>
          <a:xfrm>
            <a:off x="485999" y="414000"/>
            <a:ext cx="11031212" cy="475686"/>
          </a:xfrm>
        </p:spPr>
        <p:txBody>
          <a:bodyPr/>
          <a:lstStyle/>
          <a:p>
            <a:r>
              <a:rPr lang="en-US" dirty="0">
                <a:solidFill>
                  <a:srgbClr val="1B2A4D"/>
                </a:solidFill>
              </a:rPr>
              <a:t>Paper’s sustainability is a strong message in today’s environmentally </a:t>
            </a:r>
            <a:r>
              <a:rPr lang="en-GB" dirty="0">
                <a:solidFill>
                  <a:srgbClr val="1B2A4D"/>
                </a:solidFill>
              </a:rPr>
              <a:t>focussed</a:t>
            </a:r>
            <a:r>
              <a:rPr lang="en-US" dirty="0">
                <a:solidFill>
                  <a:srgbClr val="1B2A4D"/>
                </a:solidFill>
              </a:rPr>
              <a:t> world </a:t>
            </a:r>
            <a:br>
              <a:rPr lang="en-GB" dirty="0">
                <a:solidFill>
                  <a:srgbClr val="1B2A4D"/>
                </a:solidFill>
              </a:rPr>
            </a:br>
            <a:endParaRPr lang="en-GB" dirty="0"/>
          </a:p>
        </p:txBody>
      </p:sp>
      <p:sp>
        <p:nvSpPr>
          <p:cNvPr id="4" name="Slide Number Placeholder 3">
            <a:extLst>
              <a:ext uri="{FF2B5EF4-FFF2-40B4-BE49-F238E27FC236}">
                <a16:creationId xmlns:a16="http://schemas.microsoft.com/office/drawing/2014/main" id="{B73C7C96-5045-5C46-ACB5-C0ECFC3C4105}"/>
              </a:ext>
            </a:extLst>
          </p:cNvPr>
          <p:cNvSpPr>
            <a:spLocks noGrp="1"/>
          </p:cNvSpPr>
          <p:nvPr>
            <p:ph type="sldNum" sz="quarter" idx="15"/>
          </p:nvPr>
        </p:nvSpPr>
        <p:spPr/>
        <p:txBody>
          <a:bodyPr/>
          <a:lstStyle/>
          <a:p>
            <a:fld id="{3787542D-5C6B-4EB3-96EB-9B37C3D5D2F8}" type="slidenum">
              <a:rPr lang="en-GB" smtClean="0"/>
              <a:t>30</a:t>
            </a:fld>
            <a:endParaRPr lang="en-GB" dirty="0"/>
          </a:p>
        </p:txBody>
      </p:sp>
      <p:sp>
        <p:nvSpPr>
          <p:cNvPr id="7" name="TextBox 6">
            <a:extLst>
              <a:ext uri="{FF2B5EF4-FFF2-40B4-BE49-F238E27FC236}">
                <a16:creationId xmlns:a16="http://schemas.microsoft.com/office/drawing/2014/main" id="{1A09DDCC-6C45-6C46-96B9-21E647361C4A}"/>
              </a:ext>
            </a:extLst>
          </p:cNvPr>
          <p:cNvSpPr txBox="1"/>
          <p:nvPr/>
        </p:nvSpPr>
        <p:spPr bwMode="white">
          <a:xfrm>
            <a:off x="485999" y="1798985"/>
            <a:ext cx="10795949" cy="707886"/>
          </a:xfrm>
          <a:prstGeom prst="rect">
            <a:avLst/>
          </a:prstGeom>
          <a:noFill/>
        </p:spPr>
        <p:txBody>
          <a:bodyPr wrap="square" rtlCol="0">
            <a:spAutoFit/>
          </a:bodyPr>
          <a:lstStyle/>
          <a:p>
            <a:pPr>
              <a:buClr>
                <a:srgbClr val="F28713"/>
              </a:buClr>
              <a:buSzPct val="150000"/>
            </a:pPr>
            <a:r>
              <a:rPr lang="en-GB" sz="2000" b="1" kern="0" noProof="1">
                <a:solidFill>
                  <a:srgbClr val="1B2A4D"/>
                </a:solidFill>
                <a:ea typeface="Microsoft Himalaya" panose="01010100010101010101" pitchFamily="2" charset="0"/>
                <a:cs typeface="Segoe UI" panose="020B0502040204020203" pitchFamily="34" charset="0"/>
              </a:rPr>
              <a:t>Belief in statements about the environmental impact of mail communications</a:t>
            </a:r>
          </a:p>
          <a:p>
            <a:pPr>
              <a:buClr>
                <a:srgbClr val="F28713"/>
              </a:buClr>
              <a:buSzPct val="150000"/>
            </a:pPr>
            <a:r>
              <a:rPr lang="en-GB" sz="2000" kern="0" noProof="1">
                <a:solidFill>
                  <a:srgbClr val="1B2A4D"/>
                </a:solidFill>
                <a:ea typeface="Microsoft Himalaya" panose="01010100010101010101" pitchFamily="2" charset="0"/>
                <a:cs typeface="Segoe UI" panose="020B0502040204020203" pitchFamily="34" charset="0"/>
              </a:rPr>
              <a:t>% </a:t>
            </a:r>
            <a:r>
              <a:rPr lang="en-GB" sz="2000" b="1" kern="0" noProof="1">
                <a:solidFill>
                  <a:schemeClr val="accent1"/>
                </a:solidFill>
                <a:ea typeface="Microsoft Himalaya" panose="01010100010101010101" pitchFamily="2" charset="0"/>
                <a:cs typeface="Segoe UI" panose="020B0502040204020203" pitchFamily="34" charset="0"/>
              </a:rPr>
              <a:t>Believe</a:t>
            </a:r>
            <a:r>
              <a:rPr lang="en-GB" sz="2000" kern="0" noProof="1">
                <a:solidFill>
                  <a:srgbClr val="1B2A4D"/>
                </a:solidFill>
                <a:ea typeface="Microsoft Himalaya" panose="01010100010101010101" pitchFamily="2" charset="0"/>
                <a:cs typeface="Segoe UI" panose="020B0502040204020203" pitchFamily="34" charset="0"/>
              </a:rPr>
              <a:t> vs. </a:t>
            </a:r>
            <a:r>
              <a:rPr lang="en-GB" sz="2000" b="1" kern="0" noProof="1">
                <a:solidFill>
                  <a:schemeClr val="accent3"/>
                </a:solidFill>
                <a:ea typeface="Microsoft Himalaya" panose="01010100010101010101" pitchFamily="2" charset="0"/>
                <a:cs typeface="Segoe UI" panose="020B0502040204020203" pitchFamily="34" charset="0"/>
              </a:rPr>
              <a:t>disbelieve</a:t>
            </a:r>
          </a:p>
        </p:txBody>
      </p:sp>
      <p:graphicFrame>
        <p:nvGraphicFramePr>
          <p:cNvPr id="8" name="Chart 7">
            <a:extLst>
              <a:ext uri="{FF2B5EF4-FFF2-40B4-BE49-F238E27FC236}">
                <a16:creationId xmlns:a16="http://schemas.microsoft.com/office/drawing/2014/main" id="{1C5814DA-CBDE-BD43-9ECC-C44D52665442}"/>
              </a:ext>
            </a:extLst>
          </p:cNvPr>
          <p:cNvGraphicFramePr/>
          <p:nvPr>
            <p:extLst>
              <p:ext uri="{D42A27DB-BD31-4B8C-83A1-F6EECF244321}">
                <p14:modId xmlns:p14="http://schemas.microsoft.com/office/powerpoint/2010/main" val="1542001285"/>
              </p:ext>
            </p:extLst>
          </p:nvPr>
        </p:nvGraphicFramePr>
        <p:xfrm>
          <a:off x="4841449" y="2786473"/>
          <a:ext cx="2717355" cy="3217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9E9E0150-80ED-A64F-8768-3851C6212B7E}"/>
              </a:ext>
            </a:extLst>
          </p:cNvPr>
          <p:cNvGraphicFramePr/>
          <p:nvPr>
            <p:extLst>
              <p:ext uri="{D42A27DB-BD31-4B8C-83A1-F6EECF244321}">
                <p14:modId xmlns:p14="http://schemas.microsoft.com/office/powerpoint/2010/main" val="444746541"/>
              </p:ext>
            </p:extLst>
          </p:nvPr>
        </p:nvGraphicFramePr>
        <p:xfrm>
          <a:off x="1221427" y="2786473"/>
          <a:ext cx="2717355" cy="3217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DFEE3C2-45CC-0040-8DC1-23F50F7491DA}"/>
              </a:ext>
            </a:extLst>
          </p:cNvPr>
          <p:cNvGraphicFramePr/>
          <p:nvPr>
            <p:extLst>
              <p:ext uri="{D42A27DB-BD31-4B8C-83A1-F6EECF244321}">
                <p14:modId xmlns:p14="http://schemas.microsoft.com/office/powerpoint/2010/main" val="2660321183"/>
              </p:ext>
            </p:extLst>
          </p:nvPr>
        </p:nvGraphicFramePr>
        <p:xfrm>
          <a:off x="8461472" y="2786473"/>
          <a:ext cx="2717355" cy="32175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5C331DC0-40A2-FE4A-9E05-9B288B7F8F49}"/>
              </a:ext>
            </a:extLst>
          </p:cNvPr>
          <p:cNvSpPr txBox="1"/>
          <p:nvPr/>
        </p:nvSpPr>
        <p:spPr bwMode="white">
          <a:xfrm>
            <a:off x="1464476" y="4489622"/>
            <a:ext cx="2231259" cy="1323439"/>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Paper is one of the most recycled products in the world</a:t>
            </a:r>
          </a:p>
        </p:txBody>
      </p:sp>
      <p:sp>
        <p:nvSpPr>
          <p:cNvPr id="12" name="TextBox 11">
            <a:extLst>
              <a:ext uri="{FF2B5EF4-FFF2-40B4-BE49-F238E27FC236}">
                <a16:creationId xmlns:a16="http://schemas.microsoft.com/office/drawing/2014/main" id="{CA3A85FF-04B8-BF4A-8A01-6AE7FFBBE229}"/>
              </a:ext>
            </a:extLst>
          </p:cNvPr>
          <p:cNvSpPr txBox="1"/>
          <p:nvPr/>
        </p:nvSpPr>
        <p:spPr bwMode="white">
          <a:xfrm>
            <a:off x="4709812" y="4489622"/>
            <a:ext cx="2980633" cy="707886"/>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Paper is a renewable and sustainable product</a:t>
            </a:r>
          </a:p>
        </p:txBody>
      </p:sp>
      <p:grpSp>
        <p:nvGrpSpPr>
          <p:cNvPr id="13" name="Group 12">
            <a:extLst>
              <a:ext uri="{FF2B5EF4-FFF2-40B4-BE49-F238E27FC236}">
                <a16:creationId xmlns:a16="http://schemas.microsoft.com/office/drawing/2014/main" id="{006D4DE0-6675-6645-B846-A8D9FB02438F}"/>
              </a:ext>
            </a:extLst>
          </p:cNvPr>
          <p:cNvGrpSpPr/>
          <p:nvPr/>
        </p:nvGrpSpPr>
        <p:grpSpPr>
          <a:xfrm>
            <a:off x="5048791" y="3944013"/>
            <a:ext cx="2356656" cy="502766"/>
            <a:chOff x="3786593" y="2709828"/>
            <a:chExt cx="1767492" cy="377074"/>
          </a:xfrm>
        </p:grpSpPr>
        <p:sp>
          <p:nvSpPr>
            <p:cNvPr id="14" name="Rectangle 13">
              <a:extLst>
                <a:ext uri="{FF2B5EF4-FFF2-40B4-BE49-F238E27FC236}">
                  <a16:creationId xmlns:a16="http://schemas.microsoft.com/office/drawing/2014/main" id="{2EEF6539-5AFC-2A44-8CB2-30929C7E7ADC}"/>
                </a:ext>
              </a:extLst>
            </p:cNvPr>
            <p:cNvSpPr/>
            <p:nvPr/>
          </p:nvSpPr>
          <p:spPr>
            <a:xfrm>
              <a:off x="3786593" y="2709828"/>
              <a:ext cx="1060643" cy="377074"/>
            </a:xfrm>
            <a:prstGeom prst="rect">
              <a:avLst/>
            </a:prstGeom>
            <a:noFill/>
          </p:spPr>
          <p:txBody>
            <a:bodyPr wrap="square" anchor="ctr">
              <a:spAutoFit/>
            </a:bodyPr>
            <a:lstStyle/>
            <a:p>
              <a:r>
                <a:rPr lang="en-GB" sz="2667" kern="0" noProof="1">
                  <a:solidFill>
                    <a:schemeClr val="bg1"/>
                  </a:solidFill>
                  <a:ea typeface="Microsoft Himalaya" panose="01010100010101010101" pitchFamily="2" charset="0"/>
                  <a:cs typeface="Segoe UI" panose="020B0502040204020203" pitchFamily="34" charset="0"/>
                </a:rPr>
                <a:t>65</a:t>
              </a:r>
              <a:r>
                <a:rPr lang="en-GB" sz="1467" kern="0" noProof="1">
                  <a:solidFill>
                    <a:schemeClr val="bg1"/>
                  </a:solidFill>
                  <a:ea typeface="Microsoft Himalaya" panose="01010100010101010101" pitchFamily="2" charset="0"/>
                  <a:cs typeface="Segoe UI" panose="020B0502040204020203" pitchFamily="34" charset="0"/>
                </a:rPr>
                <a:t>%</a:t>
              </a:r>
            </a:p>
          </p:txBody>
        </p:sp>
        <p:sp>
          <p:nvSpPr>
            <p:cNvPr id="15" name="Rectangle 14">
              <a:extLst>
                <a:ext uri="{FF2B5EF4-FFF2-40B4-BE49-F238E27FC236}">
                  <a16:creationId xmlns:a16="http://schemas.microsoft.com/office/drawing/2014/main" id="{086D77D2-4136-344C-92DF-884A5FF3564F}"/>
                </a:ext>
              </a:extLst>
            </p:cNvPr>
            <p:cNvSpPr/>
            <p:nvPr/>
          </p:nvSpPr>
          <p:spPr>
            <a:xfrm>
              <a:off x="4493442" y="2709828"/>
              <a:ext cx="1060643" cy="377074"/>
            </a:xfrm>
            <a:prstGeom prst="rect">
              <a:avLst/>
            </a:prstGeom>
            <a:noFill/>
          </p:spPr>
          <p:txBody>
            <a:bodyPr wrap="square" anchor="ctr">
              <a:spAutoFit/>
            </a:bodyPr>
            <a:lstStyle/>
            <a:p>
              <a:pPr algn="r"/>
              <a:r>
                <a:rPr lang="en-GB" sz="2667" kern="0" noProof="1">
                  <a:solidFill>
                    <a:schemeClr val="bg1"/>
                  </a:solidFill>
                  <a:ea typeface="Microsoft Himalaya" panose="01010100010101010101" pitchFamily="2" charset="0"/>
                  <a:cs typeface="Segoe UI" panose="020B0502040204020203" pitchFamily="34" charset="0"/>
                </a:rPr>
                <a:t>24</a:t>
              </a:r>
              <a:r>
                <a:rPr lang="en-GB" sz="1467" kern="0" noProof="1">
                  <a:solidFill>
                    <a:schemeClr val="bg1"/>
                  </a:solidFill>
                  <a:ea typeface="Microsoft Himalaya" panose="01010100010101010101" pitchFamily="2" charset="0"/>
                  <a:cs typeface="Segoe UI" panose="020B0502040204020203" pitchFamily="34" charset="0"/>
                </a:rPr>
                <a:t>%</a:t>
              </a:r>
            </a:p>
          </p:txBody>
        </p:sp>
      </p:grpSp>
      <p:sp>
        <p:nvSpPr>
          <p:cNvPr id="16" name="TextBox 15">
            <a:extLst>
              <a:ext uri="{FF2B5EF4-FFF2-40B4-BE49-F238E27FC236}">
                <a16:creationId xmlns:a16="http://schemas.microsoft.com/office/drawing/2014/main" id="{FC3BEF42-C8FC-DD47-8316-E9D94068D18D}"/>
              </a:ext>
            </a:extLst>
          </p:cNvPr>
          <p:cNvSpPr txBox="1"/>
          <p:nvPr/>
        </p:nvSpPr>
        <p:spPr bwMode="white">
          <a:xfrm>
            <a:off x="8263713" y="4489622"/>
            <a:ext cx="3112875" cy="1631216"/>
          </a:xfrm>
          <a:prstGeom prst="rect">
            <a:avLst/>
          </a:prstGeom>
          <a:noFill/>
        </p:spPr>
        <p:txBody>
          <a:bodyPr wrap="square" rtlCol="0">
            <a:spAutoFit/>
          </a:bodyPr>
          <a:lstStyle/>
          <a:p>
            <a:pPr algn="ctr">
              <a:buClr>
                <a:srgbClr val="F28713"/>
              </a:buClr>
              <a:buSzPct val="150000"/>
            </a:pPr>
            <a:r>
              <a:rPr lang="en-US" sz="2000" kern="0" noProof="1">
                <a:solidFill>
                  <a:srgbClr val="1B2A4D"/>
                </a:solidFill>
                <a:ea typeface="Microsoft Himalaya" panose="01010100010101010101" pitchFamily="2" charset="0"/>
                <a:cs typeface="Segoe UI" panose="020B0502040204020203" pitchFamily="34" charset="0"/>
              </a:rPr>
              <a:t>The wood used to make paper is grown and harvested in a carefully controlled and sustainable way</a:t>
            </a:r>
          </a:p>
        </p:txBody>
      </p:sp>
      <p:grpSp>
        <p:nvGrpSpPr>
          <p:cNvPr id="17" name="Group 16">
            <a:extLst>
              <a:ext uri="{FF2B5EF4-FFF2-40B4-BE49-F238E27FC236}">
                <a16:creationId xmlns:a16="http://schemas.microsoft.com/office/drawing/2014/main" id="{46290B7E-756D-864C-8716-22A79CBDF470}"/>
              </a:ext>
            </a:extLst>
          </p:cNvPr>
          <p:cNvGrpSpPr/>
          <p:nvPr/>
        </p:nvGrpSpPr>
        <p:grpSpPr>
          <a:xfrm>
            <a:off x="1416818" y="3944007"/>
            <a:ext cx="2394604" cy="502765"/>
            <a:chOff x="3783067" y="2709828"/>
            <a:chExt cx="1795953" cy="377074"/>
          </a:xfrm>
        </p:grpSpPr>
        <p:sp>
          <p:nvSpPr>
            <p:cNvPr id="18" name="Rectangle 17">
              <a:extLst>
                <a:ext uri="{FF2B5EF4-FFF2-40B4-BE49-F238E27FC236}">
                  <a16:creationId xmlns:a16="http://schemas.microsoft.com/office/drawing/2014/main" id="{C646C9D7-4CCE-3A4C-8FC1-D020BDFFC664}"/>
                </a:ext>
              </a:extLst>
            </p:cNvPr>
            <p:cNvSpPr/>
            <p:nvPr/>
          </p:nvSpPr>
          <p:spPr>
            <a:xfrm>
              <a:off x="3783067" y="2709828"/>
              <a:ext cx="1060643" cy="377074"/>
            </a:xfrm>
            <a:prstGeom prst="rect">
              <a:avLst/>
            </a:prstGeom>
            <a:noFill/>
          </p:spPr>
          <p:txBody>
            <a:bodyPr wrap="square" anchor="ctr">
              <a:spAutoFit/>
            </a:bodyPr>
            <a:lstStyle/>
            <a:p>
              <a:r>
                <a:rPr lang="en-GB" sz="2667" kern="0" noProof="1">
                  <a:solidFill>
                    <a:schemeClr val="bg1"/>
                  </a:solidFill>
                  <a:ea typeface="Microsoft Himalaya" panose="01010100010101010101" pitchFamily="2" charset="0"/>
                  <a:cs typeface="Segoe UI" panose="020B0502040204020203" pitchFamily="34" charset="0"/>
                </a:rPr>
                <a:t>77</a:t>
              </a:r>
              <a:r>
                <a:rPr lang="en-GB" sz="1467" kern="0" noProof="1">
                  <a:solidFill>
                    <a:schemeClr val="bg1"/>
                  </a:solidFill>
                  <a:ea typeface="Microsoft Himalaya" panose="01010100010101010101" pitchFamily="2" charset="0"/>
                  <a:cs typeface="Segoe UI" panose="020B0502040204020203" pitchFamily="34" charset="0"/>
                </a:rPr>
                <a:t>%</a:t>
              </a:r>
            </a:p>
          </p:txBody>
        </p:sp>
        <p:sp>
          <p:nvSpPr>
            <p:cNvPr id="19" name="Rectangle 18">
              <a:extLst>
                <a:ext uri="{FF2B5EF4-FFF2-40B4-BE49-F238E27FC236}">
                  <a16:creationId xmlns:a16="http://schemas.microsoft.com/office/drawing/2014/main" id="{5AE9B411-873A-DF41-B92C-B0601E590A29}"/>
                </a:ext>
              </a:extLst>
            </p:cNvPr>
            <p:cNvSpPr/>
            <p:nvPr/>
          </p:nvSpPr>
          <p:spPr>
            <a:xfrm>
              <a:off x="4518377" y="2759705"/>
              <a:ext cx="1060643" cy="315423"/>
            </a:xfrm>
            <a:prstGeom prst="rect">
              <a:avLst/>
            </a:prstGeom>
            <a:noFill/>
          </p:spPr>
          <p:txBody>
            <a:bodyPr wrap="square" anchor="ctr">
              <a:spAutoFit/>
            </a:bodyPr>
            <a:lstStyle/>
            <a:p>
              <a:pPr algn="r"/>
              <a:r>
                <a:rPr lang="en-GB" sz="2133" kern="0" noProof="1">
                  <a:solidFill>
                    <a:schemeClr val="bg1"/>
                  </a:solidFill>
                  <a:ea typeface="Microsoft Himalaya" panose="01010100010101010101" pitchFamily="2" charset="0"/>
                  <a:cs typeface="Segoe UI" panose="020B0502040204020203" pitchFamily="34" charset="0"/>
                </a:rPr>
                <a:t>15</a:t>
              </a:r>
              <a:r>
                <a:rPr lang="en-GB" sz="1333" kern="0" noProof="1">
                  <a:solidFill>
                    <a:schemeClr val="bg1"/>
                  </a:solidFill>
                  <a:ea typeface="Microsoft Himalaya" panose="01010100010101010101" pitchFamily="2" charset="0"/>
                  <a:cs typeface="Segoe UI" panose="020B0502040204020203" pitchFamily="34" charset="0"/>
                </a:rPr>
                <a:t>%</a:t>
              </a:r>
            </a:p>
          </p:txBody>
        </p:sp>
      </p:grpSp>
      <p:grpSp>
        <p:nvGrpSpPr>
          <p:cNvPr id="20" name="Group 19">
            <a:extLst>
              <a:ext uri="{FF2B5EF4-FFF2-40B4-BE49-F238E27FC236}">
                <a16:creationId xmlns:a16="http://schemas.microsoft.com/office/drawing/2014/main" id="{9D7CA376-0CC5-B948-A557-68ADF374BCF7}"/>
              </a:ext>
            </a:extLst>
          </p:cNvPr>
          <p:cNvGrpSpPr/>
          <p:nvPr/>
        </p:nvGrpSpPr>
        <p:grpSpPr>
          <a:xfrm>
            <a:off x="8673030" y="3944013"/>
            <a:ext cx="2320261" cy="502766"/>
            <a:chOff x="3813889" y="2709828"/>
            <a:chExt cx="1740196" cy="377074"/>
          </a:xfrm>
        </p:grpSpPr>
        <p:sp>
          <p:nvSpPr>
            <p:cNvPr id="21" name="Rectangle 20">
              <a:extLst>
                <a:ext uri="{FF2B5EF4-FFF2-40B4-BE49-F238E27FC236}">
                  <a16:creationId xmlns:a16="http://schemas.microsoft.com/office/drawing/2014/main" id="{FDA663F5-D174-BF49-B0E2-99E7F8331AE6}"/>
                </a:ext>
              </a:extLst>
            </p:cNvPr>
            <p:cNvSpPr/>
            <p:nvPr/>
          </p:nvSpPr>
          <p:spPr>
            <a:xfrm>
              <a:off x="3813889" y="2709828"/>
              <a:ext cx="1060643" cy="377074"/>
            </a:xfrm>
            <a:prstGeom prst="rect">
              <a:avLst/>
            </a:prstGeom>
            <a:noFill/>
          </p:spPr>
          <p:txBody>
            <a:bodyPr wrap="square" anchor="ctr">
              <a:spAutoFit/>
            </a:bodyPr>
            <a:lstStyle/>
            <a:p>
              <a:r>
                <a:rPr lang="en-GB" sz="2667" kern="0" noProof="1">
                  <a:solidFill>
                    <a:schemeClr val="bg1"/>
                  </a:solidFill>
                  <a:ea typeface="Microsoft Himalaya" panose="01010100010101010101" pitchFamily="2" charset="0"/>
                  <a:cs typeface="Segoe UI" panose="020B0502040204020203" pitchFamily="34" charset="0"/>
                </a:rPr>
                <a:t>55</a:t>
              </a:r>
              <a:r>
                <a:rPr lang="en-GB" sz="1467" kern="0" noProof="1">
                  <a:solidFill>
                    <a:schemeClr val="bg1"/>
                  </a:solidFill>
                  <a:ea typeface="Microsoft Himalaya" panose="01010100010101010101" pitchFamily="2" charset="0"/>
                  <a:cs typeface="Segoe UI" panose="020B0502040204020203" pitchFamily="34" charset="0"/>
                </a:rPr>
                <a:t>%</a:t>
              </a:r>
            </a:p>
          </p:txBody>
        </p:sp>
        <p:sp>
          <p:nvSpPr>
            <p:cNvPr id="22" name="Rectangle 21">
              <a:extLst>
                <a:ext uri="{FF2B5EF4-FFF2-40B4-BE49-F238E27FC236}">
                  <a16:creationId xmlns:a16="http://schemas.microsoft.com/office/drawing/2014/main" id="{79BE32E3-2C2A-1A41-9D6F-AFE9E1572014}"/>
                </a:ext>
              </a:extLst>
            </p:cNvPr>
            <p:cNvSpPr/>
            <p:nvPr/>
          </p:nvSpPr>
          <p:spPr>
            <a:xfrm>
              <a:off x="4493442" y="2709828"/>
              <a:ext cx="1060643" cy="377074"/>
            </a:xfrm>
            <a:prstGeom prst="rect">
              <a:avLst/>
            </a:prstGeom>
            <a:noFill/>
          </p:spPr>
          <p:txBody>
            <a:bodyPr wrap="square" anchor="ctr">
              <a:spAutoFit/>
            </a:bodyPr>
            <a:lstStyle/>
            <a:p>
              <a:pPr algn="r"/>
              <a:r>
                <a:rPr lang="en-GB" sz="2667" kern="0" noProof="1">
                  <a:solidFill>
                    <a:schemeClr val="bg1"/>
                  </a:solidFill>
                  <a:ea typeface="Microsoft Himalaya" panose="01010100010101010101" pitchFamily="2" charset="0"/>
                  <a:cs typeface="Segoe UI" panose="020B0502040204020203" pitchFamily="34" charset="0"/>
                </a:rPr>
                <a:t>29</a:t>
              </a:r>
              <a:r>
                <a:rPr lang="en-GB" sz="1467" kern="0" noProof="1">
                  <a:solidFill>
                    <a:schemeClr val="bg1"/>
                  </a:solidFill>
                  <a:ea typeface="Microsoft Himalaya" panose="01010100010101010101" pitchFamily="2" charset="0"/>
                  <a:cs typeface="Segoe UI" panose="020B0502040204020203" pitchFamily="34" charset="0"/>
                </a:rPr>
                <a:t>%</a:t>
              </a:r>
            </a:p>
          </p:txBody>
        </p:sp>
      </p:grpSp>
      <p:pic>
        <p:nvPicPr>
          <p:cNvPr id="23" name="Graphic 22">
            <a:extLst>
              <a:ext uri="{FF2B5EF4-FFF2-40B4-BE49-F238E27FC236}">
                <a16:creationId xmlns:a16="http://schemas.microsoft.com/office/drawing/2014/main" id="{4CC74D24-4484-A240-A5FC-84EC1DA471E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69396">
            <a:off x="3003075" y="2867673"/>
            <a:ext cx="672000" cy="672000"/>
          </a:xfrm>
          <a:prstGeom prst="rect">
            <a:avLst/>
          </a:prstGeom>
        </p:spPr>
      </p:pic>
      <p:pic>
        <p:nvPicPr>
          <p:cNvPr id="24" name="Graphic 23">
            <a:extLst>
              <a:ext uri="{FF2B5EF4-FFF2-40B4-BE49-F238E27FC236}">
                <a16:creationId xmlns:a16="http://schemas.microsoft.com/office/drawing/2014/main" id="{2EB81912-DF26-1B41-8A8D-2830BD6665A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60724">
            <a:off x="6138581" y="2681655"/>
            <a:ext cx="736099" cy="736099"/>
          </a:xfrm>
          <a:prstGeom prst="rect">
            <a:avLst/>
          </a:prstGeom>
        </p:spPr>
      </p:pic>
      <p:pic>
        <p:nvPicPr>
          <p:cNvPr id="25" name="Graphic 24">
            <a:extLst>
              <a:ext uri="{FF2B5EF4-FFF2-40B4-BE49-F238E27FC236}">
                <a16:creationId xmlns:a16="http://schemas.microsoft.com/office/drawing/2014/main" id="{6D5DEE07-88AD-924C-B5EB-DCFD9B385CF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86022">
            <a:off x="9514829" y="2562891"/>
            <a:ext cx="733484" cy="733484"/>
          </a:xfrm>
          <a:prstGeom prst="rect">
            <a:avLst/>
          </a:prstGeom>
        </p:spPr>
      </p:pic>
      <p:sp>
        <p:nvSpPr>
          <p:cNvPr id="26" name="TextBox 25">
            <a:extLst>
              <a:ext uri="{FF2B5EF4-FFF2-40B4-BE49-F238E27FC236}">
                <a16:creationId xmlns:a16="http://schemas.microsoft.com/office/drawing/2014/main" id="{1E4E1F45-78AE-4B64-A257-3948C50C1D30}"/>
              </a:ext>
            </a:extLst>
          </p:cNvPr>
          <p:cNvSpPr txBox="1"/>
          <p:nvPr/>
        </p:nvSpPr>
        <p:spPr>
          <a:xfrm>
            <a:off x="7808360" y="6315074"/>
            <a:ext cx="3751348"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Combined sectors, 2022</a:t>
            </a:r>
          </a:p>
        </p:txBody>
      </p:sp>
    </p:spTree>
    <p:extLst>
      <p:ext uri="{BB962C8B-B14F-4D97-AF65-F5344CB8AC3E}">
        <p14:creationId xmlns:p14="http://schemas.microsoft.com/office/powerpoint/2010/main" val="91557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EA72-4ADB-40D8-8AC3-AFCF4F6A3EC1}"/>
              </a:ext>
            </a:extLst>
          </p:cNvPr>
          <p:cNvSpPr>
            <a:spLocks noGrp="1"/>
          </p:cNvSpPr>
          <p:nvPr>
            <p:ph type="title"/>
          </p:nvPr>
        </p:nvSpPr>
        <p:spPr/>
        <p:txBody>
          <a:bodyPr/>
          <a:lstStyle/>
          <a:p>
            <a:r>
              <a:rPr lang="en-GB" dirty="0"/>
              <a:t>Difference between poor and good practice</a:t>
            </a:r>
          </a:p>
        </p:txBody>
      </p:sp>
      <p:sp>
        <p:nvSpPr>
          <p:cNvPr id="4" name="Slide Number Placeholder 3">
            <a:extLst>
              <a:ext uri="{FF2B5EF4-FFF2-40B4-BE49-F238E27FC236}">
                <a16:creationId xmlns:a16="http://schemas.microsoft.com/office/drawing/2014/main" id="{A71C41C4-5222-4284-8932-43C65D532F36}"/>
              </a:ext>
            </a:extLst>
          </p:cNvPr>
          <p:cNvSpPr>
            <a:spLocks noGrp="1"/>
          </p:cNvSpPr>
          <p:nvPr>
            <p:ph type="sldNum" sz="quarter" idx="15"/>
          </p:nvPr>
        </p:nvSpPr>
        <p:spPr/>
        <p:txBody>
          <a:bodyPr/>
          <a:lstStyle/>
          <a:p>
            <a:fld id="{3787542D-5C6B-4EB3-96EB-9B37C3D5D2F8}" type="slidenum">
              <a:rPr lang="en-GB" smtClean="0"/>
              <a:t>31</a:t>
            </a:fld>
            <a:endParaRPr lang="en-GB" dirty="0"/>
          </a:p>
        </p:txBody>
      </p:sp>
      <p:sp>
        <p:nvSpPr>
          <p:cNvPr id="5" name="Content Placeholder 4">
            <a:extLst>
              <a:ext uri="{FF2B5EF4-FFF2-40B4-BE49-F238E27FC236}">
                <a16:creationId xmlns:a16="http://schemas.microsoft.com/office/drawing/2014/main" id="{CB7A2D6D-F1E4-4482-824B-B8F5AF36F825}"/>
              </a:ext>
            </a:extLst>
          </p:cNvPr>
          <p:cNvSpPr>
            <a:spLocks noGrp="1"/>
          </p:cNvSpPr>
          <p:nvPr>
            <p:ph sz="quarter" idx="13"/>
          </p:nvPr>
        </p:nvSpPr>
        <p:spPr>
          <a:xfrm>
            <a:off x="3483748" y="1853459"/>
            <a:ext cx="3153921" cy="4476750"/>
          </a:xfrm>
        </p:spPr>
        <p:txBody>
          <a:bodyPr/>
          <a:lstStyle/>
          <a:p>
            <a:pPr marL="355600" indent="-355600">
              <a:spcBef>
                <a:spcPts val="1800"/>
              </a:spcBef>
              <a:buClr>
                <a:srgbClr val="95C121"/>
              </a:buClr>
              <a:buSzPct val="140000"/>
              <a:buFont typeface="Wingdings" panose="05000000000000000000" pitchFamily="2" charset="2"/>
              <a:buChar char="ü"/>
            </a:pPr>
            <a:r>
              <a:rPr lang="en-GB" dirty="0"/>
              <a:t>Use of colour</a:t>
            </a:r>
          </a:p>
          <a:p>
            <a:pPr marL="355600" indent="-355600">
              <a:spcBef>
                <a:spcPts val="1800"/>
              </a:spcBef>
              <a:buClr>
                <a:srgbClr val="95C121"/>
              </a:buClr>
              <a:buSzPct val="140000"/>
              <a:buFont typeface="Wingdings" panose="05000000000000000000" pitchFamily="2" charset="2"/>
              <a:buChar char="ü"/>
            </a:pPr>
            <a:r>
              <a:rPr lang="en-GB" dirty="0"/>
              <a:t>Clearer visual hierarchy (e.g. most important information in a larger font or bold)</a:t>
            </a:r>
          </a:p>
          <a:p>
            <a:pPr marL="355600" indent="-355600">
              <a:spcBef>
                <a:spcPts val="1800"/>
              </a:spcBef>
              <a:buClr>
                <a:srgbClr val="95C121"/>
              </a:buClr>
              <a:buSzPct val="140000"/>
              <a:buFont typeface="Wingdings" panose="05000000000000000000" pitchFamily="2" charset="2"/>
              <a:buChar char="ü"/>
            </a:pPr>
            <a:r>
              <a:rPr lang="en-GB" dirty="0"/>
              <a:t>Table visualising required next steps</a:t>
            </a:r>
          </a:p>
          <a:p>
            <a:pPr marL="355600" indent="-355600">
              <a:spcBef>
                <a:spcPts val="1800"/>
              </a:spcBef>
              <a:buClr>
                <a:srgbClr val="95C121"/>
              </a:buClr>
              <a:buSzPct val="140000"/>
              <a:buFont typeface="Wingdings" panose="05000000000000000000" pitchFamily="2" charset="2"/>
              <a:buChar char="ü"/>
            </a:pPr>
            <a:r>
              <a:rPr lang="en-GB" dirty="0"/>
              <a:t>Includes a telephone number in the sign-off paragraph</a:t>
            </a:r>
          </a:p>
          <a:p>
            <a:pPr marL="355600" indent="-355600">
              <a:spcBef>
                <a:spcPts val="1800"/>
              </a:spcBef>
              <a:buClr>
                <a:srgbClr val="95C121"/>
              </a:buClr>
              <a:buSzPct val="140000"/>
              <a:buFont typeface="Wingdings" panose="05000000000000000000" pitchFamily="2" charset="2"/>
              <a:buChar char="ü"/>
            </a:pPr>
            <a:r>
              <a:rPr lang="en-GB" dirty="0"/>
              <a:t>Named sender (Robert Jones)</a:t>
            </a:r>
          </a:p>
        </p:txBody>
      </p:sp>
      <p:pic>
        <p:nvPicPr>
          <p:cNvPr id="6" name="Picture 5">
            <a:extLst>
              <a:ext uri="{FF2B5EF4-FFF2-40B4-BE49-F238E27FC236}">
                <a16:creationId xmlns:a16="http://schemas.microsoft.com/office/drawing/2014/main" id="{EED3FA6F-55CE-4A19-9021-4C13C6D77851}"/>
              </a:ext>
            </a:extLst>
          </p:cNvPr>
          <p:cNvPicPr>
            <a:picLocks noChangeAspect="1"/>
          </p:cNvPicPr>
          <p:nvPr/>
        </p:nvPicPr>
        <p:blipFill>
          <a:blip r:embed="rId5"/>
          <a:stretch>
            <a:fillRect/>
          </a:stretch>
        </p:blipFill>
        <p:spPr>
          <a:xfrm>
            <a:off x="430256" y="1795290"/>
            <a:ext cx="3068316" cy="4258277"/>
          </a:xfrm>
          <a:prstGeom prst="rect">
            <a:avLst/>
          </a:prstGeom>
        </p:spPr>
      </p:pic>
      <p:pic>
        <p:nvPicPr>
          <p:cNvPr id="7" name="Picture 6">
            <a:extLst>
              <a:ext uri="{FF2B5EF4-FFF2-40B4-BE49-F238E27FC236}">
                <a16:creationId xmlns:a16="http://schemas.microsoft.com/office/drawing/2014/main" id="{679B7ADB-5B35-4394-8013-016180D05F1D}"/>
              </a:ext>
            </a:extLst>
          </p:cNvPr>
          <p:cNvPicPr>
            <a:picLocks noChangeAspect="1"/>
          </p:cNvPicPr>
          <p:nvPr/>
        </p:nvPicPr>
        <p:blipFill>
          <a:blip r:embed="rId6"/>
          <a:stretch>
            <a:fillRect/>
          </a:stretch>
        </p:blipFill>
        <p:spPr>
          <a:xfrm>
            <a:off x="6526386" y="1795290"/>
            <a:ext cx="3029056" cy="4258277"/>
          </a:xfrm>
          <a:prstGeom prst="rect">
            <a:avLst/>
          </a:prstGeom>
        </p:spPr>
      </p:pic>
      <p:sp>
        <p:nvSpPr>
          <p:cNvPr id="3" name="TextBox 2">
            <a:extLst>
              <a:ext uri="{FF2B5EF4-FFF2-40B4-BE49-F238E27FC236}">
                <a16:creationId xmlns:a16="http://schemas.microsoft.com/office/drawing/2014/main" id="{F6CD28E3-14B7-420C-A4E0-646C5F6DFF35}"/>
              </a:ext>
            </a:extLst>
          </p:cNvPr>
          <p:cNvSpPr txBox="1"/>
          <p:nvPr/>
        </p:nvSpPr>
        <p:spPr>
          <a:xfrm>
            <a:off x="9766169" y="3229710"/>
            <a:ext cx="1883525" cy="646331"/>
          </a:xfrm>
          <a:prstGeom prst="rect">
            <a:avLst/>
          </a:prstGeom>
          <a:noFill/>
        </p:spPr>
        <p:txBody>
          <a:bodyPr wrap="square" rtlCol="0">
            <a:spAutoFit/>
          </a:bodyPr>
          <a:lstStyle/>
          <a:p>
            <a:pPr algn="ctr"/>
            <a:r>
              <a:rPr lang="en-GB" dirty="0"/>
              <a:t>Clear what I’m being asked to do</a:t>
            </a:r>
          </a:p>
        </p:txBody>
      </p:sp>
      <p:sp>
        <p:nvSpPr>
          <p:cNvPr id="23" name="Gauge">
            <a:extLst>
              <a:ext uri="{FF2B5EF4-FFF2-40B4-BE49-F238E27FC236}">
                <a16:creationId xmlns:a16="http://schemas.microsoft.com/office/drawing/2014/main" id="{DCAD9B1C-A750-400B-A62A-9742A0EB8144}"/>
              </a:ext>
            </a:extLst>
          </p:cNvPr>
          <p:cNvSpPr>
            <a:spLocks/>
          </p:cNvSpPr>
          <p:nvPr>
            <p:custDataLst>
              <p:tags r:id="rId1"/>
            </p:custDataLst>
          </p:nvPr>
        </p:nvSpPr>
        <p:spPr bwMode="auto">
          <a:xfrm rot="19855488">
            <a:off x="10461973" y="2417298"/>
            <a:ext cx="698398" cy="673893"/>
          </a:xfrm>
          <a:custGeom>
            <a:avLst/>
            <a:gdLst>
              <a:gd name="T0" fmla="*/ 0 w 157"/>
              <a:gd name="T1" fmla="*/ 131 h 151"/>
              <a:gd name="T2" fmla="*/ 20 w 157"/>
              <a:gd name="T3" fmla="*/ 151 h 151"/>
              <a:gd name="T4" fmla="*/ 45 w 157"/>
              <a:gd name="T5" fmla="*/ 124 h 151"/>
              <a:gd name="T6" fmla="*/ 57 w 157"/>
              <a:gd name="T7" fmla="*/ 126 h 151"/>
              <a:gd name="T8" fmla="*/ 84 w 157"/>
              <a:gd name="T9" fmla="*/ 96 h 151"/>
              <a:gd name="T10" fmla="*/ 81 w 157"/>
              <a:gd name="T11" fmla="*/ 84 h 151"/>
              <a:gd name="T12" fmla="*/ 157 w 157"/>
              <a:gd name="T13" fmla="*/ 0 h 151"/>
              <a:gd name="T14" fmla="*/ 70 w 157"/>
              <a:gd name="T15" fmla="*/ 73 h 151"/>
              <a:gd name="T16" fmla="*/ 54 w 157"/>
              <a:gd name="T17" fmla="*/ 69 h 151"/>
              <a:gd name="T18" fmla="*/ 27 w 157"/>
              <a:gd name="T19" fmla="*/ 99 h 151"/>
              <a:gd name="T20" fmla="*/ 28 w 157"/>
              <a:gd name="T21" fmla="*/ 107 h 151"/>
              <a:gd name="T22" fmla="*/ 0 w 157"/>
              <a:gd name="T23"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1">
                <a:moveTo>
                  <a:pt x="0" y="131"/>
                </a:moveTo>
                <a:lnTo>
                  <a:pt x="20" y="151"/>
                </a:lnTo>
                <a:lnTo>
                  <a:pt x="45" y="124"/>
                </a:lnTo>
                <a:cubicBezTo>
                  <a:pt x="49" y="125"/>
                  <a:pt x="53" y="126"/>
                  <a:pt x="57" y="126"/>
                </a:cubicBezTo>
                <a:cubicBezTo>
                  <a:pt x="73" y="125"/>
                  <a:pt x="85" y="111"/>
                  <a:pt x="84" y="96"/>
                </a:cubicBezTo>
                <a:cubicBezTo>
                  <a:pt x="84" y="91"/>
                  <a:pt x="82" y="88"/>
                  <a:pt x="81" y="84"/>
                </a:cubicBezTo>
                <a:lnTo>
                  <a:pt x="157" y="0"/>
                </a:lnTo>
                <a:lnTo>
                  <a:pt x="70" y="73"/>
                </a:lnTo>
                <a:cubicBezTo>
                  <a:pt x="65" y="70"/>
                  <a:pt x="59" y="69"/>
                  <a:pt x="54" y="69"/>
                </a:cubicBezTo>
                <a:cubicBezTo>
                  <a:pt x="38" y="70"/>
                  <a:pt x="26" y="84"/>
                  <a:pt x="27" y="99"/>
                </a:cubicBezTo>
                <a:cubicBezTo>
                  <a:pt x="27" y="102"/>
                  <a:pt x="28" y="105"/>
                  <a:pt x="28" y="107"/>
                </a:cubicBezTo>
                <a:lnTo>
                  <a:pt x="0" y="131"/>
                </a:lnTo>
                <a:close/>
              </a:path>
            </a:pathLst>
          </a:custGeom>
          <a:solidFill>
            <a:srgbClr val="95C12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7A55041-FBA9-4C0B-A6E9-891DE0BABB74}"/>
              </a:ext>
            </a:extLst>
          </p:cNvPr>
          <p:cNvSpPr txBox="1"/>
          <p:nvPr/>
        </p:nvSpPr>
        <p:spPr>
          <a:xfrm>
            <a:off x="9900435" y="5036288"/>
            <a:ext cx="1614991" cy="646331"/>
          </a:xfrm>
          <a:prstGeom prst="rect">
            <a:avLst/>
          </a:prstGeom>
          <a:noFill/>
        </p:spPr>
        <p:txBody>
          <a:bodyPr wrap="square" rtlCol="0">
            <a:spAutoFit/>
          </a:bodyPr>
          <a:lstStyle/>
          <a:p>
            <a:pPr algn="ctr"/>
            <a:r>
              <a:rPr lang="en-GB" dirty="0"/>
              <a:t>Looks easy to read</a:t>
            </a:r>
          </a:p>
        </p:txBody>
      </p:sp>
      <p:sp>
        <p:nvSpPr>
          <p:cNvPr id="26" name="TextBox 25">
            <a:extLst>
              <a:ext uri="{FF2B5EF4-FFF2-40B4-BE49-F238E27FC236}">
                <a16:creationId xmlns:a16="http://schemas.microsoft.com/office/drawing/2014/main" id="{3332D355-01F2-488F-9EAF-13E8F0FB528F}"/>
              </a:ext>
            </a:extLst>
          </p:cNvPr>
          <p:cNvSpPr txBox="1"/>
          <p:nvPr/>
        </p:nvSpPr>
        <p:spPr>
          <a:xfrm>
            <a:off x="10163398" y="2849094"/>
            <a:ext cx="418704" cy="369332"/>
          </a:xfrm>
          <a:prstGeom prst="rect">
            <a:avLst/>
          </a:prstGeom>
          <a:noFill/>
        </p:spPr>
        <p:txBody>
          <a:bodyPr wrap="none" rtlCol="0">
            <a:spAutoFit/>
          </a:bodyPr>
          <a:lstStyle/>
          <a:p>
            <a:r>
              <a:rPr lang="en-GB" b="1" dirty="0">
                <a:solidFill>
                  <a:srgbClr val="FF0000"/>
                </a:solidFill>
              </a:rPr>
              <a:t>52</a:t>
            </a:r>
          </a:p>
        </p:txBody>
      </p:sp>
      <p:sp>
        <p:nvSpPr>
          <p:cNvPr id="27" name="TextBox 26">
            <a:extLst>
              <a:ext uri="{FF2B5EF4-FFF2-40B4-BE49-F238E27FC236}">
                <a16:creationId xmlns:a16="http://schemas.microsoft.com/office/drawing/2014/main" id="{D91770A4-C63C-4444-BA61-06C0ACA195E4}"/>
              </a:ext>
            </a:extLst>
          </p:cNvPr>
          <p:cNvSpPr txBox="1"/>
          <p:nvPr/>
        </p:nvSpPr>
        <p:spPr>
          <a:xfrm>
            <a:off x="10850188" y="2847116"/>
            <a:ext cx="418704" cy="369332"/>
          </a:xfrm>
          <a:prstGeom prst="rect">
            <a:avLst/>
          </a:prstGeom>
          <a:noFill/>
        </p:spPr>
        <p:txBody>
          <a:bodyPr wrap="none" rtlCol="0">
            <a:spAutoFit/>
          </a:bodyPr>
          <a:lstStyle/>
          <a:p>
            <a:r>
              <a:rPr lang="en-GB" b="1" dirty="0">
                <a:solidFill>
                  <a:srgbClr val="95C121"/>
                </a:solidFill>
              </a:rPr>
              <a:t>58</a:t>
            </a:r>
          </a:p>
        </p:txBody>
      </p:sp>
      <p:sp>
        <p:nvSpPr>
          <p:cNvPr id="28" name="Gauge">
            <a:extLst>
              <a:ext uri="{FF2B5EF4-FFF2-40B4-BE49-F238E27FC236}">
                <a16:creationId xmlns:a16="http://schemas.microsoft.com/office/drawing/2014/main" id="{9D64CD0C-EF3E-4B2D-A741-76330FA4797D}"/>
              </a:ext>
            </a:extLst>
          </p:cNvPr>
          <p:cNvSpPr>
            <a:spLocks/>
          </p:cNvSpPr>
          <p:nvPr>
            <p:custDataLst>
              <p:tags r:id="rId2"/>
            </p:custDataLst>
          </p:nvPr>
        </p:nvSpPr>
        <p:spPr bwMode="auto">
          <a:xfrm rot="20932021">
            <a:off x="10424368" y="4220367"/>
            <a:ext cx="698398" cy="673893"/>
          </a:xfrm>
          <a:custGeom>
            <a:avLst/>
            <a:gdLst>
              <a:gd name="T0" fmla="*/ 0 w 157"/>
              <a:gd name="T1" fmla="*/ 131 h 151"/>
              <a:gd name="T2" fmla="*/ 20 w 157"/>
              <a:gd name="T3" fmla="*/ 151 h 151"/>
              <a:gd name="T4" fmla="*/ 45 w 157"/>
              <a:gd name="T5" fmla="*/ 124 h 151"/>
              <a:gd name="T6" fmla="*/ 57 w 157"/>
              <a:gd name="T7" fmla="*/ 126 h 151"/>
              <a:gd name="T8" fmla="*/ 84 w 157"/>
              <a:gd name="T9" fmla="*/ 96 h 151"/>
              <a:gd name="T10" fmla="*/ 81 w 157"/>
              <a:gd name="T11" fmla="*/ 84 h 151"/>
              <a:gd name="T12" fmla="*/ 157 w 157"/>
              <a:gd name="T13" fmla="*/ 0 h 151"/>
              <a:gd name="T14" fmla="*/ 70 w 157"/>
              <a:gd name="T15" fmla="*/ 73 h 151"/>
              <a:gd name="T16" fmla="*/ 54 w 157"/>
              <a:gd name="T17" fmla="*/ 69 h 151"/>
              <a:gd name="T18" fmla="*/ 27 w 157"/>
              <a:gd name="T19" fmla="*/ 99 h 151"/>
              <a:gd name="T20" fmla="*/ 28 w 157"/>
              <a:gd name="T21" fmla="*/ 107 h 151"/>
              <a:gd name="T22" fmla="*/ 0 w 157"/>
              <a:gd name="T23"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1">
                <a:moveTo>
                  <a:pt x="0" y="131"/>
                </a:moveTo>
                <a:lnTo>
                  <a:pt x="20" y="151"/>
                </a:lnTo>
                <a:lnTo>
                  <a:pt x="45" y="124"/>
                </a:lnTo>
                <a:cubicBezTo>
                  <a:pt x="49" y="125"/>
                  <a:pt x="53" y="126"/>
                  <a:pt x="57" y="126"/>
                </a:cubicBezTo>
                <a:cubicBezTo>
                  <a:pt x="73" y="125"/>
                  <a:pt x="85" y="111"/>
                  <a:pt x="84" y="96"/>
                </a:cubicBezTo>
                <a:cubicBezTo>
                  <a:pt x="84" y="91"/>
                  <a:pt x="82" y="88"/>
                  <a:pt x="81" y="84"/>
                </a:cubicBezTo>
                <a:lnTo>
                  <a:pt x="157" y="0"/>
                </a:lnTo>
                <a:lnTo>
                  <a:pt x="70" y="73"/>
                </a:lnTo>
                <a:cubicBezTo>
                  <a:pt x="65" y="70"/>
                  <a:pt x="59" y="69"/>
                  <a:pt x="54" y="69"/>
                </a:cubicBezTo>
                <a:cubicBezTo>
                  <a:pt x="38" y="70"/>
                  <a:pt x="26" y="84"/>
                  <a:pt x="27" y="99"/>
                </a:cubicBezTo>
                <a:cubicBezTo>
                  <a:pt x="27" y="102"/>
                  <a:pt x="28" y="105"/>
                  <a:pt x="28" y="107"/>
                </a:cubicBezTo>
                <a:lnTo>
                  <a:pt x="0" y="131"/>
                </a:lnTo>
                <a:close/>
              </a:path>
            </a:pathLst>
          </a:custGeom>
          <a:solidFill>
            <a:srgbClr val="95C12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F4D4ABA-848A-49E8-9C43-FFB8A4926645}"/>
              </a:ext>
            </a:extLst>
          </p:cNvPr>
          <p:cNvSpPr txBox="1"/>
          <p:nvPr/>
        </p:nvSpPr>
        <p:spPr>
          <a:xfrm>
            <a:off x="10125793" y="4652163"/>
            <a:ext cx="418704" cy="369332"/>
          </a:xfrm>
          <a:prstGeom prst="rect">
            <a:avLst/>
          </a:prstGeom>
          <a:noFill/>
        </p:spPr>
        <p:txBody>
          <a:bodyPr wrap="none" rtlCol="0">
            <a:spAutoFit/>
          </a:bodyPr>
          <a:lstStyle/>
          <a:p>
            <a:r>
              <a:rPr lang="en-GB" b="1" dirty="0">
                <a:solidFill>
                  <a:srgbClr val="FF0000"/>
                </a:solidFill>
              </a:rPr>
              <a:t>39</a:t>
            </a:r>
          </a:p>
        </p:txBody>
      </p:sp>
      <p:sp>
        <p:nvSpPr>
          <p:cNvPr id="30" name="TextBox 29">
            <a:extLst>
              <a:ext uri="{FF2B5EF4-FFF2-40B4-BE49-F238E27FC236}">
                <a16:creationId xmlns:a16="http://schemas.microsoft.com/office/drawing/2014/main" id="{6D86A0EC-357A-413A-8A78-C1069E93DABC}"/>
              </a:ext>
            </a:extLst>
          </p:cNvPr>
          <p:cNvSpPr txBox="1"/>
          <p:nvPr/>
        </p:nvSpPr>
        <p:spPr>
          <a:xfrm>
            <a:off x="10812583" y="4650185"/>
            <a:ext cx="418704" cy="369332"/>
          </a:xfrm>
          <a:prstGeom prst="rect">
            <a:avLst/>
          </a:prstGeom>
          <a:noFill/>
        </p:spPr>
        <p:txBody>
          <a:bodyPr wrap="none" rtlCol="0">
            <a:spAutoFit/>
          </a:bodyPr>
          <a:lstStyle/>
          <a:p>
            <a:r>
              <a:rPr lang="en-GB" b="1" dirty="0">
                <a:solidFill>
                  <a:srgbClr val="95C121"/>
                </a:solidFill>
              </a:rPr>
              <a:t>51</a:t>
            </a:r>
          </a:p>
        </p:txBody>
      </p:sp>
      <p:sp>
        <p:nvSpPr>
          <p:cNvPr id="31" name="Rectangle 30">
            <a:extLst>
              <a:ext uri="{FF2B5EF4-FFF2-40B4-BE49-F238E27FC236}">
                <a16:creationId xmlns:a16="http://schemas.microsoft.com/office/drawing/2014/main" id="{BDF753C4-9032-4FAC-9B93-2213A00289AD}"/>
              </a:ext>
            </a:extLst>
          </p:cNvPr>
          <p:cNvSpPr/>
          <p:nvPr/>
        </p:nvSpPr>
        <p:spPr>
          <a:xfrm>
            <a:off x="9843729" y="2248945"/>
            <a:ext cx="1735625" cy="1648625"/>
          </a:xfrm>
          <a:prstGeom prst="rect">
            <a:avLst/>
          </a:prstGeom>
          <a:noFill/>
          <a:ln w="5715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50F47F34-7C6B-49A5-BDBA-FA3E7DA8C8F4}"/>
              </a:ext>
            </a:extLst>
          </p:cNvPr>
          <p:cNvSpPr/>
          <p:nvPr/>
        </p:nvSpPr>
        <p:spPr>
          <a:xfrm>
            <a:off x="9853626" y="4087640"/>
            <a:ext cx="1735625" cy="1648625"/>
          </a:xfrm>
          <a:prstGeom prst="rect">
            <a:avLst/>
          </a:prstGeom>
          <a:noFill/>
          <a:ln w="5715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58F87E02-EB3D-4145-B8DE-3E299E6C70F7}"/>
              </a:ext>
            </a:extLst>
          </p:cNvPr>
          <p:cNvSpPr txBox="1"/>
          <p:nvPr/>
        </p:nvSpPr>
        <p:spPr>
          <a:xfrm>
            <a:off x="1650668" y="6044424"/>
            <a:ext cx="612668" cy="307777"/>
          </a:xfrm>
          <a:prstGeom prst="rect">
            <a:avLst/>
          </a:prstGeom>
          <a:noFill/>
        </p:spPr>
        <p:txBody>
          <a:bodyPr wrap="none" rtlCol="0">
            <a:spAutoFit/>
          </a:bodyPr>
          <a:lstStyle/>
          <a:p>
            <a:r>
              <a:rPr lang="en-GB" sz="1400" dirty="0">
                <a:solidFill>
                  <a:schemeClr val="accent1"/>
                </a:solidFill>
              </a:rPr>
              <a:t>POOR</a:t>
            </a:r>
          </a:p>
        </p:txBody>
      </p:sp>
      <p:sp>
        <p:nvSpPr>
          <p:cNvPr id="34" name="TextBox 33">
            <a:extLst>
              <a:ext uri="{FF2B5EF4-FFF2-40B4-BE49-F238E27FC236}">
                <a16:creationId xmlns:a16="http://schemas.microsoft.com/office/drawing/2014/main" id="{25A3BBF2-FDE0-4BF3-9D90-E551D9A960E6}"/>
              </a:ext>
            </a:extLst>
          </p:cNvPr>
          <p:cNvSpPr txBox="1"/>
          <p:nvPr/>
        </p:nvSpPr>
        <p:spPr>
          <a:xfrm>
            <a:off x="7800096" y="6042446"/>
            <a:ext cx="646331" cy="307777"/>
          </a:xfrm>
          <a:prstGeom prst="rect">
            <a:avLst/>
          </a:prstGeom>
          <a:noFill/>
        </p:spPr>
        <p:txBody>
          <a:bodyPr wrap="none" rtlCol="0">
            <a:spAutoFit/>
          </a:bodyPr>
          <a:lstStyle/>
          <a:p>
            <a:r>
              <a:rPr lang="en-GB" sz="1400" dirty="0">
                <a:solidFill>
                  <a:srgbClr val="95C121"/>
                </a:solidFill>
              </a:rPr>
              <a:t>GOOD</a:t>
            </a:r>
          </a:p>
        </p:txBody>
      </p:sp>
      <p:sp>
        <p:nvSpPr>
          <p:cNvPr id="20" name="TextBox 19">
            <a:extLst>
              <a:ext uri="{FF2B5EF4-FFF2-40B4-BE49-F238E27FC236}">
                <a16:creationId xmlns:a16="http://schemas.microsoft.com/office/drawing/2014/main" id="{DC71800D-0961-4126-BCE3-B8789FD8FD64}"/>
              </a:ext>
            </a:extLst>
          </p:cNvPr>
          <p:cNvSpPr txBox="1"/>
          <p:nvPr/>
        </p:nvSpPr>
        <p:spPr>
          <a:xfrm>
            <a:off x="8417959" y="6315074"/>
            <a:ext cx="3121367" cy="261610"/>
          </a:xfrm>
          <a:prstGeom prst="rect">
            <a:avLst/>
          </a:prstGeom>
          <a:noFill/>
        </p:spPr>
        <p:txBody>
          <a:bodyPr wrap="none" rtlCol="0">
            <a:spAutoFit/>
          </a:bodyPr>
          <a:lstStyle/>
          <a:p>
            <a:r>
              <a:rPr lang="en-GB" sz="1100" kern="0" noProof="1">
                <a:solidFill>
                  <a:srgbClr val="1B2A4D"/>
                </a:solidFill>
                <a:latin typeface="Lota Grotesque Light" panose="00000400000000000000" pitchFamily="50" charset="0"/>
                <a:ea typeface="Microsoft Himalaya" panose="01010100010101010101" pitchFamily="2" charset="0"/>
                <a:cs typeface="Segoe UI" panose="020B0502040204020203" pitchFamily="34" charset="0"/>
              </a:rPr>
              <a:t>Source:  Royial Mail, Trinity McQueen, HMRC, 2022</a:t>
            </a:r>
          </a:p>
        </p:txBody>
      </p:sp>
    </p:spTree>
    <p:extLst>
      <p:ext uri="{BB962C8B-B14F-4D97-AF65-F5344CB8AC3E}">
        <p14:creationId xmlns:p14="http://schemas.microsoft.com/office/powerpoint/2010/main" val="82215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A3A532-892E-4277-9D4F-82EE1D8C3903}"/>
              </a:ext>
            </a:extLst>
          </p:cNvPr>
          <p:cNvSpPr>
            <a:spLocks noGrp="1"/>
          </p:cNvSpPr>
          <p:nvPr>
            <p:ph type="title"/>
          </p:nvPr>
        </p:nvSpPr>
        <p:spPr/>
        <p:txBody>
          <a:bodyPr/>
          <a:lstStyle/>
          <a:p>
            <a:r>
              <a:rPr lang="en-GB" dirty="0"/>
              <a:t>Use it because you should not because you could</a:t>
            </a:r>
          </a:p>
        </p:txBody>
      </p:sp>
      <p:sp>
        <p:nvSpPr>
          <p:cNvPr id="4" name="Content Placeholder 3">
            <a:extLst>
              <a:ext uri="{FF2B5EF4-FFF2-40B4-BE49-F238E27FC236}">
                <a16:creationId xmlns:a16="http://schemas.microsoft.com/office/drawing/2014/main" id="{51D8DE1A-A2E8-4EF2-94D8-BAA6E5783910}"/>
              </a:ext>
            </a:extLst>
          </p:cNvPr>
          <p:cNvSpPr>
            <a:spLocks noGrp="1"/>
          </p:cNvSpPr>
          <p:nvPr>
            <p:ph sz="quarter" idx="17"/>
          </p:nvPr>
        </p:nvSpPr>
        <p:spPr>
          <a:xfrm>
            <a:off x="424142" y="2868313"/>
            <a:ext cx="5276850" cy="4479925"/>
          </a:xfrm>
        </p:spPr>
        <p:txBody>
          <a:bodyPr lIns="91440" tIns="45720" rIns="91440" bIns="45720" anchor="t"/>
          <a:lstStyle/>
          <a:p>
            <a:pPr>
              <a:spcBef>
                <a:spcPts val="1800"/>
              </a:spcBef>
            </a:pPr>
            <a:r>
              <a:rPr lang="en-GB" dirty="0"/>
              <a:t>Customer mail is not for everything, all the time</a:t>
            </a:r>
            <a:endParaRPr lang="en-GB" dirty="0">
              <a:cs typeface="Calibri"/>
            </a:endParaRPr>
          </a:p>
          <a:p>
            <a:pPr>
              <a:spcBef>
                <a:spcPts val="1800"/>
              </a:spcBef>
            </a:pPr>
            <a:r>
              <a:rPr lang="en-GB" dirty="0"/>
              <a:t>It is best deployed when it can address some its key strengths</a:t>
            </a:r>
          </a:p>
          <a:p>
            <a:pPr>
              <a:spcBef>
                <a:spcPts val="1800"/>
              </a:spcBef>
            </a:pPr>
            <a:r>
              <a:rPr lang="en-GB" dirty="0"/>
              <a:t>Customers want to remain in control of how they interact with organisations, they want to choose how they are communicated with</a:t>
            </a:r>
          </a:p>
          <a:p>
            <a:pPr>
              <a:spcBef>
                <a:spcPts val="1800"/>
              </a:spcBef>
            </a:pPr>
            <a:r>
              <a:rPr lang="en-GB" dirty="0"/>
              <a:t>Preferences are individual and context dependent, but most agree that mail should be used for important communications</a:t>
            </a:r>
          </a:p>
        </p:txBody>
      </p:sp>
      <p:pic>
        <p:nvPicPr>
          <p:cNvPr id="10" name="Picture 9">
            <a:extLst>
              <a:ext uri="{FF2B5EF4-FFF2-40B4-BE49-F238E27FC236}">
                <a16:creationId xmlns:a16="http://schemas.microsoft.com/office/drawing/2014/main" id="{721F82BC-5067-4B10-9889-CA73F865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124" y="-2207720"/>
            <a:ext cx="6034370" cy="9051555"/>
          </a:xfrm>
          <a:prstGeom prst="rect">
            <a:avLst/>
          </a:prstGeom>
        </p:spPr>
      </p:pic>
    </p:spTree>
    <p:extLst>
      <p:ext uri="{BB962C8B-B14F-4D97-AF65-F5344CB8AC3E}">
        <p14:creationId xmlns:p14="http://schemas.microsoft.com/office/powerpoint/2010/main" val="1386952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A51457-8D3B-4BC9-8B9B-473E9A731E83}"/>
              </a:ext>
            </a:extLst>
          </p:cNvPr>
          <p:cNvSpPr>
            <a:spLocks noGrp="1"/>
          </p:cNvSpPr>
          <p:nvPr>
            <p:ph type="sldNum" sz="quarter" idx="10"/>
          </p:nvPr>
        </p:nvSpPr>
        <p:spPr/>
        <p:txBody>
          <a:bodyPr/>
          <a:lstStyle/>
          <a:p>
            <a:fld id="{3787542D-5C6B-4EB3-96EB-9B37C3D5D2F8}" type="slidenum">
              <a:rPr lang="en-GB" smtClean="0"/>
              <a:t>33</a:t>
            </a:fld>
            <a:endParaRPr lang="en-GB" dirty="0"/>
          </a:p>
        </p:txBody>
      </p:sp>
      <p:sp>
        <p:nvSpPr>
          <p:cNvPr id="6" name="Title 5">
            <a:extLst>
              <a:ext uri="{FF2B5EF4-FFF2-40B4-BE49-F238E27FC236}">
                <a16:creationId xmlns:a16="http://schemas.microsoft.com/office/drawing/2014/main" id="{2DD772BE-B044-4F6D-8819-BA877EC6B999}"/>
              </a:ext>
            </a:extLst>
          </p:cNvPr>
          <p:cNvSpPr>
            <a:spLocks noGrp="1"/>
          </p:cNvSpPr>
          <p:nvPr>
            <p:ph type="title"/>
          </p:nvPr>
        </p:nvSpPr>
        <p:spPr/>
        <p:txBody>
          <a:bodyPr/>
          <a:lstStyle/>
          <a:p>
            <a:r>
              <a:rPr lang="en-GB" dirty="0"/>
              <a:t>Any organisation that cares about trust should use mail </a:t>
            </a:r>
          </a:p>
        </p:txBody>
      </p:sp>
      <p:sp>
        <p:nvSpPr>
          <p:cNvPr id="8" name="Text Placeholder 7">
            <a:extLst>
              <a:ext uri="{FF2B5EF4-FFF2-40B4-BE49-F238E27FC236}">
                <a16:creationId xmlns:a16="http://schemas.microsoft.com/office/drawing/2014/main" id="{BF9FE9A3-F2FE-43A3-9175-9527C9A8DAE2}"/>
              </a:ext>
            </a:extLst>
          </p:cNvPr>
          <p:cNvSpPr>
            <a:spLocks noGrp="1"/>
          </p:cNvSpPr>
          <p:nvPr>
            <p:ph type="body" sz="quarter" idx="38"/>
          </p:nvPr>
        </p:nvSpPr>
        <p:spPr/>
        <p:txBody>
          <a:bodyPr/>
          <a:lstStyle/>
          <a:p>
            <a:r>
              <a:rPr lang="en-GB" sz="2000" dirty="0"/>
              <a:t>Mail means important</a:t>
            </a:r>
          </a:p>
        </p:txBody>
      </p:sp>
      <p:sp>
        <p:nvSpPr>
          <p:cNvPr id="9" name="Text Placeholder 8">
            <a:extLst>
              <a:ext uri="{FF2B5EF4-FFF2-40B4-BE49-F238E27FC236}">
                <a16:creationId xmlns:a16="http://schemas.microsoft.com/office/drawing/2014/main" id="{54A05481-32FB-4ED9-91ED-DD939172E432}"/>
              </a:ext>
            </a:extLst>
          </p:cNvPr>
          <p:cNvSpPr>
            <a:spLocks noGrp="1"/>
          </p:cNvSpPr>
          <p:nvPr>
            <p:ph type="body" sz="quarter" idx="40"/>
          </p:nvPr>
        </p:nvSpPr>
        <p:spPr/>
        <p:txBody>
          <a:bodyPr/>
          <a:lstStyle/>
          <a:p>
            <a:r>
              <a:rPr lang="en-GB" sz="2000" dirty="0"/>
              <a:t>Trust</a:t>
            </a:r>
          </a:p>
        </p:txBody>
      </p:sp>
      <p:sp>
        <p:nvSpPr>
          <p:cNvPr id="10" name="Text Placeholder 9">
            <a:extLst>
              <a:ext uri="{FF2B5EF4-FFF2-40B4-BE49-F238E27FC236}">
                <a16:creationId xmlns:a16="http://schemas.microsoft.com/office/drawing/2014/main" id="{A07785A6-2F5B-424A-984C-925D0AFEDAF5}"/>
              </a:ext>
            </a:extLst>
          </p:cNvPr>
          <p:cNvSpPr>
            <a:spLocks noGrp="1"/>
          </p:cNvSpPr>
          <p:nvPr>
            <p:ph type="body" sz="quarter" idx="42"/>
          </p:nvPr>
        </p:nvSpPr>
        <p:spPr>
          <a:xfrm>
            <a:off x="4189998" y="2028678"/>
            <a:ext cx="1842425" cy="1031875"/>
          </a:xfrm>
        </p:spPr>
        <p:txBody>
          <a:bodyPr/>
          <a:lstStyle/>
          <a:p>
            <a:r>
              <a:rPr lang="en-GB" sz="2000" dirty="0"/>
              <a:t>Mail and digital are not the same</a:t>
            </a:r>
          </a:p>
        </p:txBody>
      </p:sp>
      <p:sp>
        <p:nvSpPr>
          <p:cNvPr id="11" name="Text Placeholder 10">
            <a:extLst>
              <a:ext uri="{FF2B5EF4-FFF2-40B4-BE49-F238E27FC236}">
                <a16:creationId xmlns:a16="http://schemas.microsoft.com/office/drawing/2014/main" id="{92DFCFC8-ABB8-4085-BC28-3195B510CB8D}"/>
              </a:ext>
            </a:extLst>
          </p:cNvPr>
          <p:cNvSpPr>
            <a:spLocks noGrp="1"/>
          </p:cNvSpPr>
          <p:nvPr>
            <p:ph type="body" sz="quarter" idx="44"/>
          </p:nvPr>
        </p:nvSpPr>
        <p:spPr/>
        <p:txBody>
          <a:bodyPr/>
          <a:lstStyle/>
          <a:p>
            <a:r>
              <a:rPr lang="en-GB" sz="2000" dirty="0"/>
              <a:t>Best practice matters</a:t>
            </a:r>
          </a:p>
        </p:txBody>
      </p:sp>
      <p:sp>
        <p:nvSpPr>
          <p:cNvPr id="12" name="Text Placeholder 11">
            <a:extLst>
              <a:ext uri="{FF2B5EF4-FFF2-40B4-BE49-F238E27FC236}">
                <a16:creationId xmlns:a16="http://schemas.microsoft.com/office/drawing/2014/main" id="{4F467D07-04A0-48E4-9EAB-465EE6FB7C9C}"/>
              </a:ext>
            </a:extLst>
          </p:cNvPr>
          <p:cNvSpPr>
            <a:spLocks noGrp="1"/>
          </p:cNvSpPr>
          <p:nvPr>
            <p:ph type="body" sz="quarter" idx="46"/>
          </p:nvPr>
        </p:nvSpPr>
        <p:spPr/>
        <p:txBody>
          <a:bodyPr/>
          <a:lstStyle/>
          <a:p>
            <a:r>
              <a:rPr lang="en-GB" sz="2000" dirty="0"/>
              <a:t>Phygital</a:t>
            </a:r>
          </a:p>
        </p:txBody>
      </p:sp>
      <p:sp>
        <p:nvSpPr>
          <p:cNvPr id="13" name="Text Placeholder 12">
            <a:extLst>
              <a:ext uri="{FF2B5EF4-FFF2-40B4-BE49-F238E27FC236}">
                <a16:creationId xmlns:a16="http://schemas.microsoft.com/office/drawing/2014/main" id="{AF517878-1C0E-4216-A151-2D9255CA0622}"/>
              </a:ext>
            </a:extLst>
          </p:cNvPr>
          <p:cNvSpPr>
            <a:spLocks noGrp="1"/>
          </p:cNvSpPr>
          <p:nvPr>
            <p:ph type="body" sz="quarter" idx="48"/>
          </p:nvPr>
        </p:nvSpPr>
        <p:spPr/>
        <p:txBody>
          <a:bodyPr/>
          <a:lstStyle/>
          <a:p>
            <a:r>
              <a:rPr lang="en-GB" sz="2000" dirty="0"/>
              <a:t>Measure</a:t>
            </a:r>
          </a:p>
        </p:txBody>
      </p:sp>
      <p:sp>
        <p:nvSpPr>
          <p:cNvPr id="14" name="Text Placeholder 13">
            <a:extLst>
              <a:ext uri="{FF2B5EF4-FFF2-40B4-BE49-F238E27FC236}">
                <a16:creationId xmlns:a16="http://schemas.microsoft.com/office/drawing/2014/main" id="{69BD9BC4-7941-4C9B-9F55-B286D136BB74}"/>
              </a:ext>
            </a:extLst>
          </p:cNvPr>
          <p:cNvSpPr>
            <a:spLocks noGrp="1"/>
          </p:cNvSpPr>
          <p:nvPr>
            <p:ph type="body" sz="quarter" idx="49"/>
          </p:nvPr>
        </p:nvSpPr>
        <p:spPr/>
        <p:txBody>
          <a:bodyPr/>
          <a:lstStyle/>
          <a:p>
            <a:r>
              <a:rPr lang="en-GB" dirty="0"/>
              <a:t>The way to prove value and learn is to measure – test mail versus email and measure calls to the call centre as a start</a:t>
            </a:r>
          </a:p>
          <a:p>
            <a:endParaRPr lang="en-GB" dirty="0"/>
          </a:p>
        </p:txBody>
      </p:sp>
      <p:sp>
        <p:nvSpPr>
          <p:cNvPr id="15" name="Text Placeholder 14">
            <a:extLst>
              <a:ext uri="{FF2B5EF4-FFF2-40B4-BE49-F238E27FC236}">
                <a16:creationId xmlns:a16="http://schemas.microsoft.com/office/drawing/2014/main" id="{C1B348AE-A4BE-45E2-9C9F-967B5CAC6E65}"/>
              </a:ext>
            </a:extLst>
          </p:cNvPr>
          <p:cNvSpPr>
            <a:spLocks noGrp="1"/>
          </p:cNvSpPr>
          <p:nvPr>
            <p:ph type="body" sz="quarter" idx="50"/>
          </p:nvPr>
        </p:nvSpPr>
        <p:spPr/>
        <p:txBody>
          <a:bodyPr/>
          <a:lstStyle/>
          <a:p>
            <a:r>
              <a:rPr lang="en-US" dirty="0">
                <a:cs typeface="Segoe UI" panose="020B0502040204020203" pitchFamily="34" charset="0"/>
              </a:rPr>
              <a:t>Customer mail gets more attention and engagement than equivalent digital.  It speaks to people 121</a:t>
            </a:r>
            <a:endParaRPr lang="en-GB" dirty="0"/>
          </a:p>
        </p:txBody>
      </p:sp>
      <p:sp>
        <p:nvSpPr>
          <p:cNvPr id="16" name="Text Placeholder 15">
            <a:extLst>
              <a:ext uri="{FF2B5EF4-FFF2-40B4-BE49-F238E27FC236}">
                <a16:creationId xmlns:a16="http://schemas.microsoft.com/office/drawing/2014/main" id="{E0B001E4-4C18-4660-81F9-CC64F650D486}"/>
              </a:ext>
            </a:extLst>
          </p:cNvPr>
          <p:cNvSpPr>
            <a:spLocks noGrp="1"/>
          </p:cNvSpPr>
          <p:nvPr>
            <p:ph type="body" sz="quarter" idx="51"/>
          </p:nvPr>
        </p:nvSpPr>
        <p:spPr/>
        <p:txBody>
          <a:bodyPr/>
          <a:lstStyle/>
          <a:p>
            <a:r>
              <a:rPr lang="en-GB" dirty="0"/>
              <a:t>Trust is the bedrock of great CX. Mail is valued for its clarity, helpfulness and relevance</a:t>
            </a:r>
          </a:p>
        </p:txBody>
      </p:sp>
      <p:sp>
        <p:nvSpPr>
          <p:cNvPr id="17" name="Text Placeholder 16">
            <a:extLst>
              <a:ext uri="{FF2B5EF4-FFF2-40B4-BE49-F238E27FC236}">
                <a16:creationId xmlns:a16="http://schemas.microsoft.com/office/drawing/2014/main" id="{DDD05873-5E81-415E-A5FE-FC1B096317D6}"/>
              </a:ext>
            </a:extLst>
          </p:cNvPr>
          <p:cNvSpPr>
            <a:spLocks noGrp="1"/>
          </p:cNvSpPr>
          <p:nvPr>
            <p:ph type="body" sz="quarter" idx="52"/>
          </p:nvPr>
        </p:nvSpPr>
        <p:spPr>
          <a:xfrm>
            <a:off x="4265400" y="3246290"/>
            <a:ext cx="1681026" cy="2520172"/>
          </a:xfrm>
        </p:spPr>
        <p:txBody>
          <a:bodyPr/>
          <a:lstStyle/>
          <a:p>
            <a:r>
              <a:rPr lang="en-GB" dirty="0"/>
              <a:t>They are complementary  and distinct. People want both and expect brands to respect them by using all channels and using them well</a:t>
            </a:r>
          </a:p>
        </p:txBody>
      </p:sp>
      <p:sp>
        <p:nvSpPr>
          <p:cNvPr id="18" name="Text Placeholder 17">
            <a:extLst>
              <a:ext uri="{FF2B5EF4-FFF2-40B4-BE49-F238E27FC236}">
                <a16:creationId xmlns:a16="http://schemas.microsoft.com/office/drawing/2014/main" id="{6CC81761-361A-4486-BBF9-35FB1A91EC39}"/>
              </a:ext>
            </a:extLst>
          </p:cNvPr>
          <p:cNvSpPr>
            <a:spLocks noGrp="1"/>
          </p:cNvSpPr>
          <p:nvPr>
            <p:ph type="body" sz="quarter" idx="53"/>
          </p:nvPr>
        </p:nvSpPr>
        <p:spPr/>
        <p:txBody>
          <a:bodyPr/>
          <a:lstStyle/>
          <a:p>
            <a:r>
              <a:rPr lang="en-GB" dirty="0"/>
              <a:t>Understand what makes mail work and do it well.</a:t>
            </a:r>
          </a:p>
          <a:p>
            <a:r>
              <a:rPr lang="en-GB" dirty="0"/>
              <a:t>People recognise and engage with mail’s sustainability</a:t>
            </a:r>
          </a:p>
          <a:p>
            <a:endParaRPr lang="en-GB" dirty="0"/>
          </a:p>
        </p:txBody>
      </p:sp>
      <p:sp>
        <p:nvSpPr>
          <p:cNvPr id="19" name="Text Placeholder 18">
            <a:extLst>
              <a:ext uri="{FF2B5EF4-FFF2-40B4-BE49-F238E27FC236}">
                <a16:creationId xmlns:a16="http://schemas.microsoft.com/office/drawing/2014/main" id="{3E41F8FC-3DB9-46CD-ADFD-9BB4A80ECE96}"/>
              </a:ext>
            </a:extLst>
          </p:cNvPr>
          <p:cNvSpPr>
            <a:spLocks noGrp="1"/>
          </p:cNvSpPr>
          <p:nvPr>
            <p:ph type="body" sz="quarter" idx="54"/>
          </p:nvPr>
        </p:nvSpPr>
        <p:spPr/>
        <p:txBody>
          <a:bodyPr/>
          <a:lstStyle/>
          <a:p>
            <a:r>
              <a:rPr lang="en-GB" dirty="0"/>
              <a:t>People expect organisations to use the tools they have the best way they can.  They want what’s best in physical and digital</a:t>
            </a:r>
          </a:p>
        </p:txBody>
      </p:sp>
    </p:spTree>
    <p:extLst>
      <p:ext uri="{BB962C8B-B14F-4D97-AF65-F5344CB8AC3E}">
        <p14:creationId xmlns:p14="http://schemas.microsoft.com/office/powerpoint/2010/main" val="2097197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C76B-36B2-4102-B4F9-5B2EC66DE96C}"/>
              </a:ext>
            </a:extLst>
          </p:cNvPr>
          <p:cNvSpPr>
            <a:spLocks noGrp="1"/>
          </p:cNvSpPr>
          <p:nvPr>
            <p:ph type="title"/>
          </p:nvPr>
        </p:nvSpPr>
        <p:spPr/>
        <p:txBody>
          <a:bodyPr/>
          <a:lstStyle/>
          <a:p>
            <a:r>
              <a:rPr lang="en-GB" dirty="0"/>
              <a:t>THANK YOU – QUESTIONS PLEASE!</a:t>
            </a:r>
          </a:p>
        </p:txBody>
      </p:sp>
      <p:sp>
        <p:nvSpPr>
          <p:cNvPr id="3" name="Subtitle 2">
            <a:extLst>
              <a:ext uri="{FF2B5EF4-FFF2-40B4-BE49-F238E27FC236}">
                <a16:creationId xmlns:a16="http://schemas.microsoft.com/office/drawing/2014/main" id="{FDF9ABFB-289A-406C-869E-2835A5AB719E}"/>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95976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4874-CC79-4A1A-AE7C-5AACE16789B5}"/>
              </a:ext>
            </a:extLst>
          </p:cNvPr>
          <p:cNvSpPr>
            <a:spLocks noGrp="1"/>
          </p:cNvSpPr>
          <p:nvPr>
            <p:ph type="title"/>
          </p:nvPr>
        </p:nvSpPr>
        <p:spPr>
          <a:xfrm>
            <a:off x="485999" y="414000"/>
            <a:ext cx="9475686" cy="475686"/>
          </a:xfrm>
        </p:spPr>
        <p:txBody>
          <a:bodyPr/>
          <a:lstStyle/>
          <a:p>
            <a:r>
              <a:rPr lang="en-US" kern="0" dirty="0">
                <a:solidFill>
                  <a:srgbClr val="1B2A4D"/>
                </a:solidFill>
                <a:latin typeface="Lota Grotesque Alt 1 Semi Bold" panose="00000700000000000000" pitchFamily="50" charset="0"/>
                <a:cs typeface="Segoe UI" panose="020B0502040204020203" pitchFamily="34" charset="0"/>
              </a:rPr>
              <a:t>Design matters.  we defined best practice design, copy and content guidelines</a:t>
            </a:r>
            <a:endParaRPr lang="en-GB" dirty="0"/>
          </a:p>
        </p:txBody>
      </p:sp>
      <p:sp>
        <p:nvSpPr>
          <p:cNvPr id="4" name="Slide Number Placeholder 3">
            <a:extLst>
              <a:ext uri="{FF2B5EF4-FFF2-40B4-BE49-F238E27FC236}">
                <a16:creationId xmlns:a16="http://schemas.microsoft.com/office/drawing/2014/main" id="{64F48675-3D48-4369-B7C0-70CBFBE41C84}"/>
              </a:ext>
            </a:extLst>
          </p:cNvPr>
          <p:cNvSpPr>
            <a:spLocks noGrp="1"/>
          </p:cNvSpPr>
          <p:nvPr>
            <p:ph type="sldNum" sz="quarter" idx="15"/>
          </p:nvPr>
        </p:nvSpPr>
        <p:spPr>
          <a:xfrm>
            <a:off x="9166588" y="6561059"/>
            <a:ext cx="2743200" cy="365125"/>
          </a:xfrm>
        </p:spPr>
        <p:txBody>
          <a:bodyPr/>
          <a:lstStyle/>
          <a:p>
            <a:fld id="{3787542D-5C6B-4EB3-96EB-9B37C3D5D2F8}" type="slidenum">
              <a:rPr lang="en-GB" smtClean="0"/>
              <a:t>35</a:t>
            </a:fld>
            <a:endParaRPr lang="en-GB" dirty="0"/>
          </a:p>
        </p:txBody>
      </p:sp>
      <p:sp>
        <p:nvSpPr>
          <p:cNvPr id="6" name="Rectangle 5">
            <a:extLst>
              <a:ext uri="{FF2B5EF4-FFF2-40B4-BE49-F238E27FC236}">
                <a16:creationId xmlns:a16="http://schemas.microsoft.com/office/drawing/2014/main" id="{D7D93CF9-30D4-4D05-BE27-FE0A2F4F5454}"/>
              </a:ext>
            </a:extLst>
          </p:cNvPr>
          <p:cNvSpPr/>
          <p:nvPr/>
        </p:nvSpPr>
        <p:spPr>
          <a:xfrm>
            <a:off x="1104865" y="195490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GB" sz="1700" dirty="0">
                <a:solidFill>
                  <a:schemeClr val="tx1"/>
                </a:solidFill>
                <a:ea typeface="Microsoft Himalaya" panose="01010100010101010101" pitchFamily="2" charset="0"/>
              </a:rPr>
              <a:t>Ensure branding and tone is in line with other (e.g. marketing) communications to reinforce</a:t>
            </a:r>
            <a:endParaRPr lang="en-GB" sz="1700" dirty="0">
              <a:solidFill>
                <a:schemeClr val="tx1"/>
              </a:solidFill>
            </a:endParaRPr>
          </a:p>
        </p:txBody>
      </p:sp>
      <p:sp>
        <p:nvSpPr>
          <p:cNvPr id="7" name="Rectangle 6">
            <a:extLst>
              <a:ext uri="{FF2B5EF4-FFF2-40B4-BE49-F238E27FC236}">
                <a16:creationId xmlns:a16="http://schemas.microsoft.com/office/drawing/2014/main" id="{25755783-F2A0-4E69-8196-DD9E0436061C}"/>
              </a:ext>
            </a:extLst>
          </p:cNvPr>
          <p:cNvSpPr/>
          <p:nvPr/>
        </p:nvSpPr>
        <p:spPr>
          <a:xfrm>
            <a:off x="4718870" y="195490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Provide a range of contact / response options </a:t>
            </a:r>
          </a:p>
        </p:txBody>
      </p:sp>
      <p:sp>
        <p:nvSpPr>
          <p:cNvPr id="8" name="Rectangle 7">
            <a:extLst>
              <a:ext uri="{FF2B5EF4-FFF2-40B4-BE49-F238E27FC236}">
                <a16:creationId xmlns:a16="http://schemas.microsoft.com/office/drawing/2014/main" id="{91619B7F-27CD-4B4E-9EC6-60DA155DB029}"/>
              </a:ext>
            </a:extLst>
          </p:cNvPr>
          <p:cNvSpPr/>
          <p:nvPr/>
        </p:nvSpPr>
        <p:spPr>
          <a:xfrm>
            <a:off x="8933790" y="1954903"/>
            <a:ext cx="2880725" cy="7886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Include unnecessary and irrelevant information (risks overshadowing main message)</a:t>
            </a:r>
          </a:p>
        </p:txBody>
      </p:sp>
      <p:grpSp>
        <p:nvGrpSpPr>
          <p:cNvPr id="9" name="Check" descr="{&quot;Key&quot;:&quot;POWER_USER_SHAPE_ICON&quot;,&quot;Value&quot;:&quot;POWER_USER_SHAPE_ICON_STYLE_1&quot;}">
            <a:extLst>
              <a:ext uri="{FF2B5EF4-FFF2-40B4-BE49-F238E27FC236}">
                <a16:creationId xmlns:a16="http://schemas.microsoft.com/office/drawing/2014/main" id="{99E8F986-02DF-49B9-BBD5-6437A5F62E45}"/>
              </a:ext>
            </a:extLst>
          </p:cNvPr>
          <p:cNvGrpSpPr>
            <a:grpSpLocks noChangeAspect="1"/>
          </p:cNvGrpSpPr>
          <p:nvPr>
            <p:custDataLst>
              <p:tags r:id="rId1"/>
            </p:custDataLst>
          </p:nvPr>
        </p:nvGrpSpPr>
        <p:grpSpPr bwMode="auto">
          <a:xfrm>
            <a:off x="485999" y="2077775"/>
            <a:ext cx="573617" cy="542925"/>
            <a:chOff x="2875" y="1062"/>
            <a:chExt cx="2168" cy="2052"/>
          </a:xfrm>
          <a:solidFill>
            <a:srgbClr val="95C121"/>
          </a:solidFill>
        </p:grpSpPr>
        <p:sp>
          <p:nvSpPr>
            <p:cNvPr id="10" name="Freeform 240">
              <a:extLst>
                <a:ext uri="{FF2B5EF4-FFF2-40B4-BE49-F238E27FC236}">
                  <a16:creationId xmlns:a16="http://schemas.microsoft.com/office/drawing/2014/main" id="{3D388885-9A07-4092-BFF2-61134CEE1AE0}"/>
                </a:ext>
              </a:extLst>
            </p:cNvPr>
            <p:cNvSpPr>
              <a:spLocks/>
            </p:cNvSpPr>
            <p:nvPr/>
          </p:nvSpPr>
          <p:spPr bwMode="auto">
            <a:xfrm>
              <a:off x="3276" y="1062"/>
              <a:ext cx="1767" cy="1523"/>
            </a:xfrm>
            <a:custGeom>
              <a:avLst/>
              <a:gdLst>
                <a:gd name="T0" fmla="*/ 407 w 445"/>
                <a:gd name="T1" fmla="*/ 0 h 383"/>
                <a:gd name="T2" fmla="*/ 389 w 445"/>
                <a:gd name="T3" fmla="*/ 5 h 383"/>
                <a:gd name="T4" fmla="*/ 134 w 445"/>
                <a:gd name="T5" fmla="*/ 287 h 383"/>
                <a:gd name="T6" fmla="*/ 64 w 445"/>
                <a:gd name="T7" fmla="*/ 196 h 383"/>
                <a:gd name="T8" fmla="*/ 38 w 445"/>
                <a:gd name="T9" fmla="*/ 183 h 383"/>
                <a:gd name="T10" fmla="*/ 18 w 445"/>
                <a:gd name="T11" fmla="*/ 190 h 383"/>
                <a:gd name="T12" fmla="*/ 11 w 445"/>
                <a:gd name="T13" fmla="*/ 237 h 383"/>
                <a:gd name="T14" fmla="*/ 113 w 445"/>
                <a:gd name="T15" fmla="*/ 370 h 383"/>
                <a:gd name="T16" fmla="*/ 140 w 445"/>
                <a:gd name="T17" fmla="*/ 383 h 383"/>
                <a:gd name="T18" fmla="*/ 144 w 445"/>
                <a:gd name="T19" fmla="*/ 383 h 383"/>
                <a:gd name="T20" fmla="*/ 170 w 445"/>
                <a:gd name="T21" fmla="*/ 363 h 383"/>
                <a:gd name="T22" fmla="*/ 425 w 445"/>
                <a:gd name="T23" fmla="*/ 61 h 383"/>
                <a:gd name="T24" fmla="*/ 435 w 445"/>
                <a:gd name="T25" fmla="*/ 15 h 383"/>
                <a:gd name="T26" fmla="*/ 407 w 445"/>
                <a:gd name="T2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5" h="383">
                  <a:moveTo>
                    <a:pt x="407" y="0"/>
                  </a:moveTo>
                  <a:cubicBezTo>
                    <a:pt x="401" y="0"/>
                    <a:pt x="395" y="1"/>
                    <a:pt x="389" y="5"/>
                  </a:cubicBezTo>
                  <a:cubicBezTo>
                    <a:pt x="256" y="91"/>
                    <a:pt x="173" y="218"/>
                    <a:pt x="134" y="287"/>
                  </a:cubicBezTo>
                  <a:lnTo>
                    <a:pt x="64" y="196"/>
                  </a:lnTo>
                  <a:cubicBezTo>
                    <a:pt x="58" y="188"/>
                    <a:pt x="48" y="183"/>
                    <a:pt x="38" y="183"/>
                  </a:cubicBezTo>
                  <a:cubicBezTo>
                    <a:pt x="31" y="183"/>
                    <a:pt x="24" y="185"/>
                    <a:pt x="18" y="190"/>
                  </a:cubicBezTo>
                  <a:cubicBezTo>
                    <a:pt x="3" y="201"/>
                    <a:pt x="0" y="222"/>
                    <a:pt x="11" y="237"/>
                  </a:cubicBezTo>
                  <a:lnTo>
                    <a:pt x="113" y="370"/>
                  </a:lnTo>
                  <a:cubicBezTo>
                    <a:pt x="120" y="378"/>
                    <a:pt x="130" y="383"/>
                    <a:pt x="140" y="383"/>
                  </a:cubicBezTo>
                  <a:cubicBezTo>
                    <a:pt x="141" y="383"/>
                    <a:pt x="143" y="383"/>
                    <a:pt x="144" y="383"/>
                  </a:cubicBezTo>
                  <a:cubicBezTo>
                    <a:pt x="156" y="381"/>
                    <a:pt x="166" y="374"/>
                    <a:pt x="170" y="363"/>
                  </a:cubicBezTo>
                  <a:cubicBezTo>
                    <a:pt x="171" y="361"/>
                    <a:pt x="255" y="171"/>
                    <a:pt x="425" y="61"/>
                  </a:cubicBezTo>
                  <a:cubicBezTo>
                    <a:pt x="441" y="51"/>
                    <a:pt x="445" y="30"/>
                    <a:pt x="435" y="15"/>
                  </a:cubicBezTo>
                  <a:cubicBezTo>
                    <a:pt x="429" y="5"/>
                    <a:pt x="418" y="0"/>
                    <a:pt x="40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241">
              <a:extLst>
                <a:ext uri="{FF2B5EF4-FFF2-40B4-BE49-F238E27FC236}">
                  <a16:creationId xmlns:a16="http://schemas.microsoft.com/office/drawing/2014/main" id="{09DD18C9-C01C-464C-B743-9F8B2720FBD7}"/>
                </a:ext>
              </a:extLst>
            </p:cNvPr>
            <p:cNvSpPr>
              <a:spLocks/>
            </p:cNvSpPr>
            <p:nvPr/>
          </p:nvSpPr>
          <p:spPr bwMode="auto">
            <a:xfrm>
              <a:off x="2875" y="1261"/>
              <a:ext cx="1854" cy="1853"/>
            </a:xfrm>
            <a:custGeom>
              <a:avLst/>
              <a:gdLst>
                <a:gd name="T0" fmla="*/ 400 w 467"/>
                <a:gd name="T1" fmla="*/ 172 h 466"/>
                <a:gd name="T2" fmla="*/ 400 w 467"/>
                <a:gd name="T3" fmla="*/ 400 h 466"/>
                <a:gd name="T4" fmla="*/ 67 w 467"/>
                <a:gd name="T5" fmla="*/ 400 h 466"/>
                <a:gd name="T6" fmla="*/ 67 w 467"/>
                <a:gd name="T7" fmla="*/ 66 h 466"/>
                <a:gd name="T8" fmla="*/ 315 w 467"/>
                <a:gd name="T9" fmla="*/ 66 h 466"/>
                <a:gd name="T10" fmla="*/ 379 w 467"/>
                <a:gd name="T11" fmla="*/ 0 h 466"/>
                <a:gd name="T12" fmla="*/ 67 w 467"/>
                <a:gd name="T13" fmla="*/ 0 h 466"/>
                <a:gd name="T14" fmla="*/ 0 w 467"/>
                <a:gd name="T15" fmla="*/ 66 h 466"/>
                <a:gd name="T16" fmla="*/ 0 w 467"/>
                <a:gd name="T17" fmla="*/ 400 h 466"/>
                <a:gd name="T18" fmla="*/ 67 w 467"/>
                <a:gd name="T19" fmla="*/ 466 h 466"/>
                <a:gd name="T20" fmla="*/ 400 w 467"/>
                <a:gd name="T21" fmla="*/ 466 h 466"/>
                <a:gd name="T22" fmla="*/ 467 w 467"/>
                <a:gd name="T23" fmla="*/ 400 h 466"/>
                <a:gd name="T24" fmla="*/ 467 w 467"/>
                <a:gd name="T25" fmla="*/ 100 h 466"/>
                <a:gd name="T26" fmla="*/ 400 w 467"/>
                <a:gd name="T27" fmla="*/ 17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7" h="466">
                  <a:moveTo>
                    <a:pt x="400" y="172"/>
                  </a:moveTo>
                  <a:lnTo>
                    <a:pt x="400" y="400"/>
                  </a:lnTo>
                  <a:lnTo>
                    <a:pt x="67" y="400"/>
                  </a:lnTo>
                  <a:lnTo>
                    <a:pt x="67" y="66"/>
                  </a:lnTo>
                  <a:lnTo>
                    <a:pt x="315" y="66"/>
                  </a:lnTo>
                  <a:cubicBezTo>
                    <a:pt x="334" y="44"/>
                    <a:pt x="355" y="22"/>
                    <a:pt x="379" y="0"/>
                  </a:cubicBezTo>
                  <a:lnTo>
                    <a:pt x="67" y="0"/>
                  </a:lnTo>
                  <a:cubicBezTo>
                    <a:pt x="30" y="0"/>
                    <a:pt x="0" y="30"/>
                    <a:pt x="0" y="66"/>
                  </a:cubicBezTo>
                  <a:lnTo>
                    <a:pt x="0" y="400"/>
                  </a:lnTo>
                  <a:cubicBezTo>
                    <a:pt x="0" y="436"/>
                    <a:pt x="30" y="466"/>
                    <a:pt x="67" y="466"/>
                  </a:cubicBezTo>
                  <a:lnTo>
                    <a:pt x="400" y="466"/>
                  </a:lnTo>
                  <a:cubicBezTo>
                    <a:pt x="437" y="466"/>
                    <a:pt x="467" y="436"/>
                    <a:pt x="467" y="400"/>
                  </a:cubicBezTo>
                  <a:lnTo>
                    <a:pt x="467" y="100"/>
                  </a:lnTo>
                  <a:cubicBezTo>
                    <a:pt x="442" y="124"/>
                    <a:pt x="419" y="148"/>
                    <a:pt x="400" y="17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Checkbox" descr="{&quot;Key&quot;:&quot;POWER_USER_SHAPE_ICON&quot;,&quot;Value&quot;:&quot;POWER_USER_SHAPE_ICON_STYLE_1&quot;}">
            <a:extLst>
              <a:ext uri="{FF2B5EF4-FFF2-40B4-BE49-F238E27FC236}">
                <a16:creationId xmlns:a16="http://schemas.microsoft.com/office/drawing/2014/main" id="{240EC171-3E7E-4EE6-BE48-C814DE369C77}"/>
              </a:ext>
            </a:extLst>
          </p:cNvPr>
          <p:cNvGrpSpPr>
            <a:grpSpLocks noChangeAspect="1"/>
          </p:cNvGrpSpPr>
          <p:nvPr>
            <p:custDataLst>
              <p:tags r:id="rId2"/>
            </p:custDataLst>
          </p:nvPr>
        </p:nvGrpSpPr>
        <p:grpSpPr bwMode="auto">
          <a:xfrm>
            <a:off x="8272701" y="2057953"/>
            <a:ext cx="550206" cy="542925"/>
            <a:chOff x="1126" y="3138"/>
            <a:chExt cx="2418" cy="2386"/>
          </a:xfrm>
          <a:solidFill>
            <a:schemeClr val="accent1"/>
          </a:solidFill>
        </p:grpSpPr>
        <p:sp>
          <p:nvSpPr>
            <p:cNvPr id="13" name="Freeform 340">
              <a:extLst>
                <a:ext uri="{FF2B5EF4-FFF2-40B4-BE49-F238E27FC236}">
                  <a16:creationId xmlns:a16="http://schemas.microsoft.com/office/drawing/2014/main" id="{19E6D9E9-0565-42C6-A684-A5B74468744A}"/>
                </a:ext>
              </a:extLst>
            </p:cNvPr>
            <p:cNvSpPr>
              <a:spLocks/>
            </p:cNvSpPr>
            <p:nvPr/>
          </p:nvSpPr>
          <p:spPr bwMode="auto">
            <a:xfrm>
              <a:off x="3064" y="3691"/>
              <a:ext cx="266" cy="1109"/>
            </a:xfrm>
            <a:custGeom>
              <a:avLst/>
              <a:gdLst>
                <a:gd name="T0" fmla="*/ 0 w 67"/>
                <a:gd name="T1" fmla="*/ 200 h 279"/>
                <a:gd name="T2" fmla="*/ 67 w 67"/>
                <a:gd name="T3" fmla="*/ 279 h 279"/>
                <a:gd name="T4" fmla="*/ 67 w 67"/>
                <a:gd name="T5" fmla="*/ 10 h 279"/>
                <a:gd name="T6" fmla="*/ 66 w 67"/>
                <a:gd name="T7" fmla="*/ 0 h 279"/>
                <a:gd name="T8" fmla="*/ 0 w 67"/>
                <a:gd name="T9" fmla="*/ 70 h 279"/>
                <a:gd name="T10" fmla="*/ 0 w 67"/>
                <a:gd name="T11" fmla="*/ 200 h 279"/>
              </a:gdLst>
              <a:ahLst/>
              <a:cxnLst>
                <a:cxn ang="0">
                  <a:pos x="T0" y="T1"/>
                </a:cxn>
                <a:cxn ang="0">
                  <a:pos x="T2" y="T3"/>
                </a:cxn>
                <a:cxn ang="0">
                  <a:pos x="T4" y="T5"/>
                </a:cxn>
                <a:cxn ang="0">
                  <a:pos x="T6" y="T7"/>
                </a:cxn>
                <a:cxn ang="0">
                  <a:pos x="T8" y="T9"/>
                </a:cxn>
                <a:cxn ang="0">
                  <a:pos x="T10" y="T11"/>
                </a:cxn>
              </a:cxnLst>
              <a:rect l="0" t="0" r="r" b="b"/>
              <a:pathLst>
                <a:path w="67" h="279">
                  <a:moveTo>
                    <a:pt x="0" y="200"/>
                  </a:moveTo>
                  <a:cubicBezTo>
                    <a:pt x="23" y="226"/>
                    <a:pt x="46" y="252"/>
                    <a:pt x="67" y="279"/>
                  </a:cubicBezTo>
                  <a:lnTo>
                    <a:pt x="67" y="10"/>
                  </a:lnTo>
                  <a:cubicBezTo>
                    <a:pt x="67" y="7"/>
                    <a:pt x="66" y="3"/>
                    <a:pt x="66" y="0"/>
                  </a:cubicBezTo>
                  <a:cubicBezTo>
                    <a:pt x="45" y="22"/>
                    <a:pt x="23" y="45"/>
                    <a:pt x="0" y="70"/>
                  </a:cubicBezTo>
                  <a:lnTo>
                    <a:pt x="0" y="20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341">
              <a:extLst>
                <a:ext uri="{FF2B5EF4-FFF2-40B4-BE49-F238E27FC236}">
                  <a16:creationId xmlns:a16="http://schemas.microsoft.com/office/drawing/2014/main" id="{F69DB6CA-C74E-40EB-B1FD-1957991A2DE6}"/>
                </a:ext>
              </a:extLst>
            </p:cNvPr>
            <p:cNvSpPr>
              <a:spLocks/>
            </p:cNvSpPr>
            <p:nvPr/>
          </p:nvSpPr>
          <p:spPr bwMode="auto">
            <a:xfrm>
              <a:off x="1126" y="3138"/>
              <a:ext cx="2418" cy="2386"/>
            </a:xfrm>
            <a:custGeom>
              <a:avLst/>
              <a:gdLst>
                <a:gd name="T0" fmla="*/ 380 w 609"/>
                <a:gd name="T1" fmla="*/ 278 h 600"/>
                <a:gd name="T2" fmla="*/ 585 w 609"/>
                <a:gd name="T3" fmla="*/ 57 h 600"/>
                <a:gd name="T4" fmla="*/ 584 w 609"/>
                <a:gd name="T5" fmla="*/ 10 h 600"/>
                <a:gd name="T6" fmla="*/ 561 w 609"/>
                <a:gd name="T7" fmla="*/ 0 h 600"/>
                <a:gd name="T8" fmla="*/ 537 w 609"/>
                <a:gd name="T9" fmla="*/ 11 h 600"/>
                <a:gd name="T10" fmla="*/ 330 w 609"/>
                <a:gd name="T11" fmla="*/ 234 h 600"/>
                <a:gd name="T12" fmla="*/ 53 w 609"/>
                <a:gd name="T13" fmla="*/ 46 h 600"/>
                <a:gd name="T14" fmla="*/ 38 w 609"/>
                <a:gd name="T15" fmla="*/ 43 h 600"/>
                <a:gd name="T16" fmla="*/ 8 w 609"/>
                <a:gd name="T17" fmla="*/ 62 h 600"/>
                <a:gd name="T18" fmla="*/ 24 w 609"/>
                <a:gd name="T19" fmla="*/ 106 h 600"/>
                <a:gd name="T20" fmla="*/ 285 w 609"/>
                <a:gd name="T21" fmla="*/ 284 h 600"/>
                <a:gd name="T22" fmla="*/ 56 w 609"/>
                <a:gd name="T23" fmla="*/ 545 h 600"/>
                <a:gd name="T24" fmla="*/ 60 w 609"/>
                <a:gd name="T25" fmla="*/ 592 h 600"/>
                <a:gd name="T26" fmla="*/ 82 w 609"/>
                <a:gd name="T27" fmla="*/ 600 h 600"/>
                <a:gd name="T28" fmla="*/ 107 w 609"/>
                <a:gd name="T29" fmla="*/ 588 h 600"/>
                <a:gd name="T30" fmla="*/ 335 w 609"/>
                <a:gd name="T31" fmla="*/ 328 h 600"/>
                <a:gd name="T32" fmla="*/ 543 w 609"/>
                <a:gd name="T33" fmla="*/ 574 h 600"/>
                <a:gd name="T34" fmla="*/ 571 w 609"/>
                <a:gd name="T35" fmla="*/ 589 h 600"/>
                <a:gd name="T36" fmla="*/ 589 w 609"/>
                <a:gd name="T37" fmla="*/ 584 h 600"/>
                <a:gd name="T38" fmla="*/ 599 w 609"/>
                <a:gd name="T39" fmla="*/ 538 h 600"/>
                <a:gd name="T40" fmla="*/ 380 w 609"/>
                <a:gd name="T41" fmla="*/ 27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9" h="600">
                  <a:moveTo>
                    <a:pt x="380" y="278"/>
                  </a:moveTo>
                  <a:cubicBezTo>
                    <a:pt x="447" y="204"/>
                    <a:pt x="518" y="126"/>
                    <a:pt x="585" y="57"/>
                  </a:cubicBezTo>
                  <a:cubicBezTo>
                    <a:pt x="598" y="44"/>
                    <a:pt x="597" y="22"/>
                    <a:pt x="584" y="10"/>
                  </a:cubicBezTo>
                  <a:cubicBezTo>
                    <a:pt x="578" y="4"/>
                    <a:pt x="569" y="0"/>
                    <a:pt x="561" y="0"/>
                  </a:cubicBezTo>
                  <a:cubicBezTo>
                    <a:pt x="552" y="0"/>
                    <a:pt x="544" y="4"/>
                    <a:pt x="537" y="11"/>
                  </a:cubicBezTo>
                  <a:cubicBezTo>
                    <a:pt x="470" y="81"/>
                    <a:pt x="398" y="159"/>
                    <a:pt x="330" y="234"/>
                  </a:cubicBezTo>
                  <a:cubicBezTo>
                    <a:pt x="187" y="112"/>
                    <a:pt x="61" y="50"/>
                    <a:pt x="53" y="46"/>
                  </a:cubicBezTo>
                  <a:cubicBezTo>
                    <a:pt x="48" y="44"/>
                    <a:pt x="43" y="43"/>
                    <a:pt x="38" y="43"/>
                  </a:cubicBezTo>
                  <a:cubicBezTo>
                    <a:pt x="26" y="43"/>
                    <a:pt x="14" y="50"/>
                    <a:pt x="8" y="62"/>
                  </a:cubicBezTo>
                  <a:cubicBezTo>
                    <a:pt x="0" y="78"/>
                    <a:pt x="7" y="98"/>
                    <a:pt x="24" y="106"/>
                  </a:cubicBezTo>
                  <a:cubicBezTo>
                    <a:pt x="26" y="107"/>
                    <a:pt x="147" y="167"/>
                    <a:pt x="285" y="284"/>
                  </a:cubicBezTo>
                  <a:cubicBezTo>
                    <a:pt x="158" y="426"/>
                    <a:pt x="58" y="543"/>
                    <a:pt x="56" y="545"/>
                  </a:cubicBezTo>
                  <a:cubicBezTo>
                    <a:pt x="44" y="559"/>
                    <a:pt x="46" y="580"/>
                    <a:pt x="60" y="592"/>
                  </a:cubicBezTo>
                  <a:cubicBezTo>
                    <a:pt x="66" y="597"/>
                    <a:pt x="74" y="600"/>
                    <a:pt x="82" y="600"/>
                  </a:cubicBezTo>
                  <a:cubicBezTo>
                    <a:pt x="91" y="600"/>
                    <a:pt x="100" y="596"/>
                    <a:pt x="107" y="588"/>
                  </a:cubicBezTo>
                  <a:cubicBezTo>
                    <a:pt x="109" y="587"/>
                    <a:pt x="209" y="470"/>
                    <a:pt x="335" y="328"/>
                  </a:cubicBezTo>
                  <a:cubicBezTo>
                    <a:pt x="408" y="395"/>
                    <a:pt x="481" y="477"/>
                    <a:pt x="543" y="574"/>
                  </a:cubicBezTo>
                  <a:cubicBezTo>
                    <a:pt x="550" y="584"/>
                    <a:pt x="560" y="589"/>
                    <a:pt x="571" y="589"/>
                  </a:cubicBezTo>
                  <a:cubicBezTo>
                    <a:pt x="577" y="589"/>
                    <a:pt x="584" y="587"/>
                    <a:pt x="589" y="584"/>
                  </a:cubicBezTo>
                  <a:cubicBezTo>
                    <a:pt x="605" y="574"/>
                    <a:pt x="609" y="553"/>
                    <a:pt x="599" y="538"/>
                  </a:cubicBezTo>
                  <a:cubicBezTo>
                    <a:pt x="534" y="435"/>
                    <a:pt x="456" y="348"/>
                    <a:pt x="380" y="27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342">
              <a:extLst>
                <a:ext uri="{FF2B5EF4-FFF2-40B4-BE49-F238E27FC236}">
                  <a16:creationId xmlns:a16="http://schemas.microsoft.com/office/drawing/2014/main" id="{43C9EF4F-2C38-4699-B88F-D11F98F12337}"/>
                </a:ext>
              </a:extLst>
            </p:cNvPr>
            <p:cNvSpPr>
              <a:spLocks/>
            </p:cNvSpPr>
            <p:nvPr/>
          </p:nvSpPr>
          <p:spPr bwMode="auto">
            <a:xfrm>
              <a:off x="1849" y="3468"/>
              <a:ext cx="956" cy="262"/>
            </a:xfrm>
            <a:custGeom>
              <a:avLst/>
              <a:gdLst>
                <a:gd name="T0" fmla="*/ 180 w 241"/>
                <a:gd name="T1" fmla="*/ 66 h 66"/>
                <a:gd name="T2" fmla="*/ 241 w 241"/>
                <a:gd name="T3" fmla="*/ 0 h 66"/>
                <a:gd name="T4" fmla="*/ 0 w 241"/>
                <a:gd name="T5" fmla="*/ 0 h 66"/>
                <a:gd name="T6" fmla="*/ 96 w 241"/>
                <a:gd name="T7" fmla="*/ 66 h 66"/>
                <a:gd name="T8" fmla="*/ 180 w 241"/>
                <a:gd name="T9" fmla="*/ 66 h 66"/>
              </a:gdLst>
              <a:ahLst/>
              <a:cxnLst>
                <a:cxn ang="0">
                  <a:pos x="T0" y="T1"/>
                </a:cxn>
                <a:cxn ang="0">
                  <a:pos x="T2" y="T3"/>
                </a:cxn>
                <a:cxn ang="0">
                  <a:pos x="T4" y="T5"/>
                </a:cxn>
                <a:cxn ang="0">
                  <a:pos x="T6" y="T7"/>
                </a:cxn>
                <a:cxn ang="0">
                  <a:pos x="T8" y="T9"/>
                </a:cxn>
              </a:cxnLst>
              <a:rect l="0" t="0" r="r" b="b"/>
              <a:pathLst>
                <a:path w="241" h="66">
                  <a:moveTo>
                    <a:pt x="180" y="66"/>
                  </a:moveTo>
                  <a:cubicBezTo>
                    <a:pt x="201" y="43"/>
                    <a:pt x="222" y="21"/>
                    <a:pt x="241" y="0"/>
                  </a:cubicBezTo>
                  <a:lnTo>
                    <a:pt x="0" y="0"/>
                  </a:lnTo>
                  <a:cubicBezTo>
                    <a:pt x="29" y="18"/>
                    <a:pt x="61" y="40"/>
                    <a:pt x="96" y="66"/>
                  </a:cubicBezTo>
                  <a:lnTo>
                    <a:pt x="180"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343">
              <a:extLst>
                <a:ext uri="{FF2B5EF4-FFF2-40B4-BE49-F238E27FC236}">
                  <a16:creationId xmlns:a16="http://schemas.microsoft.com/office/drawing/2014/main" id="{9874C169-6618-4C6A-ACDC-4037A1998618}"/>
                </a:ext>
              </a:extLst>
            </p:cNvPr>
            <p:cNvSpPr>
              <a:spLocks/>
            </p:cNvSpPr>
            <p:nvPr/>
          </p:nvSpPr>
          <p:spPr bwMode="auto">
            <a:xfrm>
              <a:off x="1860" y="5059"/>
              <a:ext cx="1200" cy="262"/>
            </a:xfrm>
            <a:custGeom>
              <a:avLst/>
              <a:gdLst>
                <a:gd name="T0" fmla="*/ 58 w 302"/>
                <a:gd name="T1" fmla="*/ 0 h 66"/>
                <a:gd name="T2" fmla="*/ 0 w 302"/>
                <a:gd name="T3" fmla="*/ 66 h 66"/>
                <a:gd name="T4" fmla="*/ 302 w 302"/>
                <a:gd name="T5" fmla="*/ 66 h 66"/>
                <a:gd name="T6" fmla="*/ 251 w 302"/>
                <a:gd name="T7" fmla="*/ 0 h 66"/>
                <a:gd name="T8" fmla="*/ 58 w 302"/>
                <a:gd name="T9" fmla="*/ 0 h 66"/>
              </a:gdLst>
              <a:ahLst/>
              <a:cxnLst>
                <a:cxn ang="0">
                  <a:pos x="T0" y="T1"/>
                </a:cxn>
                <a:cxn ang="0">
                  <a:pos x="T2" y="T3"/>
                </a:cxn>
                <a:cxn ang="0">
                  <a:pos x="T4" y="T5"/>
                </a:cxn>
                <a:cxn ang="0">
                  <a:pos x="T6" y="T7"/>
                </a:cxn>
                <a:cxn ang="0">
                  <a:pos x="T8" y="T9"/>
                </a:cxn>
              </a:cxnLst>
              <a:rect l="0" t="0" r="r" b="b"/>
              <a:pathLst>
                <a:path w="302" h="66">
                  <a:moveTo>
                    <a:pt x="58" y="0"/>
                  </a:moveTo>
                  <a:cubicBezTo>
                    <a:pt x="36" y="25"/>
                    <a:pt x="16" y="47"/>
                    <a:pt x="0" y="66"/>
                  </a:cubicBezTo>
                  <a:lnTo>
                    <a:pt x="302" y="66"/>
                  </a:lnTo>
                  <a:cubicBezTo>
                    <a:pt x="286" y="44"/>
                    <a:pt x="269" y="22"/>
                    <a:pt x="251" y="0"/>
                  </a:cubicBezTo>
                  <a:lnTo>
                    <a:pt x="5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344">
              <a:extLst>
                <a:ext uri="{FF2B5EF4-FFF2-40B4-BE49-F238E27FC236}">
                  <a16:creationId xmlns:a16="http://schemas.microsoft.com/office/drawing/2014/main" id="{F199DE48-8BB6-4CE2-92E8-8F083EC0723E}"/>
                </a:ext>
              </a:extLst>
            </p:cNvPr>
            <p:cNvSpPr>
              <a:spLocks/>
            </p:cNvSpPr>
            <p:nvPr/>
          </p:nvSpPr>
          <p:spPr bwMode="auto">
            <a:xfrm>
              <a:off x="1475" y="3858"/>
              <a:ext cx="266" cy="1097"/>
            </a:xfrm>
            <a:custGeom>
              <a:avLst/>
              <a:gdLst>
                <a:gd name="T0" fmla="*/ 0 w 67"/>
                <a:gd name="T1" fmla="*/ 0 h 276"/>
                <a:gd name="T2" fmla="*/ 0 w 67"/>
                <a:gd name="T3" fmla="*/ 276 h 276"/>
                <a:gd name="T4" fmla="*/ 67 w 67"/>
                <a:gd name="T5" fmla="*/ 200 h 276"/>
                <a:gd name="T6" fmla="*/ 67 w 67"/>
                <a:gd name="T7" fmla="*/ 44 h 276"/>
                <a:gd name="T8" fmla="*/ 0 w 67"/>
                <a:gd name="T9" fmla="*/ 0 h 276"/>
              </a:gdLst>
              <a:ahLst/>
              <a:cxnLst>
                <a:cxn ang="0">
                  <a:pos x="T0" y="T1"/>
                </a:cxn>
                <a:cxn ang="0">
                  <a:pos x="T2" y="T3"/>
                </a:cxn>
                <a:cxn ang="0">
                  <a:pos x="T4" y="T5"/>
                </a:cxn>
                <a:cxn ang="0">
                  <a:pos x="T6" y="T7"/>
                </a:cxn>
                <a:cxn ang="0">
                  <a:pos x="T8" y="T9"/>
                </a:cxn>
              </a:cxnLst>
              <a:rect l="0" t="0" r="r" b="b"/>
              <a:pathLst>
                <a:path w="67" h="276">
                  <a:moveTo>
                    <a:pt x="0" y="0"/>
                  </a:moveTo>
                  <a:lnTo>
                    <a:pt x="0" y="276"/>
                  </a:lnTo>
                  <a:cubicBezTo>
                    <a:pt x="19" y="255"/>
                    <a:pt x="41" y="229"/>
                    <a:pt x="67" y="200"/>
                  </a:cubicBezTo>
                  <a:lnTo>
                    <a:pt x="67" y="44"/>
                  </a:lnTo>
                  <a:cubicBezTo>
                    <a:pt x="42" y="27"/>
                    <a:pt x="20" y="12"/>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E575C3EE-39DF-4299-9657-4E9C6AE60CB0}"/>
              </a:ext>
            </a:extLst>
          </p:cNvPr>
          <p:cNvSpPr/>
          <p:nvPr/>
        </p:nvSpPr>
        <p:spPr>
          <a:xfrm>
            <a:off x="1104865" y="280453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0" lvl="2" defTabSz="685783">
              <a:lnSpc>
                <a:spcPts val="1650"/>
              </a:lnSpc>
              <a:buClr>
                <a:schemeClr val="accent2"/>
              </a:buClr>
              <a:buSzPct val="80000"/>
              <a:tabLst>
                <a:tab pos="911202" algn="l"/>
                <a:tab pos="1825580" algn="l"/>
                <a:tab pos="2739956" algn="l"/>
                <a:tab pos="3654334" algn="l"/>
                <a:tab pos="4568711" algn="l"/>
                <a:tab pos="5483088" algn="l"/>
                <a:tab pos="6397465" algn="l"/>
                <a:tab pos="7311842" algn="l"/>
                <a:tab pos="8226219" algn="l"/>
                <a:tab pos="9140597" algn="l"/>
                <a:tab pos="10054973" algn="l"/>
              </a:tabLst>
              <a:defRPr/>
            </a:pPr>
            <a:r>
              <a:rPr lang="en-GB" sz="1800" dirty="0">
                <a:solidFill>
                  <a:schemeClr val="tx1"/>
                </a:solidFill>
                <a:ea typeface="Microsoft Himalaya" panose="01010100010101010101" pitchFamily="2" charset="0"/>
              </a:rPr>
              <a:t>Keep copy / information minimal – short and succinct more likely to be read (ideally one page)</a:t>
            </a:r>
          </a:p>
        </p:txBody>
      </p:sp>
      <p:sp>
        <p:nvSpPr>
          <p:cNvPr id="25" name="Rectangle 24">
            <a:extLst>
              <a:ext uri="{FF2B5EF4-FFF2-40B4-BE49-F238E27FC236}">
                <a16:creationId xmlns:a16="http://schemas.microsoft.com/office/drawing/2014/main" id="{301A2120-41E9-4485-850D-8AC400E25A40}"/>
              </a:ext>
            </a:extLst>
          </p:cNvPr>
          <p:cNvSpPr/>
          <p:nvPr/>
        </p:nvSpPr>
        <p:spPr>
          <a:xfrm>
            <a:off x="4718870" y="280453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Use in combination with other channels for maximum impact (serves as reminder to take action) </a:t>
            </a:r>
          </a:p>
        </p:txBody>
      </p:sp>
      <p:sp>
        <p:nvSpPr>
          <p:cNvPr id="26" name="Rectangle 25">
            <a:extLst>
              <a:ext uri="{FF2B5EF4-FFF2-40B4-BE49-F238E27FC236}">
                <a16:creationId xmlns:a16="http://schemas.microsoft.com/office/drawing/2014/main" id="{216C4C67-0DEF-46DD-9CDF-43A14114A183}"/>
              </a:ext>
            </a:extLst>
          </p:cNvPr>
          <p:cNvSpPr/>
          <p:nvPr/>
        </p:nvSpPr>
        <p:spPr>
          <a:xfrm>
            <a:off x="8933790" y="2804533"/>
            <a:ext cx="2880725" cy="7886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Use overly complex language and information</a:t>
            </a:r>
          </a:p>
        </p:txBody>
      </p:sp>
      <p:sp>
        <p:nvSpPr>
          <p:cNvPr id="27" name="Rectangle 26">
            <a:extLst>
              <a:ext uri="{FF2B5EF4-FFF2-40B4-BE49-F238E27FC236}">
                <a16:creationId xmlns:a16="http://schemas.microsoft.com/office/drawing/2014/main" id="{2D8430FD-CD4D-4AF7-90B1-6891D0FF7F38}"/>
              </a:ext>
            </a:extLst>
          </p:cNvPr>
          <p:cNvSpPr/>
          <p:nvPr/>
        </p:nvSpPr>
        <p:spPr>
          <a:xfrm>
            <a:off x="1104865" y="364273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0" lvl="2" defTabSz="685783">
              <a:lnSpc>
                <a:spcPts val="1650"/>
              </a:lnSpc>
              <a:buClr>
                <a:schemeClr val="accent2"/>
              </a:buClr>
              <a:buSzPct val="80000"/>
              <a:tabLst>
                <a:tab pos="911202" algn="l"/>
                <a:tab pos="1825580" algn="l"/>
                <a:tab pos="2739956" algn="l"/>
                <a:tab pos="3654334" algn="l"/>
                <a:tab pos="4568711" algn="l"/>
                <a:tab pos="5483088" algn="l"/>
                <a:tab pos="6397465" algn="l"/>
                <a:tab pos="7311842" algn="l"/>
                <a:tab pos="8226219" algn="l"/>
                <a:tab pos="9140597" algn="l"/>
                <a:tab pos="10054973" algn="l"/>
              </a:tabLst>
              <a:defRPr/>
            </a:pPr>
            <a:r>
              <a:rPr lang="en-GB" sz="1800" dirty="0">
                <a:solidFill>
                  <a:schemeClr val="tx1"/>
                </a:solidFill>
                <a:ea typeface="Microsoft Himalaya" panose="01010100010101010101" pitchFamily="2" charset="0"/>
              </a:rPr>
              <a:t>Signpost key information to maximise ease of reading and comprehension</a:t>
            </a:r>
          </a:p>
        </p:txBody>
      </p:sp>
      <p:sp>
        <p:nvSpPr>
          <p:cNvPr id="28" name="Rectangle 27">
            <a:extLst>
              <a:ext uri="{FF2B5EF4-FFF2-40B4-BE49-F238E27FC236}">
                <a16:creationId xmlns:a16="http://schemas.microsoft.com/office/drawing/2014/main" id="{37A8106E-4CA1-416E-8012-4811C221B266}"/>
              </a:ext>
            </a:extLst>
          </p:cNvPr>
          <p:cNvSpPr/>
          <p:nvPr/>
        </p:nvSpPr>
        <p:spPr>
          <a:xfrm>
            <a:off x="4718870" y="364273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Use personalisation where possible (first names, personal info etc.) to maximise impact </a:t>
            </a:r>
          </a:p>
        </p:txBody>
      </p:sp>
      <p:sp>
        <p:nvSpPr>
          <p:cNvPr id="29" name="Rectangle 28">
            <a:extLst>
              <a:ext uri="{FF2B5EF4-FFF2-40B4-BE49-F238E27FC236}">
                <a16:creationId xmlns:a16="http://schemas.microsoft.com/office/drawing/2014/main" id="{D2D9A428-30F9-48E3-9825-7A587B580D36}"/>
              </a:ext>
            </a:extLst>
          </p:cNvPr>
          <p:cNvSpPr/>
          <p:nvPr/>
        </p:nvSpPr>
        <p:spPr>
          <a:xfrm>
            <a:off x="8933790" y="3642733"/>
            <a:ext cx="2880725" cy="7886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Cram wording/lines, or use small font</a:t>
            </a:r>
          </a:p>
        </p:txBody>
      </p:sp>
      <p:sp>
        <p:nvSpPr>
          <p:cNvPr id="30" name="Rectangle 29">
            <a:extLst>
              <a:ext uri="{FF2B5EF4-FFF2-40B4-BE49-F238E27FC236}">
                <a16:creationId xmlns:a16="http://schemas.microsoft.com/office/drawing/2014/main" id="{476189FB-0999-4783-BEE5-C449F88758A8}"/>
              </a:ext>
            </a:extLst>
          </p:cNvPr>
          <p:cNvSpPr/>
          <p:nvPr/>
        </p:nvSpPr>
        <p:spPr>
          <a:xfrm>
            <a:off x="1104865" y="450379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GB" sz="1700" dirty="0">
                <a:solidFill>
                  <a:schemeClr val="tx1"/>
                </a:solidFill>
                <a:ea typeface="Microsoft Himalaya" panose="01010100010101010101" pitchFamily="2" charset="0"/>
              </a:rPr>
              <a:t>Sign off from a named individual to humanise the message </a:t>
            </a:r>
          </a:p>
        </p:txBody>
      </p:sp>
      <p:sp>
        <p:nvSpPr>
          <p:cNvPr id="31" name="Rectangle 30">
            <a:extLst>
              <a:ext uri="{FF2B5EF4-FFF2-40B4-BE49-F238E27FC236}">
                <a16:creationId xmlns:a16="http://schemas.microsoft.com/office/drawing/2014/main" id="{E7B5371D-D10D-4B32-BCC9-4F776B20C291}"/>
              </a:ext>
            </a:extLst>
          </p:cNvPr>
          <p:cNvSpPr/>
          <p:nvPr/>
        </p:nvSpPr>
        <p:spPr>
          <a:xfrm>
            <a:off x="4718870" y="4503793"/>
            <a:ext cx="3485677" cy="788670"/>
          </a:xfrm>
          <a:prstGeom prst="rect">
            <a:avLst/>
          </a:prstGeom>
          <a:noFill/>
          <a:ln w="38100">
            <a:solidFill>
              <a:srgbClr val="95C1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Keep letters visually interesting; use tables, bullets and bolding to ease comprehension </a:t>
            </a:r>
          </a:p>
        </p:txBody>
      </p:sp>
      <p:sp>
        <p:nvSpPr>
          <p:cNvPr id="32" name="Rectangle 31">
            <a:extLst>
              <a:ext uri="{FF2B5EF4-FFF2-40B4-BE49-F238E27FC236}">
                <a16:creationId xmlns:a16="http://schemas.microsoft.com/office/drawing/2014/main" id="{717678C4-6C73-45FE-8B61-678473D0B0EF}"/>
              </a:ext>
            </a:extLst>
          </p:cNvPr>
          <p:cNvSpPr/>
          <p:nvPr/>
        </p:nvSpPr>
        <p:spPr>
          <a:xfrm>
            <a:off x="8933790" y="4503793"/>
            <a:ext cx="2880725" cy="7886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en-GB" sz="1700" dirty="0">
                <a:solidFill>
                  <a:schemeClr val="tx1"/>
                </a:solidFill>
                <a:ea typeface="Microsoft Himalaya" panose="01010100010101010101" pitchFamily="2" charset="0"/>
              </a:rPr>
              <a:t>Strongly encourage a switch to digital, instead give customer a choice of channel </a:t>
            </a:r>
          </a:p>
        </p:txBody>
      </p:sp>
      <p:sp>
        <p:nvSpPr>
          <p:cNvPr id="3" name="TextBox 2">
            <a:extLst>
              <a:ext uri="{FF2B5EF4-FFF2-40B4-BE49-F238E27FC236}">
                <a16:creationId xmlns:a16="http://schemas.microsoft.com/office/drawing/2014/main" id="{BB4B80BD-BE03-4B58-81B8-E1FFEE5EF3A6}"/>
              </a:ext>
            </a:extLst>
          </p:cNvPr>
          <p:cNvSpPr txBox="1"/>
          <p:nvPr/>
        </p:nvSpPr>
        <p:spPr>
          <a:xfrm>
            <a:off x="1884329" y="5361268"/>
            <a:ext cx="8396654" cy="1015663"/>
          </a:xfrm>
          <a:prstGeom prst="rect">
            <a:avLst/>
          </a:prstGeom>
          <a:noFill/>
        </p:spPr>
        <p:txBody>
          <a:bodyPr wrap="square" rtlCol="0">
            <a:spAutoFit/>
          </a:bodyPr>
          <a:lstStyle/>
          <a:p>
            <a:pPr algn="ctr"/>
            <a:r>
              <a:rPr lang="en-GB" sz="2000" b="1" dirty="0"/>
              <a:t>Customer mail should be treated with the same care and attention as every other brand touchpoint</a:t>
            </a:r>
          </a:p>
          <a:p>
            <a:pPr algn="ctr"/>
            <a:endParaRPr lang="en-GB" sz="2000" b="1" dirty="0"/>
          </a:p>
        </p:txBody>
      </p:sp>
    </p:spTree>
    <p:extLst>
      <p:ext uri="{BB962C8B-B14F-4D97-AF65-F5344CB8AC3E}">
        <p14:creationId xmlns:p14="http://schemas.microsoft.com/office/powerpoint/2010/main" val="3704326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CD32A4-BB5C-D17D-D14E-C2F39BEB2A3E}"/>
              </a:ext>
            </a:extLst>
          </p:cNvPr>
          <p:cNvSpPr>
            <a:spLocks noGrp="1"/>
          </p:cNvSpPr>
          <p:nvPr>
            <p:ph type="title"/>
          </p:nvPr>
        </p:nvSpPr>
        <p:spPr/>
        <p:txBody>
          <a:bodyPr/>
          <a:lstStyle/>
          <a:p>
            <a:r>
              <a:rPr lang="en-GB" dirty="0"/>
              <a:t>MAIL HELPS SAVE LIVES THROUGH</a:t>
            </a:r>
            <a:br>
              <a:rPr lang="en-GB" dirty="0"/>
            </a:br>
            <a:r>
              <a:rPr lang="en-GB" dirty="0"/>
              <a:t>BOWEL CANCER SCREENING</a:t>
            </a:r>
            <a:br>
              <a:rPr lang="en-GB" dirty="0"/>
            </a:br>
            <a:endParaRPr lang="en-GB" dirty="0"/>
          </a:p>
        </p:txBody>
      </p:sp>
      <p:sp>
        <p:nvSpPr>
          <p:cNvPr id="7" name="Content Placeholder 6">
            <a:extLst>
              <a:ext uri="{FF2B5EF4-FFF2-40B4-BE49-F238E27FC236}">
                <a16:creationId xmlns:a16="http://schemas.microsoft.com/office/drawing/2014/main" id="{0CB0B619-6E67-2877-B24E-C45048856186}"/>
              </a:ext>
            </a:extLst>
          </p:cNvPr>
          <p:cNvSpPr>
            <a:spLocks noGrp="1"/>
          </p:cNvSpPr>
          <p:nvPr>
            <p:ph sz="quarter" idx="13"/>
          </p:nvPr>
        </p:nvSpPr>
        <p:spPr>
          <a:xfrm>
            <a:off x="424544" y="1781175"/>
            <a:ext cx="9764485" cy="4476750"/>
          </a:xfrm>
        </p:spPr>
        <p:txBody>
          <a:bodyPr/>
          <a:lstStyle/>
          <a:p>
            <a:pPr marL="0" indent="0">
              <a:spcBef>
                <a:spcPts val="600"/>
              </a:spcBef>
              <a:buNone/>
            </a:pPr>
            <a:r>
              <a:rPr lang="en-GB" b="1" dirty="0">
                <a:latin typeface="Arial" panose="020B0604020202020204" pitchFamily="34" charset="0"/>
                <a:cs typeface="Arial" panose="020B0604020202020204" pitchFamily="34" charset="0"/>
              </a:rPr>
              <a:t>Background:</a:t>
            </a:r>
          </a:p>
          <a:p>
            <a:pPr marL="0" indent="0">
              <a:spcBef>
                <a:spcPts val="600"/>
              </a:spcBef>
              <a:buNone/>
            </a:pPr>
            <a:r>
              <a:rPr lang="en-GB" dirty="0"/>
              <a:t>Early detection of bowel cancer saves lives. The </a:t>
            </a:r>
            <a:r>
              <a:rPr lang="en-US" dirty="0"/>
              <a:t>North East Bowel Cancer Screening </a:t>
            </a:r>
            <a:r>
              <a:rPr lang="en-US" dirty="0" err="1"/>
              <a:t>Programme</a:t>
            </a:r>
            <a:r>
              <a:rPr lang="en-US" dirty="0"/>
              <a:t> Hub is one of 5 hubs in England that is tasked with getting over 60s to participate in screening. </a:t>
            </a:r>
            <a:endParaRPr lang="en-GB" dirty="0"/>
          </a:p>
          <a:p>
            <a:pPr marL="0" indent="0" fontAlgn="base">
              <a:spcBef>
                <a:spcPts val="600"/>
              </a:spcBef>
              <a:buNone/>
            </a:pPr>
            <a:r>
              <a:rPr lang="en-GB" b="1" dirty="0">
                <a:latin typeface="Arial" panose="020B0604020202020204" pitchFamily="34" charset="0"/>
                <a:cs typeface="Arial" panose="020B0604020202020204" pitchFamily="34" charset="0"/>
              </a:rPr>
              <a:t>Solution:</a:t>
            </a:r>
          </a:p>
          <a:p>
            <a:pPr marL="0" indent="0" fontAlgn="base">
              <a:spcBef>
                <a:spcPts val="600"/>
              </a:spcBef>
              <a:buNone/>
            </a:pPr>
            <a:r>
              <a:rPr lang="en-GB" dirty="0"/>
              <a:t>In a rolling programme, The </a:t>
            </a:r>
            <a:r>
              <a:rPr lang="en-US" dirty="0"/>
              <a:t>North East Bowel Cancer Screening </a:t>
            </a:r>
            <a:r>
              <a:rPr lang="en-US" dirty="0" err="1"/>
              <a:t>Programme</a:t>
            </a:r>
            <a:r>
              <a:rPr lang="en-US" dirty="0"/>
              <a:t> Hub invite all eligible over 60-year-olds to participate in screening. Every element of the </a:t>
            </a:r>
            <a:r>
              <a:rPr lang="en-US" dirty="0" err="1"/>
              <a:t>programme</a:t>
            </a:r>
            <a:r>
              <a:rPr lang="en-US" dirty="0"/>
              <a:t> is mailed</a:t>
            </a:r>
            <a:r>
              <a:rPr lang="en-GB" dirty="0"/>
              <a:t>: the initial invitation letter, the follow-up test kit, the results (positive or negative) and the reminder mailing for non-participants.  </a:t>
            </a:r>
          </a:p>
          <a:p>
            <a:pPr marL="0" indent="0" fontAlgn="base">
              <a:spcBef>
                <a:spcPts val="600"/>
              </a:spcBef>
              <a:buNone/>
            </a:pPr>
            <a:r>
              <a:rPr lang="en-GB" dirty="0">
                <a:latin typeface="Arial" panose="020B0604020202020204" pitchFamily="34" charset="0"/>
                <a:cs typeface="Arial" panose="020B0604020202020204" pitchFamily="34" charset="0"/>
              </a:rPr>
              <a:t>Email penetration and acceptance is lower amongst over 60’s, so mail guarantees that the invitation and test kit will reach everyone.  And the physical presence of the letter and kit in the home act as a prompt to participate.  </a:t>
            </a:r>
            <a:endParaRPr lang="en-US" dirty="0">
              <a:latin typeface="Arial" panose="020B0604020202020204" pitchFamily="34" charset="0"/>
              <a:cs typeface="Arial" panose="020B0604020202020204" pitchFamily="34" charset="0"/>
            </a:endParaRPr>
          </a:p>
          <a:p>
            <a:pPr marL="0" indent="0" fontAlgn="base">
              <a:spcBef>
                <a:spcPts val="600"/>
              </a:spcBef>
              <a:buNone/>
            </a:pPr>
            <a:r>
              <a:rPr lang="en-GB" b="1" dirty="0">
                <a:latin typeface="Arial" panose="020B0604020202020204" pitchFamily="34" charset="0"/>
                <a:cs typeface="Arial" panose="020B0604020202020204" pitchFamily="34" charset="0"/>
              </a:rPr>
              <a:t>Results:</a:t>
            </a:r>
          </a:p>
          <a:p>
            <a:pPr marL="0" indent="0" fontAlgn="base">
              <a:spcBef>
                <a:spcPts val="600"/>
              </a:spcBef>
              <a:buNone/>
            </a:pPr>
            <a:r>
              <a:rPr lang="en-GB" dirty="0"/>
              <a:t>The minimum uptake target in the programme nationally is 52 %– through the use of mail - </a:t>
            </a:r>
            <a:r>
              <a:rPr lang="en-US" dirty="0"/>
              <a:t>North East Bowel Cancer Screening </a:t>
            </a:r>
            <a:r>
              <a:rPr lang="en-US" dirty="0" err="1"/>
              <a:t>Programme</a:t>
            </a:r>
            <a:r>
              <a:rPr lang="en-US" dirty="0"/>
              <a:t> Hub consistently hits that target. (an uptake of 57.48% was achieved in 2015-16).</a:t>
            </a:r>
            <a:endParaRPr lang="en-GB" dirty="0"/>
          </a:p>
          <a:p>
            <a:pPr>
              <a:spcBef>
                <a:spcPts val="600"/>
              </a:spcBef>
            </a:pPr>
            <a:endParaRPr lang="en-GB" dirty="0"/>
          </a:p>
        </p:txBody>
      </p:sp>
      <p:pic>
        <p:nvPicPr>
          <p:cNvPr id="8" name="Picture 7">
            <a:extLst>
              <a:ext uri="{FF2B5EF4-FFF2-40B4-BE49-F238E27FC236}">
                <a16:creationId xmlns:a16="http://schemas.microsoft.com/office/drawing/2014/main" id="{2DE36FF3-CAE8-7E13-CECE-1C06C62FF39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290629" y="1962358"/>
            <a:ext cx="1721485" cy="1143000"/>
          </a:xfrm>
          <a:prstGeom prst="rect">
            <a:avLst/>
          </a:prstGeom>
          <a:noFill/>
          <a:ln>
            <a:noFill/>
          </a:ln>
        </p:spPr>
      </p:pic>
      <p:pic>
        <p:nvPicPr>
          <p:cNvPr id="9" name="Picture 8" descr="Macintosh HD:Users:arrantindall:Desktop:Screen Shot 2016-08-03 at 12.29.19.png">
            <a:extLst>
              <a:ext uri="{FF2B5EF4-FFF2-40B4-BE49-F238E27FC236}">
                <a16:creationId xmlns:a16="http://schemas.microsoft.com/office/drawing/2014/main" id="{E362F8CB-2661-D410-FBCB-8C973B5C82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576057" y="3105358"/>
            <a:ext cx="1191399" cy="1688643"/>
          </a:xfrm>
          <a:prstGeom prst="rect">
            <a:avLst/>
          </a:prstGeom>
          <a:ln>
            <a:noFill/>
          </a:ln>
          <a:effectLst>
            <a:outerShdw blurRad="292100" dist="139700" dir="2700000" algn="tl" rotWithShape="0">
              <a:srgbClr val="333333">
                <a:alpha val="65000"/>
              </a:srgbClr>
            </a:outerShdw>
          </a:effectLst>
        </p:spPr>
      </p:pic>
      <p:pic>
        <p:nvPicPr>
          <p:cNvPr id="10" name="Picture 9" descr="Macintosh HD:Users:arrantindall:Desktop:Screen Shot 2016-08-03 at 12.28.08.png">
            <a:extLst>
              <a:ext uri="{FF2B5EF4-FFF2-40B4-BE49-F238E27FC236}">
                <a16:creationId xmlns:a16="http://schemas.microsoft.com/office/drawing/2014/main" id="{2CE77803-C7A2-FCDA-5D78-F97B6C3EEA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503865" y="5060034"/>
            <a:ext cx="1508249" cy="106726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472B995-101F-4727-37EE-8F8B19A9C2FB}"/>
              </a:ext>
            </a:extLst>
          </p:cNvPr>
          <p:cNvSpPr txBox="1"/>
          <p:nvPr/>
        </p:nvSpPr>
        <p:spPr>
          <a:xfrm>
            <a:off x="856344" y="6417239"/>
            <a:ext cx="5565891" cy="246221"/>
          </a:xfrm>
          <a:prstGeom prst="rect">
            <a:avLst/>
          </a:prstGeom>
          <a:noFill/>
        </p:spPr>
        <p:txBody>
          <a:bodyPr wrap="square" rtlCol="0">
            <a:spAutoFit/>
          </a:bodyPr>
          <a:lstStyle/>
          <a:p>
            <a:pPr fontAlgn="base"/>
            <a:r>
              <a:rPr lang="en-GB" sz="1000" dirty="0"/>
              <a:t>Source: </a:t>
            </a:r>
            <a:r>
              <a:rPr lang="en-US" sz="1000" dirty="0"/>
              <a:t>Philip Kelly, Manager, North East Bowel Cancer Screening </a:t>
            </a:r>
            <a:r>
              <a:rPr lang="en-US" sz="1000" dirty="0" err="1"/>
              <a:t>Programme</a:t>
            </a:r>
            <a:r>
              <a:rPr lang="en-US" sz="1000" dirty="0"/>
              <a:t> Hub</a:t>
            </a:r>
            <a:endParaRPr lang="en-GB" sz="1000" dirty="0"/>
          </a:p>
        </p:txBody>
      </p:sp>
    </p:spTree>
    <p:extLst>
      <p:ext uri="{BB962C8B-B14F-4D97-AF65-F5344CB8AC3E}">
        <p14:creationId xmlns:p14="http://schemas.microsoft.com/office/powerpoint/2010/main" val="3528140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905E3-0DAF-4D6B-9392-A9D918846BAE}"/>
              </a:ext>
            </a:extLst>
          </p:cNvPr>
          <p:cNvSpPr>
            <a:spLocks noGrp="1"/>
          </p:cNvSpPr>
          <p:nvPr>
            <p:ph type="sldNum" sz="quarter" idx="15"/>
          </p:nvPr>
        </p:nvSpPr>
        <p:spPr/>
        <p:txBody>
          <a:bodyPr/>
          <a:lstStyle/>
          <a:p>
            <a:fld id="{3787542D-5C6B-4EB3-96EB-9B37C3D5D2F8}" type="slidenum">
              <a:rPr lang="en-GB" smtClean="0"/>
              <a:t>37</a:t>
            </a:fld>
            <a:endParaRPr lang="en-GB" dirty="0"/>
          </a:p>
        </p:txBody>
      </p:sp>
      <p:sp>
        <p:nvSpPr>
          <p:cNvPr id="3" name="Title 2">
            <a:extLst>
              <a:ext uri="{FF2B5EF4-FFF2-40B4-BE49-F238E27FC236}">
                <a16:creationId xmlns:a16="http://schemas.microsoft.com/office/drawing/2014/main" id="{A47E1CC1-F559-43E3-AD9B-6E61663B7561}"/>
              </a:ext>
            </a:extLst>
          </p:cNvPr>
          <p:cNvSpPr>
            <a:spLocks noGrp="1"/>
          </p:cNvSpPr>
          <p:nvPr>
            <p:ph type="title"/>
          </p:nvPr>
        </p:nvSpPr>
        <p:spPr/>
        <p:txBody>
          <a:bodyPr/>
          <a:lstStyle/>
          <a:p>
            <a:r>
              <a:rPr lang="en-GB" dirty="0"/>
              <a:t>National bowel cancer screening</a:t>
            </a:r>
          </a:p>
        </p:txBody>
      </p:sp>
      <p:sp>
        <p:nvSpPr>
          <p:cNvPr id="4" name="Text Placeholder 3">
            <a:extLst>
              <a:ext uri="{FF2B5EF4-FFF2-40B4-BE49-F238E27FC236}">
                <a16:creationId xmlns:a16="http://schemas.microsoft.com/office/drawing/2014/main" id="{AC652F6A-F91B-4457-8771-11A6D971DBBF}"/>
              </a:ext>
            </a:extLst>
          </p:cNvPr>
          <p:cNvSpPr>
            <a:spLocks noGrp="1"/>
          </p:cNvSpPr>
          <p:nvPr>
            <p:ph type="body" sz="quarter" idx="11"/>
          </p:nvPr>
        </p:nvSpPr>
        <p:spPr/>
        <p:txBody>
          <a:bodyPr/>
          <a:lstStyle/>
          <a:p>
            <a:r>
              <a:rPr lang="en-GB" dirty="0"/>
              <a:t>Impressing the over 60s</a:t>
            </a:r>
            <a:br>
              <a:rPr lang="en-GB" dirty="0"/>
            </a:br>
            <a:endParaRPr lang="en-GB" dirty="0"/>
          </a:p>
        </p:txBody>
      </p:sp>
      <p:sp>
        <p:nvSpPr>
          <p:cNvPr id="5" name="Content Placeholder 4">
            <a:extLst>
              <a:ext uri="{FF2B5EF4-FFF2-40B4-BE49-F238E27FC236}">
                <a16:creationId xmlns:a16="http://schemas.microsoft.com/office/drawing/2014/main" id="{13A6270C-7E89-40CB-8682-CBC6DD7BDD43}"/>
              </a:ext>
            </a:extLst>
          </p:cNvPr>
          <p:cNvSpPr>
            <a:spLocks noGrp="1"/>
          </p:cNvSpPr>
          <p:nvPr>
            <p:ph sz="quarter" idx="13"/>
          </p:nvPr>
        </p:nvSpPr>
        <p:spPr>
          <a:xfrm>
            <a:off x="424544" y="1781175"/>
            <a:ext cx="7923809" cy="4476750"/>
          </a:xfrm>
        </p:spPr>
        <p:txBody>
          <a:bodyPr/>
          <a:lstStyle/>
          <a:p>
            <a:pPr marL="0" indent="0">
              <a:buNone/>
            </a:pPr>
            <a:r>
              <a:rPr lang="en-GB" b="1" dirty="0"/>
              <a:t>Background</a:t>
            </a:r>
          </a:p>
          <a:p>
            <a:pPr marL="0" indent="0">
              <a:buNone/>
            </a:pPr>
            <a:r>
              <a:rPr lang="en-GB" dirty="0"/>
              <a:t>Early detection of bowel cancer saves lives. The North East Bowel Cancer Screening Programme Hub is one of 5 hubs in England that is tasked with getting over 60s to participate in screening.</a:t>
            </a:r>
          </a:p>
          <a:p>
            <a:pPr marL="0" indent="0">
              <a:buNone/>
            </a:pPr>
            <a:r>
              <a:rPr lang="en-GB" b="1" dirty="0"/>
              <a:t>Solution</a:t>
            </a:r>
          </a:p>
          <a:p>
            <a:pPr marL="0" indent="0">
              <a:buNone/>
            </a:pPr>
            <a:r>
              <a:rPr lang="en-GB" dirty="0"/>
              <a:t>Email penetration and acceptance amongst the over 60s is low. The Programme Hub instead looked to Business Mail – a channel with a physical presence that remains in the home, and acts as a prompt to participate.</a:t>
            </a:r>
          </a:p>
          <a:p>
            <a:pPr marL="0" indent="0">
              <a:buNone/>
            </a:pPr>
            <a:r>
              <a:rPr lang="en-GB" dirty="0"/>
              <a:t>They created a full rolling programme where every element – from invitation to follow-up test, to results, to reminders – is sent through the mail.</a:t>
            </a:r>
          </a:p>
          <a:p>
            <a:pPr marL="0" indent="0">
              <a:buNone/>
            </a:pPr>
            <a:r>
              <a:rPr lang="en-GB" b="1" dirty="0"/>
              <a:t>Results</a:t>
            </a:r>
          </a:p>
          <a:p>
            <a:pPr marL="0" indent="0">
              <a:buNone/>
            </a:pPr>
            <a:r>
              <a:rPr lang="en-GB" dirty="0"/>
              <a:t>The programme has enabled the North East Bowel Cancer Screening Programme to consistently hit their target of a 52% uptake in screenings.</a:t>
            </a:r>
          </a:p>
          <a:p>
            <a:endParaRPr lang="en-GB" dirty="0"/>
          </a:p>
        </p:txBody>
      </p:sp>
      <p:sp>
        <p:nvSpPr>
          <p:cNvPr id="8" name="TextBox 7">
            <a:extLst>
              <a:ext uri="{FF2B5EF4-FFF2-40B4-BE49-F238E27FC236}">
                <a16:creationId xmlns:a16="http://schemas.microsoft.com/office/drawing/2014/main" id="{03199E73-2AC1-4A2B-9DB6-0EDB0067D0EE}"/>
              </a:ext>
            </a:extLst>
          </p:cNvPr>
          <p:cNvSpPr txBox="1"/>
          <p:nvPr/>
        </p:nvSpPr>
        <p:spPr>
          <a:xfrm>
            <a:off x="856344" y="6330155"/>
            <a:ext cx="5565891" cy="261610"/>
          </a:xfrm>
          <a:prstGeom prst="rect">
            <a:avLst/>
          </a:prstGeom>
          <a:noFill/>
        </p:spPr>
        <p:txBody>
          <a:bodyPr wrap="square" rtlCol="0">
            <a:spAutoFit/>
          </a:bodyPr>
          <a:lstStyle/>
          <a:p>
            <a:pPr fontAlgn="base"/>
            <a:r>
              <a:rPr lang="en-GB" sz="1100" dirty="0"/>
              <a:t>Source: </a:t>
            </a:r>
            <a:r>
              <a:rPr lang="en-US" sz="1100" dirty="0"/>
              <a:t>Philip Kelly, Manager, North East Bowel Cancer Screening </a:t>
            </a:r>
            <a:r>
              <a:rPr lang="en-US" sz="1100" dirty="0" err="1"/>
              <a:t>Programme</a:t>
            </a:r>
            <a:r>
              <a:rPr lang="en-US" sz="1100" dirty="0"/>
              <a:t> Hub</a:t>
            </a:r>
            <a:endParaRPr lang="en-GB" sz="1100" dirty="0"/>
          </a:p>
        </p:txBody>
      </p:sp>
      <p:pic>
        <p:nvPicPr>
          <p:cNvPr id="9" name="Picture 8">
            <a:extLst>
              <a:ext uri="{FF2B5EF4-FFF2-40B4-BE49-F238E27FC236}">
                <a16:creationId xmlns:a16="http://schemas.microsoft.com/office/drawing/2014/main" id="{AB5E62F7-5DA6-4EEF-B251-452CFC34D9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48524" y="2005202"/>
            <a:ext cx="1721485" cy="1143000"/>
          </a:xfrm>
          <a:prstGeom prst="rect">
            <a:avLst/>
          </a:prstGeom>
          <a:noFill/>
          <a:ln>
            <a:noFill/>
          </a:ln>
        </p:spPr>
      </p:pic>
      <p:pic>
        <p:nvPicPr>
          <p:cNvPr id="10" name="Picture 9" descr="Macintosh HD:Users:arrantindall:Desktop:Screen Shot 2016-08-03 at 12.29.19.png">
            <a:extLst>
              <a:ext uri="{FF2B5EF4-FFF2-40B4-BE49-F238E27FC236}">
                <a16:creationId xmlns:a16="http://schemas.microsoft.com/office/drawing/2014/main" id="{4E6636D2-1310-46EE-852D-EED97C0087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01879" y="3187187"/>
            <a:ext cx="1851821" cy="2624699"/>
          </a:xfrm>
          <a:prstGeom prst="rect">
            <a:avLst/>
          </a:prstGeom>
          <a:ln>
            <a:noFill/>
          </a:ln>
          <a:effectLst>
            <a:outerShdw blurRad="292100" dist="139700" dir="2700000" algn="tl" rotWithShape="0">
              <a:srgbClr val="333333">
                <a:alpha val="65000"/>
              </a:srgbClr>
            </a:outerShdw>
          </a:effectLst>
        </p:spPr>
      </p:pic>
      <p:pic>
        <p:nvPicPr>
          <p:cNvPr id="11" name="Picture 10" descr="Macintosh HD:Users:arrantindall:Desktop:Screen Shot 2016-08-03 at 12.28.08.png">
            <a:extLst>
              <a:ext uri="{FF2B5EF4-FFF2-40B4-BE49-F238E27FC236}">
                <a16:creationId xmlns:a16="http://schemas.microsoft.com/office/drawing/2014/main" id="{83C47D52-A0FB-49F9-A311-69BC46C430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56437" y="4946744"/>
            <a:ext cx="1741801" cy="1232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941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FD58B4-E85B-2677-9008-B1D3E429D8EA}"/>
              </a:ext>
            </a:extLst>
          </p:cNvPr>
          <p:cNvSpPr>
            <a:spLocks noGrp="1"/>
          </p:cNvSpPr>
          <p:nvPr>
            <p:ph type="sldNum" sz="quarter" idx="15"/>
          </p:nvPr>
        </p:nvSpPr>
        <p:spPr/>
        <p:txBody>
          <a:bodyPr/>
          <a:lstStyle/>
          <a:p>
            <a:fld id="{3787542D-5C6B-4EB3-96EB-9B37C3D5D2F8}" type="slidenum">
              <a:rPr lang="en-GB" smtClean="0"/>
              <a:t>38</a:t>
            </a:fld>
            <a:endParaRPr lang="en-GB"/>
          </a:p>
        </p:txBody>
      </p:sp>
      <p:sp>
        <p:nvSpPr>
          <p:cNvPr id="3" name="Title 2">
            <a:extLst>
              <a:ext uri="{FF2B5EF4-FFF2-40B4-BE49-F238E27FC236}">
                <a16:creationId xmlns:a16="http://schemas.microsoft.com/office/drawing/2014/main" id="{C1E1FF10-BD4C-2BC1-042E-29BA1FFDCC26}"/>
              </a:ext>
            </a:extLst>
          </p:cNvPr>
          <p:cNvSpPr>
            <a:spLocks noGrp="1"/>
          </p:cNvSpPr>
          <p:nvPr>
            <p:ph type="title"/>
          </p:nvPr>
        </p:nvSpPr>
        <p:spPr/>
        <p:txBody>
          <a:bodyPr/>
          <a:lstStyle/>
          <a:p>
            <a:r>
              <a:rPr lang="en-US" dirty="0"/>
              <a:t>A mailing about cloning cloned new science teachers</a:t>
            </a:r>
            <a:endParaRPr lang="en-GB" dirty="0"/>
          </a:p>
        </p:txBody>
      </p:sp>
      <p:sp>
        <p:nvSpPr>
          <p:cNvPr id="5" name="Content Placeholder 4">
            <a:extLst>
              <a:ext uri="{FF2B5EF4-FFF2-40B4-BE49-F238E27FC236}">
                <a16:creationId xmlns:a16="http://schemas.microsoft.com/office/drawing/2014/main" id="{0C4AED4E-B57F-F280-41F8-6782F413DC2A}"/>
              </a:ext>
            </a:extLst>
          </p:cNvPr>
          <p:cNvSpPr>
            <a:spLocks noGrp="1"/>
          </p:cNvSpPr>
          <p:nvPr>
            <p:ph sz="quarter" idx="13"/>
          </p:nvPr>
        </p:nvSpPr>
        <p:spPr>
          <a:xfrm>
            <a:off x="424545" y="1781175"/>
            <a:ext cx="9212942" cy="4476750"/>
          </a:xfrm>
        </p:spPr>
        <p:txBody>
          <a:bodyPr/>
          <a:lstStyle/>
          <a:p>
            <a:pPr marL="0" indent="0">
              <a:buNone/>
            </a:pPr>
            <a:r>
              <a:rPr lang="en-GB" b="1" dirty="0"/>
              <a:t>Background</a:t>
            </a:r>
          </a:p>
          <a:p>
            <a:pPr marL="0" indent="0" fontAlgn="base">
              <a:buNone/>
            </a:pPr>
            <a:r>
              <a:rPr lang="en-GB" dirty="0"/>
              <a:t>Training &amp; Development Agency needed to lure the limited number of Physics and Chemistry graduates away from the corporate world into teacher training as a career. </a:t>
            </a:r>
          </a:p>
          <a:p>
            <a:pPr marL="0" indent="0">
              <a:buNone/>
            </a:pPr>
            <a:r>
              <a:rPr lang="en-GB" b="1" dirty="0"/>
              <a:t>Solution</a:t>
            </a:r>
            <a:endParaRPr lang="en-US" dirty="0"/>
          </a:p>
          <a:p>
            <a:pPr marL="0" indent="0">
              <a:buNone/>
            </a:pPr>
            <a:r>
              <a:rPr lang="en-GB" dirty="0"/>
              <a:t>Recent Physics and Chemistry graduates were sent a mailing that had their name and address repeated again and again on the envelope.  Inside was the question: </a:t>
            </a:r>
            <a:r>
              <a:rPr lang="en-GB" i="1" dirty="0"/>
              <a:t>‘Could you explain cloning? To a group of unique individuals? Without repeating yourself?’’</a:t>
            </a:r>
          </a:p>
          <a:p>
            <a:pPr marL="0" indent="0">
              <a:buNone/>
            </a:pPr>
            <a:r>
              <a:rPr lang="en-GB" dirty="0"/>
              <a:t>A science teacher case study reinforced how rewarding it can be to work with inquiring minds. </a:t>
            </a:r>
          </a:p>
          <a:p>
            <a:pPr marL="0" indent="0">
              <a:buNone/>
            </a:pPr>
            <a:r>
              <a:rPr lang="en-GB" b="1" dirty="0"/>
              <a:t>Results</a:t>
            </a:r>
            <a:endParaRPr lang="en-GB" dirty="0"/>
          </a:p>
          <a:p>
            <a:pPr marL="0" indent="0" fontAlgn="base">
              <a:buNone/>
            </a:pPr>
            <a:r>
              <a:rPr lang="en-GB" dirty="0"/>
              <a:t>The campaign delivered a 4.8% application-conversion rate. </a:t>
            </a:r>
          </a:p>
          <a:p>
            <a:endParaRPr lang="en-GB" dirty="0"/>
          </a:p>
        </p:txBody>
      </p:sp>
      <p:pic>
        <p:nvPicPr>
          <p:cNvPr id="6" name="Picture 4" descr="Image result for training and development agency logo">
            <a:extLst>
              <a:ext uri="{FF2B5EF4-FFF2-40B4-BE49-F238E27FC236}">
                <a16:creationId xmlns:a16="http://schemas.microsoft.com/office/drawing/2014/main" id="{CAA18508-4D32-ACD0-1296-0F50E45BE30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352651" y="2051347"/>
            <a:ext cx="1041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969C4C-00E1-5331-9369-F0E76B4469DA}"/>
              </a:ext>
            </a:extLst>
          </p:cNvPr>
          <p:cNvPicPr/>
          <p:nvPr/>
        </p:nvPicPr>
        <p:blipFill>
          <a:blip r:embed="rId4"/>
          <a:stretch>
            <a:fillRect/>
          </a:stretch>
        </p:blipFill>
        <p:spPr>
          <a:xfrm>
            <a:off x="9554703" y="3194277"/>
            <a:ext cx="2637297" cy="1748648"/>
          </a:xfrm>
          <a:prstGeom prst="rect">
            <a:avLst/>
          </a:prstGeom>
        </p:spPr>
      </p:pic>
      <p:sp>
        <p:nvSpPr>
          <p:cNvPr id="8" name="Rectangle 7">
            <a:extLst>
              <a:ext uri="{FF2B5EF4-FFF2-40B4-BE49-F238E27FC236}">
                <a16:creationId xmlns:a16="http://schemas.microsoft.com/office/drawing/2014/main" id="{3C6C93A0-71B2-AB7E-4D36-23D7BCADE98E}"/>
              </a:ext>
            </a:extLst>
          </p:cNvPr>
          <p:cNvSpPr/>
          <p:nvPr/>
        </p:nvSpPr>
        <p:spPr>
          <a:xfrm>
            <a:off x="769199" y="6312857"/>
            <a:ext cx="4034123" cy="261610"/>
          </a:xfrm>
          <a:prstGeom prst="rect">
            <a:avLst/>
          </a:prstGeom>
        </p:spPr>
        <p:txBody>
          <a:bodyPr wrap="square">
            <a:spAutoFit/>
          </a:bodyPr>
          <a:lstStyle/>
          <a:p>
            <a:pPr fontAlgn="base"/>
            <a:r>
              <a:rPr lang="en-GB" sz="1100" dirty="0"/>
              <a:t> </a:t>
            </a:r>
            <a:r>
              <a:rPr lang="en-US" sz="1100" dirty="0"/>
              <a:t>Source: Canada Post</a:t>
            </a:r>
            <a:endParaRPr lang="en-GB" sz="1100" dirty="0"/>
          </a:p>
        </p:txBody>
      </p:sp>
    </p:spTree>
    <p:extLst>
      <p:ext uri="{BB962C8B-B14F-4D97-AF65-F5344CB8AC3E}">
        <p14:creationId xmlns:p14="http://schemas.microsoft.com/office/powerpoint/2010/main" val="132167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73419-1F55-4868-8CE7-21258B0BF712}"/>
              </a:ext>
            </a:extLst>
          </p:cNvPr>
          <p:cNvSpPr>
            <a:spLocks noGrp="1"/>
          </p:cNvSpPr>
          <p:nvPr>
            <p:ph type="title"/>
          </p:nvPr>
        </p:nvSpPr>
        <p:spPr/>
        <p:txBody>
          <a:bodyPr/>
          <a:lstStyle/>
          <a:p>
            <a:r>
              <a:rPr lang="en-GB" dirty="0"/>
              <a:t>AND The challenges are big</a:t>
            </a:r>
          </a:p>
        </p:txBody>
      </p:sp>
      <p:sp>
        <p:nvSpPr>
          <p:cNvPr id="4" name="Text Placeholder 3">
            <a:extLst>
              <a:ext uri="{FF2B5EF4-FFF2-40B4-BE49-F238E27FC236}">
                <a16:creationId xmlns:a16="http://schemas.microsoft.com/office/drawing/2014/main" id="{356C4837-8CE7-4530-B550-73F81C9FF8C7}"/>
              </a:ext>
            </a:extLst>
          </p:cNvPr>
          <p:cNvSpPr>
            <a:spLocks noGrp="1"/>
          </p:cNvSpPr>
          <p:nvPr>
            <p:ph type="body" sz="quarter" idx="11"/>
          </p:nvPr>
        </p:nvSpPr>
        <p:spPr/>
        <p:txBody>
          <a:bodyPr/>
          <a:lstStyle/>
          <a:p>
            <a:endParaRPr lang="en-GB" dirty="0"/>
          </a:p>
        </p:txBody>
      </p:sp>
      <p:pic>
        <p:nvPicPr>
          <p:cNvPr id="8" name="Graphic 7" descr="Needle">
            <a:extLst>
              <a:ext uri="{FF2B5EF4-FFF2-40B4-BE49-F238E27FC236}">
                <a16:creationId xmlns:a16="http://schemas.microsoft.com/office/drawing/2014/main" id="{3955936A-ACD9-4CC8-9698-3D74041F0F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13217" y="2048672"/>
            <a:ext cx="914400" cy="914400"/>
          </a:xfrm>
          <a:prstGeom prst="rect">
            <a:avLst/>
          </a:prstGeom>
        </p:spPr>
      </p:pic>
      <p:pic>
        <p:nvPicPr>
          <p:cNvPr id="12" name="Graphic 11" descr="Fruit bowl">
            <a:extLst>
              <a:ext uri="{FF2B5EF4-FFF2-40B4-BE49-F238E27FC236}">
                <a16:creationId xmlns:a16="http://schemas.microsoft.com/office/drawing/2014/main" id="{51E75FB3-441E-435D-AEAF-77EE9759C0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335" y="2269187"/>
            <a:ext cx="914400" cy="914400"/>
          </a:xfrm>
          <a:prstGeom prst="rect">
            <a:avLst/>
          </a:prstGeom>
        </p:spPr>
      </p:pic>
      <p:sp>
        <p:nvSpPr>
          <p:cNvPr id="14" name="TextBox 13">
            <a:extLst>
              <a:ext uri="{FF2B5EF4-FFF2-40B4-BE49-F238E27FC236}">
                <a16:creationId xmlns:a16="http://schemas.microsoft.com/office/drawing/2014/main" id="{46CA203E-FB67-49ED-81D0-9C636F452191}"/>
              </a:ext>
            </a:extLst>
          </p:cNvPr>
          <p:cNvSpPr txBox="1"/>
          <p:nvPr/>
        </p:nvSpPr>
        <p:spPr>
          <a:xfrm>
            <a:off x="1644809" y="2209403"/>
            <a:ext cx="1818126" cy="1323439"/>
          </a:xfrm>
          <a:prstGeom prst="rect">
            <a:avLst/>
          </a:prstGeom>
          <a:noFill/>
        </p:spPr>
        <p:txBody>
          <a:bodyPr wrap="none" rtlCol="0">
            <a:spAutoFit/>
          </a:bodyPr>
          <a:lstStyle/>
          <a:p>
            <a:r>
              <a:rPr lang="en-GB" sz="8000" b="1" dirty="0">
                <a:solidFill>
                  <a:schemeClr val="accent1"/>
                </a:solidFill>
                <a:latin typeface="+mj-lt"/>
              </a:rPr>
              <a:t>27</a:t>
            </a:r>
            <a:r>
              <a:rPr lang="en-GB" sz="4400" b="1" dirty="0">
                <a:latin typeface="+mj-lt"/>
              </a:rPr>
              <a:t>%</a:t>
            </a:r>
            <a:endParaRPr lang="en-GB" sz="8000" b="1" dirty="0">
              <a:latin typeface="+mj-lt"/>
            </a:endParaRPr>
          </a:p>
        </p:txBody>
      </p:sp>
      <p:sp>
        <p:nvSpPr>
          <p:cNvPr id="15" name="TextBox 14">
            <a:extLst>
              <a:ext uri="{FF2B5EF4-FFF2-40B4-BE49-F238E27FC236}">
                <a16:creationId xmlns:a16="http://schemas.microsoft.com/office/drawing/2014/main" id="{D5338D75-4819-4D36-961D-C22DE17C3558}"/>
              </a:ext>
            </a:extLst>
          </p:cNvPr>
          <p:cNvSpPr txBox="1"/>
          <p:nvPr/>
        </p:nvSpPr>
        <p:spPr>
          <a:xfrm>
            <a:off x="848358" y="3302923"/>
            <a:ext cx="3432255" cy="1492716"/>
          </a:xfrm>
          <a:prstGeom prst="rect">
            <a:avLst/>
          </a:prstGeom>
          <a:noFill/>
        </p:spPr>
        <p:txBody>
          <a:bodyPr wrap="square" rtlCol="0">
            <a:spAutoFit/>
          </a:bodyPr>
          <a:lstStyle/>
          <a:p>
            <a:r>
              <a:rPr lang="en-GB" sz="2000" dirty="0"/>
              <a:t>90% of the UK population is aware of the benefits of getting their 5 a day only 27% of those aged 18-64 achieve it </a:t>
            </a:r>
          </a:p>
          <a:p>
            <a:r>
              <a:rPr lang="en-GB" sz="1100" dirty="0"/>
              <a:t>(Association of UK Dieticians)</a:t>
            </a:r>
            <a:endParaRPr lang="en-GB" sz="2400" dirty="0"/>
          </a:p>
        </p:txBody>
      </p:sp>
      <p:sp>
        <p:nvSpPr>
          <p:cNvPr id="16" name="TextBox 15">
            <a:extLst>
              <a:ext uri="{FF2B5EF4-FFF2-40B4-BE49-F238E27FC236}">
                <a16:creationId xmlns:a16="http://schemas.microsoft.com/office/drawing/2014/main" id="{4026CA0A-D485-40C1-A698-7516C3047455}"/>
              </a:ext>
            </a:extLst>
          </p:cNvPr>
          <p:cNvSpPr txBox="1"/>
          <p:nvPr/>
        </p:nvSpPr>
        <p:spPr>
          <a:xfrm>
            <a:off x="4623676" y="2209403"/>
            <a:ext cx="2414444" cy="1323439"/>
          </a:xfrm>
          <a:prstGeom prst="rect">
            <a:avLst/>
          </a:prstGeom>
          <a:noFill/>
        </p:spPr>
        <p:txBody>
          <a:bodyPr wrap="none" rtlCol="0">
            <a:spAutoFit/>
          </a:bodyPr>
          <a:lstStyle/>
          <a:p>
            <a:r>
              <a:rPr lang="en-GB" sz="8000" b="1" dirty="0">
                <a:solidFill>
                  <a:schemeClr val="accent1"/>
                </a:solidFill>
                <a:latin typeface="+mj-lt"/>
              </a:rPr>
              <a:t>132</a:t>
            </a:r>
            <a:r>
              <a:rPr lang="en-GB" sz="4400" b="1" dirty="0">
                <a:latin typeface="+mj-lt"/>
              </a:rPr>
              <a:t>M</a:t>
            </a:r>
            <a:endParaRPr lang="en-GB" sz="8000" b="1" dirty="0">
              <a:latin typeface="+mj-lt"/>
            </a:endParaRPr>
          </a:p>
        </p:txBody>
      </p:sp>
      <p:sp>
        <p:nvSpPr>
          <p:cNvPr id="17" name="TextBox 16">
            <a:extLst>
              <a:ext uri="{FF2B5EF4-FFF2-40B4-BE49-F238E27FC236}">
                <a16:creationId xmlns:a16="http://schemas.microsoft.com/office/drawing/2014/main" id="{F7FC5D96-008E-42F6-8C19-64DAE8D140B2}"/>
              </a:ext>
            </a:extLst>
          </p:cNvPr>
          <p:cNvSpPr txBox="1"/>
          <p:nvPr/>
        </p:nvSpPr>
        <p:spPr>
          <a:xfrm>
            <a:off x="4834928" y="3302923"/>
            <a:ext cx="3432255" cy="1184940"/>
          </a:xfrm>
          <a:prstGeom prst="rect">
            <a:avLst/>
          </a:prstGeom>
          <a:noFill/>
        </p:spPr>
        <p:txBody>
          <a:bodyPr wrap="square" rtlCol="0">
            <a:spAutoFit/>
          </a:bodyPr>
          <a:lstStyle/>
          <a:p>
            <a:r>
              <a:rPr lang="en-GB" sz="2000" dirty="0"/>
              <a:t>Vaccines delivered in 2021 – non-vaccinated 8 times more likely to be hospitalised </a:t>
            </a:r>
          </a:p>
          <a:p>
            <a:r>
              <a:rPr lang="en-GB" sz="1100" dirty="0">
                <a:solidFill>
                  <a:srgbClr val="000000"/>
                </a:solidFill>
              </a:rPr>
              <a:t>(UK Health Security Agency)</a:t>
            </a:r>
            <a:endParaRPr lang="en-GB" sz="2400" dirty="0"/>
          </a:p>
        </p:txBody>
      </p:sp>
      <p:sp>
        <p:nvSpPr>
          <p:cNvPr id="18" name="TextBox 17">
            <a:extLst>
              <a:ext uri="{FF2B5EF4-FFF2-40B4-BE49-F238E27FC236}">
                <a16:creationId xmlns:a16="http://schemas.microsoft.com/office/drawing/2014/main" id="{1FDC740E-778F-4720-B3DD-616D867B5EFB}"/>
              </a:ext>
            </a:extLst>
          </p:cNvPr>
          <p:cNvSpPr txBox="1"/>
          <p:nvPr/>
        </p:nvSpPr>
        <p:spPr>
          <a:xfrm>
            <a:off x="8446009" y="2209403"/>
            <a:ext cx="1803699" cy="1323439"/>
          </a:xfrm>
          <a:prstGeom prst="rect">
            <a:avLst/>
          </a:prstGeom>
          <a:noFill/>
        </p:spPr>
        <p:txBody>
          <a:bodyPr wrap="none" rtlCol="0">
            <a:spAutoFit/>
          </a:bodyPr>
          <a:lstStyle/>
          <a:p>
            <a:r>
              <a:rPr lang="en-GB" sz="8000" b="1" dirty="0">
                <a:solidFill>
                  <a:schemeClr val="accent1"/>
                </a:solidFill>
                <a:latin typeface="+mj-lt"/>
              </a:rPr>
              <a:t>3/4</a:t>
            </a:r>
            <a:endParaRPr lang="en-GB" sz="8000" b="1" dirty="0">
              <a:latin typeface="+mj-lt"/>
            </a:endParaRPr>
          </a:p>
        </p:txBody>
      </p:sp>
      <p:sp>
        <p:nvSpPr>
          <p:cNvPr id="19" name="TextBox 18">
            <a:extLst>
              <a:ext uri="{FF2B5EF4-FFF2-40B4-BE49-F238E27FC236}">
                <a16:creationId xmlns:a16="http://schemas.microsoft.com/office/drawing/2014/main" id="{54A82CC5-97A0-401F-BFFF-E34F365DD850}"/>
              </a:ext>
            </a:extLst>
          </p:cNvPr>
          <p:cNvSpPr txBox="1"/>
          <p:nvPr/>
        </p:nvSpPr>
        <p:spPr>
          <a:xfrm>
            <a:off x="8516418" y="3302923"/>
            <a:ext cx="3432255" cy="1492716"/>
          </a:xfrm>
          <a:prstGeom prst="rect">
            <a:avLst/>
          </a:prstGeom>
          <a:noFill/>
        </p:spPr>
        <p:txBody>
          <a:bodyPr wrap="square" rtlCol="0">
            <a:spAutoFit/>
          </a:bodyPr>
          <a:lstStyle/>
          <a:p>
            <a:r>
              <a:rPr lang="en-GB" sz="2000" dirty="0"/>
              <a:t>Aged 45-74 are overweight or obese – 1m hospital admissions recorded in 2020/21 due to obesity </a:t>
            </a:r>
          </a:p>
          <a:p>
            <a:r>
              <a:rPr lang="en-GB" sz="1100" dirty="0">
                <a:solidFill>
                  <a:srgbClr val="000000"/>
                </a:solidFill>
              </a:rPr>
              <a:t>(NHS Digital Health Survey for England)</a:t>
            </a:r>
            <a:endParaRPr lang="en-GB" sz="2400" dirty="0"/>
          </a:p>
        </p:txBody>
      </p:sp>
      <p:pic>
        <p:nvPicPr>
          <p:cNvPr id="22" name="Graphic 21" descr="Burger and drink">
            <a:extLst>
              <a:ext uri="{FF2B5EF4-FFF2-40B4-BE49-F238E27FC236}">
                <a16:creationId xmlns:a16="http://schemas.microsoft.com/office/drawing/2014/main" id="{232B088E-96BF-4480-A214-772834D98E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6839" y="2317910"/>
            <a:ext cx="1106424" cy="1106424"/>
          </a:xfrm>
          <a:prstGeom prst="rect">
            <a:avLst/>
          </a:prstGeom>
        </p:spPr>
      </p:pic>
    </p:spTree>
    <p:extLst>
      <p:ext uri="{BB962C8B-B14F-4D97-AF65-F5344CB8AC3E}">
        <p14:creationId xmlns:p14="http://schemas.microsoft.com/office/powerpoint/2010/main" val="912769647"/>
      </p:ext>
    </p:extLst>
  </p:cSld>
  <p:clrMapOvr>
    <a:masterClrMapping/>
  </p:clrMapOvr>
  <mc:AlternateContent xmlns:mc="http://schemas.openxmlformats.org/markup-compatibility/2006" xmlns:p14="http://schemas.microsoft.com/office/powerpoint/2010/main">
    <mc:Choice Requires="p14">
      <p:transition spd="slow" p14:dur="2000" advTm="976"/>
    </mc:Choice>
    <mc:Fallback xmlns="">
      <p:transition spd="slow" advTm="9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3DBCE-D936-40AF-9BB3-6B4E2D8DDAAF}"/>
              </a:ext>
            </a:extLst>
          </p:cNvPr>
          <p:cNvSpPr>
            <a:spLocks noGrp="1"/>
          </p:cNvSpPr>
          <p:nvPr>
            <p:ph type="sldNum" sz="quarter" idx="15"/>
          </p:nvPr>
        </p:nvSpPr>
        <p:spPr/>
        <p:txBody>
          <a:bodyPr/>
          <a:lstStyle/>
          <a:p>
            <a:fld id="{3787542D-5C6B-4EB3-96EB-9B37C3D5D2F8}" type="slidenum">
              <a:rPr lang="en-GB" smtClean="0"/>
              <a:t>5</a:t>
            </a:fld>
            <a:endParaRPr lang="en-GB" dirty="0"/>
          </a:p>
        </p:txBody>
      </p:sp>
      <p:sp>
        <p:nvSpPr>
          <p:cNvPr id="3" name="Title 2">
            <a:extLst>
              <a:ext uri="{FF2B5EF4-FFF2-40B4-BE49-F238E27FC236}">
                <a16:creationId xmlns:a16="http://schemas.microsoft.com/office/drawing/2014/main" id="{75593135-6C1B-4D9F-81B7-E0053F2D3B27}"/>
              </a:ext>
            </a:extLst>
          </p:cNvPr>
          <p:cNvSpPr>
            <a:spLocks noGrp="1"/>
          </p:cNvSpPr>
          <p:nvPr>
            <p:ph type="title"/>
          </p:nvPr>
        </p:nvSpPr>
        <p:spPr/>
        <p:txBody>
          <a:bodyPr/>
          <a:lstStyle/>
          <a:p>
            <a:r>
              <a:rPr lang="en-GB" dirty="0"/>
              <a:t>Covid has of course changed the future – which is uncertain</a:t>
            </a:r>
          </a:p>
        </p:txBody>
      </p:sp>
      <p:sp>
        <p:nvSpPr>
          <p:cNvPr id="7" name="Rectangle 6">
            <a:extLst>
              <a:ext uri="{FF2B5EF4-FFF2-40B4-BE49-F238E27FC236}">
                <a16:creationId xmlns:a16="http://schemas.microsoft.com/office/drawing/2014/main" id="{5AD1EBC8-D51B-4205-89A3-1A918C819564}"/>
              </a:ext>
            </a:extLst>
          </p:cNvPr>
          <p:cNvSpPr/>
          <p:nvPr/>
        </p:nvSpPr>
        <p:spPr>
          <a:xfrm>
            <a:off x="836426" y="2401387"/>
            <a:ext cx="3246120" cy="259461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COVID’s legacy on the NHS is all the harm it’s done.  You can’t underestimate the trauma that staff are left with when they come off a shift and can’t even remember how many people died.  Some have lost colleagues.  That trauma will be a long-lasting legacy.</a:t>
            </a:r>
          </a:p>
        </p:txBody>
      </p:sp>
      <p:sp>
        <p:nvSpPr>
          <p:cNvPr id="8" name="TextBox 7">
            <a:extLst>
              <a:ext uri="{FF2B5EF4-FFF2-40B4-BE49-F238E27FC236}">
                <a16:creationId xmlns:a16="http://schemas.microsoft.com/office/drawing/2014/main" id="{13CC91EC-0AB0-4F08-998D-A92644A3BA32}"/>
              </a:ext>
            </a:extLst>
          </p:cNvPr>
          <p:cNvSpPr txBox="1"/>
          <p:nvPr/>
        </p:nvSpPr>
        <p:spPr>
          <a:xfrm>
            <a:off x="390656" y="2115637"/>
            <a:ext cx="526106" cy="1323439"/>
          </a:xfrm>
          <a:prstGeom prst="rect">
            <a:avLst/>
          </a:prstGeom>
          <a:noFill/>
        </p:spPr>
        <p:txBody>
          <a:bodyPr wrap="none" rtlCol="0">
            <a:spAutoFit/>
          </a:bodyPr>
          <a:lstStyle/>
          <a:p>
            <a:r>
              <a:rPr lang="en-GB" sz="8000" dirty="0">
                <a:solidFill>
                  <a:schemeClr val="accent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493C94B3-434F-49CE-A1C9-1B7146D6C398}"/>
              </a:ext>
            </a:extLst>
          </p:cNvPr>
          <p:cNvSpPr txBox="1"/>
          <p:nvPr/>
        </p:nvSpPr>
        <p:spPr>
          <a:xfrm>
            <a:off x="847857" y="5009022"/>
            <a:ext cx="3120390" cy="523220"/>
          </a:xfrm>
          <a:prstGeom prst="rect">
            <a:avLst/>
          </a:prstGeom>
          <a:noFill/>
        </p:spPr>
        <p:txBody>
          <a:bodyPr wrap="square" rtlCol="0">
            <a:spAutoFit/>
          </a:bodyPr>
          <a:lstStyle/>
          <a:p>
            <a:r>
              <a:rPr lang="en-GB" sz="1400" dirty="0"/>
              <a:t>NHS Clinical Commissioning Group Chief Executive</a:t>
            </a:r>
          </a:p>
        </p:txBody>
      </p:sp>
      <p:sp>
        <p:nvSpPr>
          <p:cNvPr id="10" name="Rectangle 9">
            <a:extLst>
              <a:ext uri="{FF2B5EF4-FFF2-40B4-BE49-F238E27FC236}">
                <a16:creationId xmlns:a16="http://schemas.microsoft.com/office/drawing/2014/main" id="{6ED4FF19-5FA2-41A0-BA11-8E93DD30462E}"/>
              </a:ext>
            </a:extLst>
          </p:cNvPr>
          <p:cNvSpPr/>
          <p:nvPr/>
        </p:nvSpPr>
        <p:spPr>
          <a:xfrm>
            <a:off x="4595334" y="3106872"/>
            <a:ext cx="3246120" cy="259461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could deliver further and faster on levelling up if we had the flexibilities we’ve been asking for. Government still has a problem with control freakery and the conversation hasn’t moved on to a degree of sophistication needed to deliver.</a:t>
            </a:r>
          </a:p>
        </p:txBody>
      </p:sp>
      <p:sp>
        <p:nvSpPr>
          <p:cNvPr id="11" name="TextBox 10">
            <a:extLst>
              <a:ext uri="{FF2B5EF4-FFF2-40B4-BE49-F238E27FC236}">
                <a16:creationId xmlns:a16="http://schemas.microsoft.com/office/drawing/2014/main" id="{6138334D-486B-469D-AEDC-FEE8743EB421}"/>
              </a:ext>
            </a:extLst>
          </p:cNvPr>
          <p:cNvSpPr txBox="1"/>
          <p:nvPr/>
        </p:nvSpPr>
        <p:spPr>
          <a:xfrm>
            <a:off x="4149564" y="2854173"/>
            <a:ext cx="526106" cy="1323439"/>
          </a:xfrm>
          <a:prstGeom prst="rect">
            <a:avLst/>
          </a:prstGeom>
          <a:noFill/>
        </p:spPr>
        <p:txBody>
          <a:bodyPr wrap="none" rtlCol="0">
            <a:spAutoFit/>
          </a:bodyPr>
          <a:lstStyle/>
          <a:p>
            <a:r>
              <a:rPr lang="en-GB" sz="8000" dirty="0">
                <a:solidFill>
                  <a:schemeClr val="accent1"/>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7E45D617-4B4F-4AAF-9EBF-87EAAB89276B}"/>
              </a:ext>
            </a:extLst>
          </p:cNvPr>
          <p:cNvSpPr txBox="1"/>
          <p:nvPr/>
        </p:nvSpPr>
        <p:spPr>
          <a:xfrm>
            <a:off x="4606765" y="5725140"/>
            <a:ext cx="3120390" cy="307777"/>
          </a:xfrm>
          <a:prstGeom prst="rect">
            <a:avLst/>
          </a:prstGeom>
          <a:noFill/>
        </p:spPr>
        <p:txBody>
          <a:bodyPr wrap="square" rtlCol="0">
            <a:spAutoFit/>
          </a:bodyPr>
          <a:lstStyle/>
          <a:p>
            <a:r>
              <a:rPr lang="en-GB" sz="1400" dirty="0"/>
              <a:t>Council Chief Executive</a:t>
            </a:r>
          </a:p>
        </p:txBody>
      </p:sp>
      <p:sp>
        <p:nvSpPr>
          <p:cNvPr id="13" name="Rectangle 12">
            <a:extLst>
              <a:ext uri="{FF2B5EF4-FFF2-40B4-BE49-F238E27FC236}">
                <a16:creationId xmlns:a16="http://schemas.microsoft.com/office/drawing/2014/main" id="{D5C694D5-2FE6-4323-BAD9-E407F4EE30B3}"/>
              </a:ext>
            </a:extLst>
          </p:cNvPr>
          <p:cNvSpPr/>
          <p:nvPr/>
        </p:nvSpPr>
        <p:spPr>
          <a:xfrm>
            <a:off x="8165614" y="2575198"/>
            <a:ext cx="3246120" cy="194936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last year of the pandemic has been full on across public services. We’ve done what we had to do, but everybody is tired and we can’t predict how this thing is going to go.</a:t>
            </a:r>
          </a:p>
        </p:txBody>
      </p:sp>
      <p:sp>
        <p:nvSpPr>
          <p:cNvPr id="14" name="TextBox 13">
            <a:extLst>
              <a:ext uri="{FF2B5EF4-FFF2-40B4-BE49-F238E27FC236}">
                <a16:creationId xmlns:a16="http://schemas.microsoft.com/office/drawing/2014/main" id="{63E29EF9-2D3E-4F7C-AEEB-02B8A332C7E1}"/>
              </a:ext>
            </a:extLst>
          </p:cNvPr>
          <p:cNvSpPr txBox="1"/>
          <p:nvPr/>
        </p:nvSpPr>
        <p:spPr>
          <a:xfrm>
            <a:off x="8177045" y="4551865"/>
            <a:ext cx="3120390" cy="307777"/>
          </a:xfrm>
          <a:prstGeom prst="rect">
            <a:avLst/>
          </a:prstGeom>
          <a:noFill/>
        </p:spPr>
        <p:txBody>
          <a:bodyPr wrap="square" rtlCol="0">
            <a:spAutoFit/>
          </a:bodyPr>
          <a:lstStyle/>
          <a:p>
            <a:r>
              <a:rPr lang="en-GB" sz="1400" dirty="0"/>
              <a:t>Senior Civil Servant</a:t>
            </a:r>
          </a:p>
        </p:txBody>
      </p:sp>
      <p:sp>
        <p:nvSpPr>
          <p:cNvPr id="15" name="TextBox 14">
            <a:extLst>
              <a:ext uri="{FF2B5EF4-FFF2-40B4-BE49-F238E27FC236}">
                <a16:creationId xmlns:a16="http://schemas.microsoft.com/office/drawing/2014/main" id="{E0A2FB17-BB44-4D3C-B4A4-0DCF5D9D2C60}"/>
              </a:ext>
            </a:extLst>
          </p:cNvPr>
          <p:cNvSpPr txBox="1"/>
          <p:nvPr/>
        </p:nvSpPr>
        <p:spPr>
          <a:xfrm>
            <a:off x="7705610" y="2317631"/>
            <a:ext cx="526106" cy="1323439"/>
          </a:xfrm>
          <a:prstGeom prst="rect">
            <a:avLst/>
          </a:prstGeom>
          <a:noFill/>
        </p:spPr>
        <p:txBody>
          <a:bodyPr wrap="none" rtlCol="0">
            <a:spAutoFit/>
          </a:bodyPr>
          <a:lstStyle/>
          <a:p>
            <a:r>
              <a:rPr lang="en-GB" sz="8000" dirty="0">
                <a:solidFill>
                  <a:schemeClr val="accent1"/>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3ED708DA-64E6-43AC-8EBF-534BDB702BAC}"/>
              </a:ext>
            </a:extLst>
          </p:cNvPr>
          <p:cNvSpPr txBox="1"/>
          <p:nvPr/>
        </p:nvSpPr>
        <p:spPr>
          <a:xfrm>
            <a:off x="8823960" y="6312857"/>
            <a:ext cx="2749471" cy="261610"/>
          </a:xfrm>
          <a:prstGeom prst="rect">
            <a:avLst/>
          </a:prstGeom>
          <a:noFill/>
        </p:spPr>
        <p:txBody>
          <a:bodyPr wrap="none" rtlCol="0">
            <a:spAutoFit/>
          </a:bodyPr>
          <a:lstStyle/>
          <a:p>
            <a:r>
              <a:rPr lang="en-GB" sz="1100" dirty="0"/>
              <a:t>Source:  Deloitte, UK State of the State, 2021</a:t>
            </a:r>
          </a:p>
        </p:txBody>
      </p:sp>
    </p:spTree>
    <p:extLst>
      <p:ext uri="{BB962C8B-B14F-4D97-AF65-F5344CB8AC3E}">
        <p14:creationId xmlns:p14="http://schemas.microsoft.com/office/powerpoint/2010/main" val="2173004391"/>
      </p:ext>
    </p:extLst>
  </p:cSld>
  <p:clrMapOvr>
    <a:masterClrMapping/>
  </p:clrMapOvr>
  <mc:AlternateContent xmlns:mc="http://schemas.openxmlformats.org/markup-compatibility/2006" xmlns:p14="http://schemas.microsoft.com/office/powerpoint/2010/main">
    <mc:Choice Requires="p14">
      <p:transition spd="slow" p14:dur="2000" advTm="2823"/>
    </mc:Choice>
    <mc:Fallback xmlns="">
      <p:transition spd="slow" advTm="282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4A467F-B732-47C3-8E4F-F58D9F023B09}"/>
              </a:ext>
            </a:extLst>
          </p:cNvPr>
          <p:cNvSpPr/>
          <p:nvPr/>
        </p:nvSpPr>
        <p:spPr>
          <a:xfrm>
            <a:off x="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Placeholder 8">
            <a:extLst>
              <a:ext uri="{FF2B5EF4-FFF2-40B4-BE49-F238E27FC236}">
                <a16:creationId xmlns:a16="http://schemas.microsoft.com/office/drawing/2014/main" id="{600DBB51-3A9D-478D-B7BE-3C3F167E7C1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Slide Number Placeholder 2">
            <a:extLst>
              <a:ext uri="{FF2B5EF4-FFF2-40B4-BE49-F238E27FC236}">
                <a16:creationId xmlns:a16="http://schemas.microsoft.com/office/drawing/2014/main" id="{5E6AAEE4-C177-49B2-B6E7-27258C20A67D}"/>
              </a:ext>
            </a:extLst>
          </p:cNvPr>
          <p:cNvSpPr>
            <a:spLocks noGrp="1"/>
          </p:cNvSpPr>
          <p:nvPr>
            <p:ph type="sldNum" sz="quarter" idx="16"/>
          </p:nvPr>
        </p:nvSpPr>
        <p:spPr/>
        <p:txBody>
          <a:bodyPr/>
          <a:lstStyle/>
          <a:p>
            <a:fld id="{3787542D-5C6B-4EB3-96EB-9B37C3D5D2F8}" type="slidenum">
              <a:rPr lang="en-GB" smtClean="0"/>
              <a:t>6</a:t>
            </a:fld>
            <a:endParaRPr lang="en-GB" dirty="0"/>
          </a:p>
        </p:txBody>
      </p:sp>
      <p:sp>
        <p:nvSpPr>
          <p:cNvPr id="6" name="Rectangle 5">
            <a:extLst>
              <a:ext uri="{FF2B5EF4-FFF2-40B4-BE49-F238E27FC236}">
                <a16:creationId xmlns:a16="http://schemas.microsoft.com/office/drawing/2014/main" id="{F235330D-98D6-4070-82CB-D2A5DE609289}"/>
              </a:ext>
            </a:extLst>
          </p:cNvPr>
          <p:cNvSpPr/>
          <p:nvPr/>
        </p:nvSpPr>
        <p:spPr>
          <a:xfrm>
            <a:off x="485999" y="991245"/>
            <a:ext cx="5276625" cy="5139869"/>
          </a:xfrm>
          <a:prstGeom prst="rect">
            <a:avLst/>
          </a:prstGeom>
        </p:spPr>
        <p:txBody>
          <a:bodyPr wrap="square">
            <a:spAutoFit/>
          </a:bodyPr>
          <a:lstStyle/>
          <a:p>
            <a:pPr lvl="0" fontAlgn="base">
              <a:lnSpc>
                <a:spcPct val="100000"/>
              </a:lnSpc>
              <a:spcBef>
                <a:spcPct val="0"/>
              </a:spcBef>
              <a:spcAft>
                <a:spcPct val="0"/>
              </a:spcAft>
              <a:defRPr/>
            </a:pPr>
            <a:r>
              <a:rPr lang="en-US" sz="3200" b="1" kern="0" dirty="0">
                <a:solidFill>
                  <a:schemeClr val="bg1"/>
                </a:solidFill>
                <a:latin typeface="+mj-lt"/>
                <a:cs typeface="Segoe UI" panose="020B0502040204020203" pitchFamily="34" charset="0"/>
              </a:rPr>
              <a:t>OVER </a:t>
            </a:r>
            <a:r>
              <a:rPr lang="en-US" sz="4000" b="1" kern="0" dirty="0">
                <a:solidFill>
                  <a:srgbClr val="FF0000"/>
                </a:solidFill>
                <a:latin typeface="+mj-lt"/>
                <a:cs typeface="Segoe UI" panose="020B0502040204020203" pitchFamily="34" charset="0"/>
              </a:rPr>
              <a:t>60%</a:t>
            </a:r>
            <a:r>
              <a:rPr lang="en-US" sz="3200" b="1" kern="0" dirty="0">
                <a:solidFill>
                  <a:schemeClr val="bg1"/>
                </a:solidFill>
                <a:latin typeface="+mj-lt"/>
                <a:cs typeface="Segoe UI" panose="020B0502040204020203" pitchFamily="34" charset="0"/>
              </a:rPr>
              <a:t> OF MAIL SENT BY GOVERNMENT IS CLASSIFIED AS BUSINESS MAIL – BILLS, STATEMENTS, REMINDERS, UPDATES, APPOINTMENTS, DIAGNOSTICS…</a:t>
            </a:r>
          </a:p>
          <a:p>
            <a:pPr lvl="0" fontAlgn="base">
              <a:lnSpc>
                <a:spcPct val="100000"/>
              </a:lnSpc>
              <a:spcBef>
                <a:spcPct val="0"/>
              </a:spcBef>
              <a:spcAft>
                <a:spcPct val="0"/>
              </a:spcAft>
              <a:defRPr/>
            </a:pPr>
            <a:endParaRPr lang="en-US" sz="3200" b="1" kern="0" dirty="0">
              <a:solidFill>
                <a:schemeClr val="bg1"/>
              </a:solidFill>
              <a:latin typeface="+mj-lt"/>
              <a:cs typeface="Segoe UI" panose="020B0502040204020203" pitchFamily="34" charset="0"/>
            </a:endParaRPr>
          </a:p>
          <a:p>
            <a:pPr lvl="0" fontAlgn="base">
              <a:lnSpc>
                <a:spcPct val="100000"/>
              </a:lnSpc>
              <a:spcBef>
                <a:spcPct val="0"/>
              </a:spcBef>
              <a:spcAft>
                <a:spcPct val="0"/>
              </a:spcAft>
              <a:defRPr/>
            </a:pPr>
            <a:r>
              <a:rPr lang="en-US" sz="3200" b="1" kern="0" dirty="0">
                <a:solidFill>
                  <a:schemeClr val="bg1"/>
                </a:solidFill>
                <a:latin typeface="+mj-lt"/>
                <a:cs typeface="Segoe UI" panose="020B0502040204020203" pitchFamily="34" charset="0"/>
              </a:rPr>
              <a:t>BUT THAT’S JUST A TARRIF, RIGHT?</a:t>
            </a:r>
            <a:endParaRPr lang="en-US" sz="3200" b="1" kern="0" dirty="0">
              <a:solidFill>
                <a:schemeClr val="bg1"/>
              </a:solidFill>
              <a:latin typeface="+mj-lt"/>
              <a:cs typeface="Segoe UI Semibold" panose="020B0702040204020203" pitchFamily="34" charset="0"/>
            </a:endParaRPr>
          </a:p>
        </p:txBody>
      </p:sp>
    </p:spTree>
    <p:extLst>
      <p:ext uri="{BB962C8B-B14F-4D97-AF65-F5344CB8AC3E}">
        <p14:creationId xmlns:p14="http://schemas.microsoft.com/office/powerpoint/2010/main" val="550579811"/>
      </p:ext>
    </p:extLst>
  </p:cSld>
  <p:clrMapOvr>
    <a:masterClrMapping/>
  </p:clrMapOvr>
  <mc:AlternateContent xmlns:mc="http://schemas.openxmlformats.org/markup-compatibility/2006" xmlns:p14="http://schemas.microsoft.com/office/powerpoint/2010/main">
    <mc:Choice Requires="p14">
      <p:transition spd="slow" p14:dur="2000" advTm="1553"/>
    </mc:Choice>
    <mc:Fallback xmlns="">
      <p:transition spd="slow" advTm="155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3C27-72BF-4B14-8EAA-079C5B51FD37}"/>
              </a:ext>
            </a:extLst>
          </p:cNvPr>
          <p:cNvSpPr>
            <a:spLocks noGrp="1"/>
          </p:cNvSpPr>
          <p:nvPr>
            <p:ph type="title"/>
          </p:nvPr>
        </p:nvSpPr>
        <p:spPr/>
        <p:txBody>
          <a:bodyPr lIns="0" tIns="0" rIns="0" bIns="0" anchor="t"/>
          <a:lstStyle/>
          <a:p>
            <a:r>
              <a:rPr lang="en-GB" dirty="0"/>
              <a:t>WE HAD NEVER researched THESE HUMBLE PIECES OF MAIL</a:t>
            </a:r>
          </a:p>
        </p:txBody>
      </p:sp>
      <p:sp>
        <p:nvSpPr>
          <p:cNvPr id="3" name="Text Placeholder 2">
            <a:extLst>
              <a:ext uri="{FF2B5EF4-FFF2-40B4-BE49-F238E27FC236}">
                <a16:creationId xmlns:a16="http://schemas.microsoft.com/office/drawing/2014/main" id="{2B218891-C5BF-42A9-894F-0D11B26DD349}"/>
              </a:ext>
            </a:extLst>
          </p:cNvPr>
          <p:cNvSpPr>
            <a:spLocks noGrp="1"/>
          </p:cNvSpPr>
          <p:nvPr>
            <p:ph type="body" sz="quarter" idx="11"/>
          </p:nvPr>
        </p:nvSpPr>
        <p:spPr>
          <a:xfrm>
            <a:off x="486001" y="1537522"/>
            <a:ext cx="8861199" cy="282937"/>
          </a:xfrm>
        </p:spPr>
        <p:txBody>
          <a:bodyPr/>
          <a:lstStyle/>
          <a:p>
            <a:r>
              <a:rPr lang="en-GB" dirty="0"/>
              <a:t>Even though JICMAIL data tells us that 100% of this type of mail is engaged with by citizens</a:t>
            </a:r>
          </a:p>
        </p:txBody>
      </p:sp>
      <p:sp>
        <p:nvSpPr>
          <p:cNvPr id="4" name="Slide Number Placeholder 3">
            <a:extLst>
              <a:ext uri="{FF2B5EF4-FFF2-40B4-BE49-F238E27FC236}">
                <a16:creationId xmlns:a16="http://schemas.microsoft.com/office/drawing/2014/main" id="{F3CC6642-E96F-4816-8BE0-9C5F8C958397}"/>
              </a:ext>
            </a:extLst>
          </p:cNvPr>
          <p:cNvSpPr>
            <a:spLocks noGrp="1"/>
          </p:cNvSpPr>
          <p:nvPr>
            <p:ph type="sldNum" sz="quarter" idx="15"/>
          </p:nvPr>
        </p:nvSpPr>
        <p:spPr/>
        <p:txBody>
          <a:bodyPr/>
          <a:lstStyle/>
          <a:p>
            <a:fld id="{3787542D-5C6B-4EB3-96EB-9B37C3D5D2F8}" type="slidenum">
              <a:rPr lang="en-GB" smtClean="0"/>
              <a:t>7</a:t>
            </a:fld>
            <a:endParaRPr lang="en-GB" dirty="0"/>
          </a:p>
        </p:txBody>
      </p:sp>
      <p:sp>
        <p:nvSpPr>
          <p:cNvPr id="5" name="Content Placeholder 4">
            <a:extLst>
              <a:ext uri="{FF2B5EF4-FFF2-40B4-BE49-F238E27FC236}">
                <a16:creationId xmlns:a16="http://schemas.microsoft.com/office/drawing/2014/main" id="{D2F9955F-5019-4D43-AF8C-8F592F91BC4F}"/>
              </a:ext>
            </a:extLst>
          </p:cNvPr>
          <p:cNvSpPr>
            <a:spLocks noGrp="1"/>
          </p:cNvSpPr>
          <p:nvPr>
            <p:ph sz="quarter" idx="13"/>
          </p:nvPr>
        </p:nvSpPr>
        <p:spPr>
          <a:xfrm>
            <a:off x="424545" y="2249805"/>
            <a:ext cx="8306965" cy="4476750"/>
          </a:xfrm>
        </p:spPr>
        <p:txBody>
          <a:bodyPr/>
          <a:lstStyle/>
          <a:p>
            <a:r>
              <a:rPr lang="en-US" dirty="0"/>
              <a:t>Our research told us that consumers don’t think of this mail any differently than any other mail, we found the term customer mail chimed the best</a:t>
            </a:r>
          </a:p>
          <a:p>
            <a:r>
              <a:rPr lang="en-US" dirty="0"/>
              <a:t>Interviews with Government Comms teams understood how we alighted on this term for it</a:t>
            </a:r>
          </a:p>
          <a:p>
            <a:r>
              <a:rPr lang="en-US" dirty="0"/>
              <a:t>Essentially we boiled customer mail down to anything that:</a:t>
            </a:r>
          </a:p>
          <a:p>
            <a:pPr lvl="1">
              <a:buFont typeface="Arial" panose="020B0604020202020204" pitchFamily="34" charset="0"/>
              <a:buChar char="-"/>
            </a:pPr>
            <a:r>
              <a:rPr lang="en-US" dirty="0"/>
              <a:t>Supports an existing relationship that you have with an organization or institution</a:t>
            </a:r>
          </a:p>
          <a:p>
            <a:pPr lvl="1">
              <a:buFont typeface="Arial" panose="020B0604020202020204" pitchFamily="34" charset="0"/>
              <a:buChar char="-"/>
            </a:pPr>
            <a:r>
              <a:rPr lang="en-US" dirty="0"/>
              <a:t>Seeks to achieve citizen focused objectives including compliance, a change in behavior or building trust</a:t>
            </a:r>
          </a:p>
          <a:p>
            <a:pPr lvl="1">
              <a:buFont typeface="Arial" panose="020B0604020202020204" pitchFamily="34" charset="0"/>
              <a:buChar char="-"/>
            </a:pPr>
            <a:r>
              <a:rPr lang="en-GB" dirty="0"/>
              <a:t>To get people to stop doing something or change their behaviour or to get them to take action on something they need to</a:t>
            </a:r>
          </a:p>
        </p:txBody>
      </p:sp>
      <p:sp>
        <p:nvSpPr>
          <p:cNvPr id="8" name="TextBox 7">
            <a:extLst>
              <a:ext uri="{FF2B5EF4-FFF2-40B4-BE49-F238E27FC236}">
                <a16:creationId xmlns:a16="http://schemas.microsoft.com/office/drawing/2014/main" id="{EDCE6838-A18D-4968-85FB-287B19240E57}"/>
              </a:ext>
            </a:extLst>
          </p:cNvPr>
          <p:cNvSpPr txBox="1"/>
          <p:nvPr/>
        </p:nvSpPr>
        <p:spPr>
          <a:xfrm>
            <a:off x="844555" y="5529100"/>
            <a:ext cx="6202532" cy="400110"/>
          </a:xfrm>
          <a:prstGeom prst="rect">
            <a:avLst/>
          </a:prstGeom>
          <a:noFill/>
        </p:spPr>
        <p:txBody>
          <a:bodyPr wrap="none" rtlCol="0">
            <a:spAutoFit/>
          </a:bodyPr>
          <a:lstStyle/>
          <a:p>
            <a:pPr algn="ctr"/>
            <a:r>
              <a:rPr lang="en-GB" sz="2000" b="1" dirty="0">
                <a:solidFill>
                  <a:schemeClr val="accent1"/>
                </a:solidFill>
              </a:rPr>
              <a:t>We’d never looked at customer mail before.  It was time.</a:t>
            </a:r>
          </a:p>
        </p:txBody>
      </p:sp>
      <p:pic>
        <p:nvPicPr>
          <p:cNvPr id="4098" name="Picture 2">
            <a:extLst>
              <a:ext uri="{FF2B5EF4-FFF2-40B4-BE49-F238E27FC236}">
                <a16:creationId xmlns:a16="http://schemas.microsoft.com/office/drawing/2014/main" id="{FA3C1C98-9BBD-4026-8D2D-C657C9FE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792" y="1956488"/>
            <a:ext cx="1787436" cy="1183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NHS appointment letter – robert hempsall – information designer">
            <a:extLst>
              <a:ext uri="{FF2B5EF4-FFF2-40B4-BE49-F238E27FC236}">
                <a16:creationId xmlns:a16="http://schemas.microsoft.com/office/drawing/2014/main" id="{B7B4055B-E10F-45FE-9B8E-3895CEA38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830" y="3429000"/>
            <a:ext cx="1800225"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Subscribe for ebilling - Wandsworth Borough Council">
            <a:extLst>
              <a:ext uri="{FF2B5EF4-FFF2-40B4-BE49-F238E27FC236}">
                <a16:creationId xmlns:a16="http://schemas.microsoft.com/office/drawing/2014/main" id="{E817E039-B217-47EC-8DAE-E535CDFC8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341" y="2838936"/>
            <a:ext cx="1840601" cy="2403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36005"/>
      </p:ext>
    </p:extLst>
  </p:cSld>
  <p:clrMapOvr>
    <a:masterClrMapping/>
  </p:clrMapOvr>
  <mc:AlternateContent xmlns:mc="http://schemas.openxmlformats.org/markup-compatibility/2006" xmlns:p14="http://schemas.microsoft.com/office/powerpoint/2010/main">
    <mc:Choice Requires="p14">
      <p:transition spd="slow" p14:dur="2000" advTm="19681"/>
    </mc:Choice>
    <mc:Fallback xmlns="">
      <p:transition spd="slow" advTm="196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Two years ago we decided to explore mail’s role in citizen experience</a:t>
            </a:r>
          </a:p>
        </p:txBody>
      </p:sp>
      <p:sp>
        <p:nvSpPr>
          <p:cNvPr id="4" name="Diagonal Stripe 3"/>
          <p:cNvSpPr/>
          <p:nvPr/>
        </p:nvSpPr>
        <p:spPr>
          <a:xfrm rot="16200000">
            <a:off x="3061854" y="2458491"/>
            <a:ext cx="1482436" cy="1898072"/>
          </a:xfrm>
          <a:prstGeom prst="diagStripe">
            <a:avLst>
              <a:gd name="adj" fmla="val 70438"/>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iagonal Stripe 4"/>
          <p:cNvSpPr/>
          <p:nvPr/>
        </p:nvSpPr>
        <p:spPr>
          <a:xfrm rot="5400000" flipH="1">
            <a:off x="1163782" y="2458491"/>
            <a:ext cx="1482436" cy="1898072"/>
          </a:xfrm>
          <a:prstGeom prst="diagStripe">
            <a:avLst>
              <a:gd name="adj" fmla="val 70438"/>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iagonal Stripe 5"/>
          <p:cNvSpPr/>
          <p:nvPr/>
        </p:nvSpPr>
        <p:spPr>
          <a:xfrm rot="16200000">
            <a:off x="6289963" y="2458492"/>
            <a:ext cx="1482436" cy="1898072"/>
          </a:xfrm>
          <a:prstGeom prst="diagStripe">
            <a:avLst>
              <a:gd name="adj" fmla="val 7043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Diagonal Stripe 6"/>
          <p:cNvSpPr/>
          <p:nvPr/>
        </p:nvSpPr>
        <p:spPr>
          <a:xfrm rot="5400000" flipH="1">
            <a:off x="4391891" y="2458491"/>
            <a:ext cx="1482436" cy="1898072"/>
          </a:xfrm>
          <a:prstGeom prst="diagStripe">
            <a:avLst>
              <a:gd name="adj" fmla="val 7043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Diagonal Stripe 7"/>
          <p:cNvSpPr/>
          <p:nvPr/>
        </p:nvSpPr>
        <p:spPr>
          <a:xfrm rot="16200000">
            <a:off x="9518072" y="2458492"/>
            <a:ext cx="1482436" cy="1898072"/>
          </a:xfrm>
          <a:prstGeom prst="diagStripe">
            <a:avLst>
              <a:gd name="adj" fmla="val 70438"/>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Diagonal Stripe 8"/>
          <p:cNvSpPr/>
          <p:nvPr/>
        </p:nvSpPr>
        <p:spPr>
          <a:xfrm rot="5400000" flipH="1">
            <a:off x="7620000" y="2458491"/>
            <a:ext cx="1482436" cy="1898072"/>
          </a:xfrm>
          <a:prstGeom prst="diagStripe">
            <a:avLst>
              <a:gd name="adj" fmla="val 70438"/>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bwMode="auto">
          <a:xfrm>
            <a:off x="1287464" y="4348122"/>
            <a:ext cx="3133145" cy="74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lvl="0" algn="ctr" defTabSz="914400" fontAlgn="base">
              <a:lnSpc>
                <a:spcPct val="90000"/>
              </a:lnSpc>
              <a:defRPr/>
            </a:pPr>
            <a:r>
              <a:rPr lang="en-GB" sz="2000" kern="0" dirty="0">
                <a:solidFill>
                  <a:prstClr val="black"/>
                </a:solidFill>
                <a:latin typeface="Calibri" panose="020F0502020204030204" pitchFamily="34" charset="0"/>
                <a:cs typeface="Arial" pitchFamily="34" charset="0"/>
              </a:rPr>
              <a:t>Do people think mail influences the relationships they have with Government institutions?</a:t>
            </a:r>
          </a:p>
        </p:txBody>
      </p:sp>
      <p:sp>
        <p:nvSpPr>
          <p:cNvPr id="36" name="Rectangle 35"/>
          <p:cNvSpPr/>
          <p:nvPr/>
        </p:nvSpPr>
        <p:spPr bwMode="auto">
          <a:xfrm>
            <a:off x="4529427" y="4348122"/>
            <a:ext cx="3133145" cy="74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lvl="0" algn="ctr" defTabSz="914400" fontAlgn="base">
              <a:lnSpc>
                <a:spcPct val="90000"/>
              </a:lnSpc>
              <a:defRPr/>
            </a:pPr>
            <a:r>
              <a:rPr lang="en-GB" sz="2000" kern="0" dirty="0">
                <a:solidFill>
                  <a:prstClr val="black"/>
                </a:solidFill>
                <a:latin typeface="Calibri" panose="020F0502020204030204" pitchFamily="34" charset="0"/>
                <a:cs typeface="Arial" pitchFamily="34" charset="0"/>
              </a:rPr>
              <a:t>If so, what does mail offer to CX?</a:t>
            </a:r>
          </a:p>
        </p:txBody>
      </p:sp>
      <p:sp>
        <p:nvSpPr>
          <p:cNvPr id="37" name="Rectangle 36"/>
          <p:cNvSpPr/>
          <p:nvPr/>
        </p:nvSpPr>
        <p:spPr bwMode="auto">
          <a:xfrm>
            <a:off x="7771390" y="4348122"/>
            <a:ext cx="3133145" cy="74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lvl="0" algn="ctr" defTabSz="914400" fontAlgn="base">
              <a:lnSpc>
                <a:spcPct val="90000"/>
              </a:lnSpc>
              <a:defRPr/>
            </a:pPr>
            <a:r>
              <a:rPr lang="en-GB" sz="2000" kern="0" dirty="0">
                <a:solidFill>
                  <a:prstClr val="black"/>
                </a:solidFill>
                <a:latin typeface="Calibri" panose="020F0502020204030204" pitchFamily="34" charset="0"/>
                <a:cs typeface="Arial" pitchFamily="34" charset="0"/>
              </a:rPr>
              <a:t>How mail and digital can work together in CX?</a:t>
            </a:r>
          </a:p>
        </p:txBody>
      </p:sp>
    </p:spTree>
    <p:custDataLst>
      <p:tags r:id="rId1"/>
    </p:custDataLst>
    <p:extLst>
      <p:ext uri="{BB962C8B-B14F-4D97-AF65-F5344CB8AC3E}">
        <p14:creationId xmlns:p14="http://schemas.microsoft.com/office/powerpoint/2010/main" val="2324824496"/>
      </p:ext>
    </p:extLst>
  </p:cSld>
  <p:clrMapOvr>
    <a:masterClrMapping/>
  </p:clrMapOvr>
  <mc:AlternateContent xmlns:mc="http://schemas.openxmlformats.org/markup-compatibility/2006" xmlns:p14="http://schemas.microsoft.com/office/powerpoint/2010/main">
    <mc:Choice Requires="p14">
      <p:transition spd="slow" p14:dur="2000" advTm="1547"/>
    </mc:Choice>
    <mc:Fallback xmlns="">
      <p:transition spd="slow" advTm="154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F266-3070-4B83-9733-B15DC3AD9A4F}"/>
              </a:ext>
            </a:extLst>
          </p:cNvPr>
          <p:cNvSpPr>
            <a:spLocks noGrp="1"/>
          </p:cNvSpPr>
          <p:nvPr>
            <p:ph type="title"/>
          </p:nvPr>
        </p:nvSpPr>
        <p:spPr/>
        <p:txBody>
          <a:bodyPr/>
          <a:lstStyle/>
          <a:p>
            <a:r>
              <a:rPr lang="en-GB" dirty="0"/>
              <a:t>TO DISCOVER IT’S IMPACT ON CITIZENS</a:t>
            </a:r>
          </a:p>
        </p:txBody>
      </p:sp>
      <p:sp>
        <p:nvSpPr>
          <p:cNvPr id="4" name="Arrow14" descr="{&quot;Key&quot;:&quot;POWER_USER_SHAPE_ICON&quot;,&quot;Value&quot;:&quot;POWER_USER_SHAPE_ICON_STYLE_1&quot;}">
            <a:extLst>
              <a:ext uri="{FF2B5EF4-FFF2-40B4-BE49-F238E27FC236}">
                <a16:creationId xmlns:a16="http://schemas.microsoft.com/office/drawing/2014/main" id="{6690B58B-6CF1-4955-8D52-7FBE295B9BD2}"/>
              </a:ext>
            </a:extLst>
          </p:cNvPr>
          <p:cNvSpPr>
            <a:spLocks noChangeAspect="1"/>
          </p:cNvSpPr>
          <p:nvPr/>
        </p:nvSpPr>
        <p:spPr>
          <a:xfrm>
            <a:off x="942871"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14 - 1" descr="{&quot;Key&quot;:&quot;POWER_USER_SHAPE_ICON&quot;,&quot;Value&quot;:&quot;POWER_USER_SHAPE_ICON_STYLE_1&quot;}">
            <a:extLst>
              <a:ext uri="{FF2B5EF4-FFF2-40B4-BE49-F238E27FC236}">
                <a16:creationId xmlns:a16="http://schemas.microsoft.com/office/drawing/2014/main" id="{B763D653-18EE-4628-8A73-0A473F0C4375}"/>
              </a:ext>
            </a:extLst>
          </p:cNvPr>
          <p:cNvSpPr>
            <a:spLocks noChangeAspect="1"/>
          </p:cNvSpPr>
          <p:nvPr/>
        </p:nvSpPr>
        <p:spPr>
          <a:xfrm>
            <a:off x="3583158"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14 - 2" descr="{&quot;Key&quot;:&quot;POWER_USER_SHAPE_ICON&quot;,&quot;Value&quot;:&quot;POWER_USER_SHAPE_ICON_STYLE_1&quot;}">
            <a:extLst>
              <a:ext uri="{FF2B5EF4-FFF2-40B4-BE49-F238E27FC236}">
                <a16:creationId xmlns:a16="http://schemas.microsoft.com/office/drawing/2014/main" id="{E50EC5FC-1270-41FF-A626-74A5248546C4}"/>
              </a:ext>
            </a:extLst>
          </p:cNvPr>
          <p:cNvSpPr>
            <a:spLocks noChangeAspect="1"/>
          </p:cNvSpPr>
          <p:nvPr/>
        </p:nvSpPr>
        <p:spPr>
          <a:xfrm>
            <a:off x="6223445"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rrow14 - 3" descr="{&quot;Key&quot;:&quot;POWER_USER_SHAPE_ICON&quot;,&quot;Value&quot;:&quot;POWER_USER_SHAPE_ICON_STYLE_1&quot;}">
            <a:extLst>
              <a:ext uri="{FF2B5EF4-FFF2-40B4-BE49-F238E27FC236}">
                <a16:creationId xmlns:a16="http://schemas.microsoft.com/office/drawing/2014/main" id="{B86B2D5A-22BF-4879-9614-32F41509D7EE}"/>
              </a:ext>
            </a:extLst>
          </p:cNvPr>
          <p:cNvSpPr>
            <a:spLocks noChangeAspect="1"/>
          </p:cNvSpPr>
          <p:nvPr/>
        </p:nvSpPr>
        <p:spPr>
          <a:xfrm>
            <a:off x="8863731"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0F52DC4-6365-41DC-B358-A3F94817D177}"/>
              </a:ext>
            </a:extLst>
          </p:cNvPr>
          <p:cNvSpPr txBox="1"/>
          <p:nvPr/>
        </p:nvSpPr>
        <p:spPr>
          <a:xfrm>
            <a:off x="807776" y="4691882"/>
            <a:ext cx="2664000" cy="1200329"/>
          </a:xfrm>
          <a:prstGeom prst="rect">
            <a:avLst/>
          </a:prstGeom>
          <a:noFill/>
        </p:spPr>
        <p:txBody>
          <a:bodyPr wrap="square" rtlCol="0">
            <a:spAutoFit/>
          </a:bodyPr>
          <a:lstStyle/>
          <a:p>
            <a:r>
              <a:rPr lang="en-GB" sz="2400" dirty="0"/>
              <a:t>Citizen expectations and behaviours have changed</a:t>
            </a:r>
          </a:p>
        </p:txBody>
      </p:sp>
      <p:sp>
        <p:nvSpPr>
          <p:cNvPr id="9" name="TextBox 8">
            <a:extLst>
              <a:ext uri="{FF2B5EF4-FFF2-40B4-BE49-F238E27FC236}">
                <a16:creationId xmlns:a16="http://schemas.microsoft.com/office/drawing/2014/main" id="{0E02E1EA-EFA6-4CAF-A9D7-1F201D8F5B01}"/>
              </a:ext>
            </a:extLst>
          </p:cNvPr>
          <p:cNvSpPr txBox="1"/>
          <p:nvPr/>
        </p:nvSpPr>
        <p:spPr>
          <a:xfrm>
            <a:off x="3445259" y="4691882"/>
            <a:ext cx="2664000" cy="1569660"/>
          </a:xfrm>
          <a:prstGeom prst="rect">
            <a:avLst/>
          </a:prstGeom>
          <a:noFill/>
        </p:spPr>
        <p:txBody>
          <a:bodyPr wrap="square" rtlCol="0">
            <a:spAutoFit/>
          </a:bodyPr>
          <a:lstStyle/>
          <a:p>
            <a:pPr>
              <a:spcAft>
                <a:spcPts val="1200"/>
              </a:spcAft>
            </a:pPr>
            <a:r>
              <a:rPr lang="en-GB" sz="2400" dirty="0"/>
              <a:t>Covid has changed forever the landscape in both good and bad ways</a:t>
            </a:r>
          </a:p>
        </p:txBody>
      </p:sp>
      <p:sp>
        <p:nvSpPr>
          <p:cNvPr id="10" name="TextBox 9">
            <a:extLst>
              <a:ext uri="{FF2B5EF4-FFF2-40B4-BE49-F238E27FC236}">
                <a16:creationId xmlns:a16="http://schemas.microsoft.com/office/drawing/2014/main" id="{4DF27763-2715-4333-A30D-4A43099E7A7E}"/>
              </a:ext>
            </a:extLst>
          </p:cNvPr>
          <p:cNvSpPr txBox="1"/>
          <p:nvPr/>
        </p:nvSpPr>
        <p:spPr>
          <a:xfrm>
            <a:off x="6082742" y="4691882"/>
            <a:ext cx="2664000" cy="1200329"/>
          </a:xfrm>
          <a:prstGeom prst="rect">
            <a:avLst/>
          </a:prstGeom>
          <a:noFill/>
        </p:spPr>
        <p:txBody>
          <a:bodyPr wrap="square" rtlCol="0">
            <a:spAutoFit/>
          </a:bodyPr>
          <a:lstStyle/>
          <a:p>
            <a:pPr lvl="0"/>
            <a:r>
              <a:rPr lang="en-GB" sz="2400" dirty="0"/>
              <a:t>Trust isn’t high in the state to deliver what’s needed</a:t>
            </a:r>
          </a:p>
        </p:txBody>
      </p:sp>
      <p:sp>
        <p:nvSpPr>
          <p:cNvPr id="11" name="TextBox 10">
            <a:extLst>
              <a:ext uri="{FF2B5EF4-FFF2-40B4-BE49-F238E27FC236}">
                <a16:creationId xmlns:a16="http://schemas.microsoft.com/office/drawing/2014/main" id="{35BE4D2A-B711-4648-84B3-069249F9177C}"/>
              </a:ext>
            </a:extLst>
          </p:cNvPr>
          <p:cNvSpPr txBox="1"/>
          <p:nvPr/>
        </p:nvSpPr>
        <p:spPr>
          <a:xfrm>
            <a:off x="8720224" y="4691882"/>
            <a:ext cx="2664000" cy="1200329"/>
          </a:xfrm>
          <a:prstGeom prst="rect">
            <a:avLst/>
          </a:prstGeom>
          <a:noFill/>
        </p:spPr>
        <p:txBody>
          <a:bodyPr wrap="square" rtlCol="0">
            <a:spAutoFit/>
          </a:bodyPr>
          <a:lstStyle/>
          <a:p>
            <a:pPr>
              <a:spcAft>
                <a:spcPts val="1200"/>
              </a:spcAft>
            </a:pPr>
            <a:r>
              <a:rPr lang="en-GB" sz="2400" dirty="0"/>
              <a:t>Over reliance on digital may erode that trust</a:t>
            </a:r>
          </a:p>
        </p:txBody>
      </p:sp>
    </p:spTree>
    <p:extLst>
      <p:ext uri="{BB962C8B-B14F-4D97-AF65-F5344CB8AC3E}">
        <p14:creationId xmlns:p14="http://schemas.microsoft.com/office/powerpoint/2010/main" val="1855770510"/>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Chevrons_with_icons_2"/>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2.xml><?xml version="1.0" encoding="utf-8"?>
<p:tagLst xmlns:a="http://schemas.openxmlformats.org/drawingml/2006/main" xmlns:r="http://schemas.openxmlformats.org/officeDocument/2006/relationships" xmlns:p="http://schemas.openxmlformats.org/presentationml/2006/main">
  <p:tag name="POWER_USER_ID_TEMPLATES" val="Chain_1"/>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federal-government_POWER_USER_SEPARATOR_ICONS_building_POWER_USER_SEPARATOR_ICONS_capital_POWER_USER_SEPARATOR_ICONS_flag_POWER_USER_SEPARATOR_ICONS_institution_POWER_USER_SEPARATOR_ICONS_law_POWER_USER_SEPARATOR_ICONS_politics"/>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money*cash*credit cards*saving*currency*payment*"/>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euro_POWER_USER_SEPARATOR_ICONS_cash_POWER_USER_SEPARATOR_ICONS_coin_POWER_USER_SEPARATOR_ICONS_europe_POWER_USER_SEPARATOR_ICONS_european_POWER_USER_SEPARATOR_ICONS_european-union_POWER_USER_SEPARATOR_ICONS_money"/>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hand*finger*pointing*show"/>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
</p:tagLst>
</file>

<file path=ppt/theme/theme1.xml><?xml version="1.0" encoding="utf-8"?>
<a:theme xmlns:a="http://schemas.openxmlformats.org/drawingml/2006/main" name="Office Theme">
  <a:themeElements>
    <a:clrScheme name="Marketreach Colours">
      <a:dk1>
        <a:srgbClr val="000000"/>
      </a:dk1>
      <a:lt1>
        <a:srgbClr val="FFFFFF"/>
      </a:lt1>
      <a:dk2>
        <a:srgbClr val="666666"/>
      </a:dk2>
      <a:lt2>
        <a:srgbClr val="FFFFFF"/>
      </a:lt2>
      <a:accent1>
        <a:srgbClr val="E32019"/>
      </a:accent1>
      <a:accent2>
        <a:srgbClr val="E94D47"/>
      </a:accent2>
      <a:accent3>
        <a:srgbClr val="EE7975"/>
      </a:accent3>
      <a:accent4>
        <a:srgbClr val="F3A6A3"/>
      </a:accent4>
      <a:accent5>
        <a:srgbClr val="F9D3D1"/>
      </a:accent5>
      <a:accent6>
        <a:srgbClr val="000000"/>
      </a:accent6>
      <a:hlink>
        <a:srgbClr val="E32019"/>
      </a:hlink>
      <a:folHlink>
        <a:srgbClr val="E94D47"/>
      </a:folHlink>
    </a:clrScheme>
    <a:fontScheme name="Marketreach fonts">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510B3D289F7740BAF3308D7DBFB69B" ma:contentTypeVersion="14" ma:contentTypeDescription="Create a new document." ma:contentTypeScope="" ma:versionID="a3bc71f0715947338c989c9442a4e8f3">
  <xsd:schema xmlns:xsd="http://www.w3.org/2001/XMLSchema" xmlns:xs="http://www.w3.org/2001/XMLSchema" xmlns:p="http://schemas.microsoft.com/office/2006/metadata/properties" xmlns:ns3="8bc82bc1-64d0-474f-bfe2-0213d91a0d9b" xmlns:ns4="ed4eacc6-1c7a-4a6a-9e3d-5aca48aad9af" targetNamespace="http://schemas.microsoft.com/office/2006/metadata/properties" ma:root="true" ma:fieldsID="9721ef8c1b10bc122dd220890708f453" ns3:_="" ns4:_="">
    <xsd:import namespace="8bc82bc1-64d0-474f-bfe2-0213d91a0d9b"/>
    <xsd:import namespace="ed4eacc6-1c7a-4a6a-9e3d-5aca48aad9a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c82bc1-64d0-474f-bfe2-0213d91a0d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4eacc6-1c7a-4a6a-9e3d-5aca48aad9a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225BD5-6BE0-4E23-BF05-D5D69290D62C}">
  <ds:schemaRefs>
    <ds:schemaRef ds:uri="http://www.w3.org/XML/1998/namespace"/>
    <ds:schemaRef ds:uri="http://schemas.microsoft.com/office/infopath/2007/PartnerControls"/>
    <ds:schemaRef ds:uri="http://purl.org/dc/terms/"/>
    <ds:schemaRef ds:uri="http://purl.org/dc/dcmitype/"/>
    <ds:schemaRef ds:uri="ed4eacc6-1c7a-4a6a-9e3d-5aca48aad9af"/>
    <ds:schemaRef ds:uri="http://schemas.microsoft.com/office/2006/documentManagement/types"/>
    <ds:schemaRef ds:uri="http://purl.org/dc/elements/1.1/"/>
    <ds:schemaRef ds:uri="http://schemas.openxmlformats.org/package/2006/metadata/core-properties"/>
    <ds:schemaRef ds:uri="8bc82bc1-64d0-474f-bfe2-0213d91a0d9b"/>
    <ds:schemaRef ds:uri="http://schemas.microsoft.com/office/2006/metadata/properties"/>
  </ds:schemaRefs>
</ds:datastoreItem>
</file>

<file path=customXml/itemProps2.xml><?xml version="1.0" encoding="utf-8"?>
<ds:datastoreItem xmlns:ds="http://schemas.openxmlformats.org/officeDocument/2006/customXml" ds:itemID="{9BC02410-A996-4076-9877-8C3345A73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c82bc1-64d0-474f-bfe2-0213d91a0d9b"/>
    <ds:schemaRef ds:uri="ed4eacc6-1c7a-4a6a-9e3d-5aca48aad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23B499-37C3-4742-9A4D-EBDEEB2CEB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3306</Words>
  <Application>Microsoft Office PowerPoint</Application>
  <PresentationFormat>Widescreen</PresentationFormat>
  <Paragraphs>368</Paragraphs>
  <Slides>38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Century Gothic</vt:lpstr>
      <vt:lpstr>Impact</vt:lpstr>
      <vt:lpstr>Lota Grotesque</vt:lpstr>
      <vt:lpstr>Lota Grotesque Alt 1 Semi Bold</vt:lpstr>
      <vt:lpstr>Lota Grotesque Light</vt:lpstr>
      <vt:lpstr>Wingdings</vt:lpstr>
      <vt:lpstr>Office Theme</vt:lpstr>
      <vt:lpstr>BUILDING TRUST AND ENGAGEMENT - CUSTOMER MAIL AND CITIZENS</vt:lpstr>
      <vt:lpstr>Trust is essential to achieving outcomes</vt:lpstr>
      <vt:lpstr>Trust in THE NHS fairly buoyant – less so in central government</vt:lpstr>
      <vt:lpstr>AND The challenges are big</vt:lpstr>
      <vt:lpstr>Covid has of course changed the future – which is uncertain</vt:lpstr>
      <vt:lpstr>PowerPoint Presentation</vt:lpstr>
      <vt:lpstr>WE HAD NEVER researched THESE HUMBLE PIECES OF MAIL</vt:lpstr>
      <vt:lpstr>Two years ago we decided to explore mail’s role in citizen experience</vt:lpstr>
      <vt:lpstr>TO DISCOVER IT’S IMPACT ON CITIZENS</vt:lpstr>
      <vt:lpstr>To understand why Required a major research vision</vt:lpstr>
      <vt:lpstr>JICMAIL’s diary panel confirms Customer mail’s impact FOR GOVERNMENT</vt:lpstr>
      <vt:lpstr>PowerPoint Presentation</vt:lpstr>
      <vt:lpstr>PowerPoint Presentation</vt:lpstr>
      <vt:lpstr>PEOPLE POSITIVELY ENGAGE WITH CUSTOMER MAIL MORE THAN EMAIL</vt:lpstr>
      <vt:lpstr>Mail is retained</vt:lpstr>
      <vt:lpstr>Mail signifies importance at twice the levels of digital</vt:lpstr>
      <vt:lpstr>Mail Preferred but works alongside other channels</vt:lpstr>
      <vt:lpstr>Citizens value the mail they receive</vt:lpstr>
      <vt:lpstr>Mail signifies importance</vt:lpstr>
      <vt:lpstr>And for the NHS</vt:lpstr>
      <vt:lpstr>And for local Government</vt:lpstr>
      <vt:lpstr>Mail makes customers feel recognised</vt:lpstr>
      <vt:lpstr>With hospital appointments scoring highest on trust</vt:lpstr>
      <vt:lpstr>Mail is more trusted than digital</vt:lpstr>
      <vt:lpstr>Trust comes from feeling recognised and valued  </vt:lpstr>
      <vt:lpstr>mail helps clarify complex information and is easier to read than digital</vt:lpstr>
      <vt:lpstr>The Mail and digital partnership - phygital</vt:lpstr>
      <vt:lpstr>even in a digital world</vt:lpstr>
      <vt:lpstr>Younger age groups also engage with mail more than email</vt:lpstr>
      <vt:lpstr>Paper’s sustainability is a strong message in today’s environmentally focussed world  </vt:lpstr>
      <vt:lpstr>Difference between poor and good practice</vt:lpstr>
      <vt:lpstr>Use it because you should not because you could</vt:lpstr>
      <vt:lpstr>Any organisation that cares about trust should use mail </vt:lpstr>
      <vt:lpstr>THANK YOU – QUESTIONS PLEASE!</vt:lpstr>
      <vt:lpstr>Design matters.  we defined best practice design, copy and content guidelines</vt:lpstr>
      <vt:lpstr>MAIL HELPS SAVE LIVES THROUGH BOWEL CANCER SCREENING </vt:lpstr>
      <vt:lpstr>National bowel cancer screening</vt:lpstr>
      <vt:lpstr>A mailing about cloning cloned new science teachers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CUSTOMER MAIL THE PHYSICAL CONNECTION THAT TRANSFORMS CUSTOMER EXPERIENCE (CX)</dc:title>
  <dc:creator/>
  <cp:lastModifiedBy/>
  <cp:revision>35</cp:revision>
  <dcterms:created xsi:type="dcterms:W3CDTF">2022-03-31T15:35:07Z</dcterms:created>
  <dcterms:modified xsi:type="dcterms:W3CDTF">2022-05-17T14:04:59Z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0x01010088510B3D289F7740BAF3308D7DBFB69B</vt:lpwstr>
  </property>
  <property fmtid="{D5CDD505-2E9C-101B-9397-08002B2CF9AE}" pid="3" name="MSIP_Label_980f36f3-41a5-4f45-a6a2-e224f336accd_Enabled">
    <vt:lpwstr>true</vt:lpwstr>
  </property>
  <property fmtid="{D5CDD505-2E9C-101B-9397-08002B2CF9AE}" pid="4" name="MSIP_Label_980f36f3-41a5-4f45-a6a2-e224f336accd_SetDate">
    <vt:lpwstr>2022-05-17T14:04:59Z</vt:lpwstr>
  </property>
  <property fmtid="{D5CDD505-2E9C-101B-9397-08002B2CF9AE}" pid="5" name="MSIP_Label_980f36f3-41a5-4f45-a6a2-e224f336accd_Method">
    <vt:lpwstr>Standard</vt:lpwstr>
  </property>
  <property fmtid="{D5CDD505-2E9C-101B-9397-08002B2CF9AE}" pid="6" name="MSIP_Label_980f36f3-41a5-4f45-a6a2-e224f336accd_Name">
    <vt:lpwstr>980f36f3-41a5-4f45-a6a2-e224f336accd</vt:lpwstr>
  </property>
  <property fmtid="{D5CDD505-2E9C-101B-9397-08002B2CF9AE}" pid="7" name="MSIP_Label_980f36f3-41a5-4f45-a6a2-e224f336accd_SiteId">
    <vt:lpwstr>7a082108-90dd-41ac-be41-9b8feabee2da</vt:lpwstr>
  </property>
  <property fmtid="{D5CDD505-2E9C-101B-9397-08002B2CF9AE}" pid="8" name="MSIP_Label_980f36f3-41a5-4f45-a6a2-e224f336accd_ActionId">
    <vt:lpwstr>f68d0851-aff5-429b-8f25-ced6ebef5fb2</vt:lpwstr>
  </property>
  <property fmtid="{D5CDD505-2E9C-101B-9397-08002B2CF9AE}" pid="9" name="MSIP_Label_980f36f3-41a5-4f45-a6a2-e224f336accd_ContentBits">
    <vt:lpwstr>2</vt:lpwstr>
  </property>
</Properties>
</file>